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7" d="100"/>
          <a:sy n="87" d="100"/>
        </p:scale>
        <p:origin x="12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912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50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0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84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3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14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131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09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9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3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197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758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F3B184-F760-4860-A1BF-9E60EA154DEE}"/>
              </a:ext>
            </a:extLst>
          </p:cNvPr>
          <p:cNvSpPr txBox="1"/>
          <p:nvPr/>
        </p:nvSpPr>
        <p:spPr>
          <a:xfrm>
            <a:off x="2027077" y="706804"/>
            <a:ext cx="374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MORPHINE / FENTANYL WEANING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8420BB-8085-4407-B309-3F7C882F93E9}"/>
              </a:ext>
            </a:extLst>
          </p:cNvPr>
          <p:cNvSpPr txBox="1"/>
          <p:nvPr/>
        </p:nvSpPr>
        <p:spPr>
          <a:xfrm>
            <a:off x="2245826" y="1254992"/>
            <a:ext cx="3117849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Morphine or Fentanyl  Administration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F54BAE-93C8-4AF3-A75F-54584146C28D}"/>
              </a:ext>
            </a:extLst>
          </p:cNvPr>
          <p:cNvSpPr txBox="1"/>
          <p:nvPr/>
        </p:nvSpPr>
        <p:spPr>
          <a:xfrm>
            <a:off x="2919541" y="1744455"/>
            <a:ext cx="19558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4-7 days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729574-816B-4D53-8C54-7F0431B4010B}"/>
              </a:ext>
            </a:extLst>
          </p:cNvPr>
          <p:cNvSpPr txBox="1"/>
          <p:nvPr/>
        </p:nvSpPr>
        <p:spPr>
          <a:xfrm>
            <a:off x="5381883" y="1731249"/>
            <a:ext cx="19685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/>
              <a:t>&gt;</a:t>
            </a:r>
            <a:r>
              <a:rPr lang="en-US" sz="1400" dirty="0"/>
              <a:t> 8 days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1FFB84-9092-43E1-8C7E-676FD228D584}"/>
              </a:ext>
            </a:extLst>
          </p:cNvPr>
          <p:cNvSpPr txBox="1"/>
          <p:nvPr/>
        </p:nvSpPr>
        <p:spPr>
          <a:xfrm>
            <a:off x="457199" y="1791093"/>
            <a:ext cx="19558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u="sng" dirty="0"/>
              <a:t>&lt;</a:t>
            </a:r>
            <a:r>
              <a:rPr lang="en-US" sz="1400" dirty="0"/>
              <a:t> 3 days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8C9E2B6-D85A-4C73-A286-9897F962BB08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 flipH="1">
            <a:off x="1435099" y="1562769"/>
            <a:ext cx="2369652" cy="2283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B58001A-6A05-4C3C-86D5-D3A34EE2AA68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3804751" y="1562769"/>
            <a:ext cx="0" cy="1684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84A5D44-BE5D-423A-9F85-5EB5EED46E17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3737573" y="1565646"/>
            <a:ext cx="2628560" cy="1656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6F588BA-8A95-427E-8EAA-91C4D82F0341}"/>
              </a:ext>
            </a:extLst>
          </p:cNvPr>
          <p:cNvSpPr txBox="1"/>
          <p:nvPr/>
        </p:nvSpPr>
        <p:spPr>
          <a:xfrm>
            <a:off x="457199" y="2360797"/>
            <a:ext cx="19558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 taper necessary. No withdrawal expected.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E4D07DF-0AE5-4048-ACEB-47923DC16758}"/>
              </a:ext>
            </a:extLst>
          </p:cNvPr>
          <p:cNvCxnSpPr>
            <a:cxnSpLocks/>
          </p:cNvCxnSpPr>
          <p:nvPr/>
        </p:nvCxnSpPr>
        <p:spPr>
          <a:xfrm flipH="1">
            <a:off x="1428749" y="2113657"/>
            <a:ext cx="6350" cy="2568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2A6D5DD-692D-4062-A728-25DF5568BF1B}"/>
              </a:ext>
            </a:extLst>
          </p:cNvPr>
          <p:cNvSpPr txBox="1"/>
          <p:nvPr/>
        </p:nvSpPr>
        <p:spPr>
          <a:xfrm>
            <a:off x="2649410" y="2370514"/>
            <a:ext cx="209550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NWAT score </a:t>
            </a:r>
            <a:r>
              <a:rPr lang="en-US" sz="1400" dirty="0" smtClean="0"/>
              <a:t>q3-4hr. </a:t>
            </a:r>
            <a:r>
              <a:rPr lang="en-US" sz="1400" dirty="0"/>
              <a:t>Taper opioid drip by 10% of max dose every 12-24 </a:t>
            </a:r>
            <a:r>
              <a:rPr lang="en-US" sz="1400" dirty="0" err="1" smtClean="0"/>
              <a:t>hrs</a:t>
            </a:r>
            <a:r>
              <a:rPr lang="en-US" sz="1400" dirty="0" smtClean="0"/>
              <a:t> </a:t>
            </a:r>
            <a:r>
              <a:rPr lang="en-US" sz="1400" dirty="0"/>
              <a:t>to off as tolerated for NWAT scores </a:t>
            </a:r>
            <a:r>
              <a:rPr lang="en-US" sz="1400" u="sng" dirty="0"/>
              <a:t>&lt;</a:t>
            </a:r>
            <a:r>
              <a:rPr lang="en-US" sz="1400" dirty="0"/>
              <a:t> 3. 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BCBD640-8139-44E4-94AD-039A03F73E16}"/>
              </a:ext>
            </a:extLst>
          </p:cNvPr>
          <p:cNvCxnSpPr>
            <a:cxnSpLocks/>
          </p:cNvCxnSpPr>
          <p:nvPr/>
        </p:nvCxnSpPr>
        <p:spPr>
          <a:xfrm flipH="1">
            <a:off x="3697160" y="2085634"/>
            <a:ext cx="6350" cy="2568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C795990-C312-466B-923E-D4135D993F7F}"/>
              </a:ext>
            </a:extLst>
          </p:cNvPr>
          <p:cNvSpPr txBox="1"/>
          <p:nvPr/>
        </p:nvSpPr>
        <p:spPr>
          <a:xfrm>
            <a:off x="5381883" y="2297820"/>
            <a:ext cx="2095500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NWAT score </a:t>
            </a:r>
            <a:r>
              <a:rPr lang="en-US" sz="1400" dirty="0" smtClean="0"/>
              <a:t>q3-4hr. </a:t>
            </a:r>
            <a:r>
              <a:rPr lang="en-US" sz="1400" dirty="0"/>
              <a:t>Taper opioid drip by 10% of max dose every 12-24 </a:t>
            </a:r>
            <a:r>
              <a:rPr lang="en-US" sz="1400" dirty="0" err="1" smtClean="0"/>
              <a:t>hrs</a:t>
            </a:r>
            <a:r>
              <a:rPr lang="en-US" sz="1400" dirty="0" smtClean="0"/>
              <a:t> </a:t>
            </a:r>
            <a:r>
              <a:rPr lang="en-US" sz="1400" dirty="0"/>
              <a:t>as tolerated down to </a:t>
            </a:r>
            <a:r>
              <a:rPr lang="en-US" sz="1400" b="1" dirty="0"/>
              <a:t>0.01-0.03mg/kg/</a:t>
            </a:r>
            <a:r>
              <a:rPr lang="en-US" sz="1400" b="1" dirty="0" err="1"/>
              <a:t>hr</a:t>
            </a:r>
            <a:r>
              <a:rPr lang="en-US" sz="1400" b="1" dirty="0"/>
              <a:t> morphine, or 1mcg/kg/</a:t>
            </a:r>
            <a:r>
              <a:rPr lang="en-US" sz="1400" b="1" dirty="0" err="1"/>
              <a:t>hr</a:t>
            </a:r>
            <a:r>
              <a:rPr lang="en-US" sz="1400" b="1" dirty="0"/>
              <a:t> fentanyl </a:t>
            </a:r>
            <a:r>
              <a:rPr lang="en-US" sz="1400" dirty="0"/>
              <a:t>for NWAT scores </a:t>
            </a:r>
            <a:r>
              <a:rPr lang="en-US" sz="1400" u="sng" dirty="0"/>
              <a:t>&lt;</a:t>
            </a:r>
            <a:r>
              <a:rPr lang="en-US" sz="1400" dirty="0"/>
              <a:t> 3.</a:t>
            </a:r>
            <a:endParaRPr lang="en-US" sz="14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4C4A59-AD28-4EB9-A697-CD7494257A91}"/>
              </a:ext>
            </a:extLst>
          </p:cNvPr>
          <p:cNvSpPr txBox="1"/>
          <p:nvPr/>
        </p:nvSpPr>
        <p:spPr>
          <a:xfrm>
            <a:off x="3963941" y="4251292"/>
            <a:ext cx="3596853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NWAT score </a:t>
            </a:r>
            <a:r>
              <a:rPr lang="en-US" sz="1400" dirty="0" smtClean="0"/>
              <a:t>q3-4hr.</a:t>
            </a:r>
            <a:endParaRPr lang="en-US" sz="1400" dirty="0"/>
          </a:p>
          <a:p>
            <a:pPr algn="ctr"/>
            <a:r>
              <a:rPr lang="en-US" sz="1400" dirty="0"/>
              <a:t>Convert to PO/PG methadone with </a:t>
            </a:r>
            <a:r>
              <a:rPr lang="en-US" sz="1400" dirty="0" smtClean="0"/>
              <a:t>q8hr </a:t>
            </a:r>
            <a:r>
              <a:rPr lang="en-US" sz="1400" dirty="0"/>
              <a:t>dosing</a:t>
            </a:r>
            <a:endParaRPr lang="en-US" sz="1400" b="1" dirty="0"/>
          </a:p>
          <a:p>
            <a:pPr algn="ctr"/>
            <a:r>
              <a:rPr lang="en-US" sz="1400" dirty="0"/>
              <a:t>Stop drip </a:t>
            </a:r>
            <a:r>
              <a:rPr lang="en-US" sz="1400" b="1" dirty="0"/>
              <a:t>2 hours </a:t>
            </a:r>
            <a:r>
              <a:rPr lang="en-US" sz="1400" dirty="0"/>
              <a:t>after 1</a:t>
            </a:r>
            <a:r>
              <a:rPr lang="en-US" sz="1400" baseline="30000" dirty="0"/>
              <a:t>st</a:t>
            </a:r>
            <a:r>
              <a:rPr lang="en-US" sz="1400" dirty="0"/>
              <a:t> enteral dose.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74F029-019F-4385-8F91-A29138E757BE}"/>
              </a:ext>
            </a:extLst>
          </p:cNvPr>
          <p:cNvSpPr txBox="1"/>
          <p:nvPr/>
        </p:nvSpPr>
        <p:spPr>
          <a:xfrm>
            <a:off x="3302510" y="5486601"/>
            <a:ext cx="4305081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NWAT score </a:t>
            </a:r>
            <a:r>
              <a:rPr lang="en-US" sz="1400" dirty="0" smtClean="0"/>
              <a:t>q3-4hr.</a:t>
            </a:r>
            <a:endParaRPr lang="en-US" sz="1400" dirty="0"/>
          </a:p>
          <a:p>
            <a:pPr algn="ctr"/>
            <a:r>
              <a:rPr lang="en-US" sz="1400" dirty="0"/>
              <a:t>Wean by 10% of max methadone dose once q24 </a:t>
            </a:r>
            <a:r>
              <a:rPr lang="en-US" sz="1400" dirty="0" err="1" smtClean="0"/>
              <a:t>hr</a:t>
            </a:r>
            <a:r>
              <a:rPr lang="en-US" sz="1400" dirty="0" err="1" smtClean="0"/>
              <a:t>s</a:t>
            </a:r>
            <a:r>
              <a:rPr lang="en-US" sz="1400" dirty="0" smtClean="0"/>
              <a:t> </a:t>
            </a:r>
            <a:r>
              <a:rPr lang="en-US" sz="1400" dirty="0"/>
              <a:t>as tolerated for NWAT scores </a:t>
            </a:r>
            <a:r>
              <a:rPr lang="en-US" sz="1400" u="sng" dirty="0"/>
              <a:t>&lt;</a:t>
            </a:r>
            <a:r>
              <a:rPr lang="en-US" sz="1400" dirty="0"/>
              <a:t> 3 until at 10% of max methadone dose, </a:t>
            </a:r>
            <a:r>
              <a:rPr lang="en-US" sz="1400" u="sng" dirty="0"/>
              <a:t>OR</a:t>
            </a:r>
            <a:r>
              <a:rPr lang="en-US" sz="1400" dirty="0"/>
              <a:t> when total daily dose is </a:t>
            </a:r>
            <a:r>
              <a:rPr lang="en-US" sz="1400" u="sng" dirty="0"/>
              <a:t>&lt;</a:t>
            </a:r>
            <a:r>
              <a:rPr lang="en-US" sz="1400" dirty="0"/>
              <a:t> 0.02mg/kg/day (</a:t>
            </a:r>
            <a:r>
              <a:rPr lang="en-US" sz="1400" i="1" dirty="0"/>
              <a:t>whichever comes first).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F33E03-75CC-4A6D-AA9D-BA6F3ED2EEAC}"/>
              </a:ext>
            </a:extLst>
          </p:cNvPr>
          <p:cNvSpPr txBox="1"/>
          <p:nvPr/>
        </p:nvSpPr>
        <p:spPr>
          <a:xfrm>
            <a:off x="3804751" y="7036067"/>
            <a:ext cx="338479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Stop methadone and monitor with NWAT scoring for 48 </a:t>
            </a:r>
            <a:r>
              <a:rPr lang="en-US" sz="1400" dirty="0" err="1" smtClean="0"/>
              <a:t>hrs</a:t>
            </a:r>
            <a:r>
              <a:rPr lang="en-US" sz="1400" dirty="0" smtClean="0"/>
              <a:t> </a:t>
            </a:r>
            <a:r>
              <a:rPr lang="en-US" sz="1400" dirty="0"/>
              <a:t>after last dose.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F41150-BFE0-4DD3-AFFE-EDDCB63F6785}"/>
              </a:ext>
            </a:extLst>
          </p:cNvPr>
          <p:cNvSpPr txBox="1"/>
          <p:nvPr/>
        </p:nvSpPr>
        <p:spPr>
          <a:xfrm>
            <a:off x="548361" y="3279338"/>
            <a:ext cx="1988211" cy="289310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1400" u="sng" dirty="0"/>
              <a:t>If continued withdrawal: </a:t>
            </a:r>
          </a:p>
          <a:p>
            <a:pPr marL="342900" indent="-342900">
              <a:buAutoNum type="arabicPeriod"/>
            </a:pPr>
            <a:r>
              <a:rPr lang="en-US" sz="1400" dirty="0"/>
              <a:t>Hold wean and re-assess in 24 </a:t>
            </a:r>
            <a:r>
              <a:rPr lang="en-US" sz="1400" dirty="0" err="1" smtClean="0"/>
              <a:t>hrs</a:t>
            </a:r>
            <a:endParaRPr lang="en-US" sz="1400" dirty="0"/>
          </a:p>
          <a:p>
            <a:pPr marL="342900" indent="-342900">
              <a:buAutoNum type="arabicPeriod"/>
            </a:pPr>
            <a:r>
              <a:rPr lang="en-US" sz="1400" dirty="0"/>
              <a:t>Increase 10% back to previous dose</a:t>
            </a:r>
          </a:p>
          <a:p>
            <a:pPr marL="342900" indent="-342900">
              <a:buAutoNum type="arabicPeriod"/>
            </a:pPr>
            <a:r>
              <a:rPr lang="en-US" sz="1400" dirty="0"/>
              <a:t>Consider as needed rescue dose of </a:t>
            </a:r>
            <a:r>
              <a:rPr lang="en-US" sz="1400" b="1" dirty="0"/>
              <a:t>0.07mg/kg </a:t>
            </a:r>
            <a:r>
              <a:rPr lang="en-US" sz="1400" dirty="0"/>
              <a:t>of methadone q8hr </a:t>
            </a:r>
          </a:p>
          <a:p>
            <a:pPr marL="342900" indent="-342900">
              <a:buAutoNum type="arabicPeriod"/>
            </a:pPr>
            <a:r>
              <a:rPr lang="en-US" sz="1400" dirty="0"/>
              <a:t>Consider </a:t>
            </a:r>
            <a:r>
              <a:rPr lang="en-US" sz="1400" b="1" dirty="0"/>
              <a:t>Phenobarbital </a:t>
            </a:r>
            <a:r>
              <a:rPr lang="en-US" sz="1400" dirty="0"/>
              <a:t>adjunctive treatment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B064556-80FA-4B73-8175-F0CF6A6A9070}"/>
              </a:ext>
            </a:extLst>
          </p:cNvPr>
          <p:cNvCxnSpPr>
            <a:cxnSpLocks/>
          </p:cNvCxnSpPr>
          <p:nvPr/>
        </p:nvCxnSpPr>
        <p:spPr>
          <a:xfrm flipH="1">
            <a:off x="6309842" y="2060559"/>
            <a:ext cx="6350" cy="2568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A41CE15-9104-4B0F-81F2-675CC366348C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6429633" y="3898258"/>
            <a:ext cx="0" cy="3530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2C5A953-26AD-41B3-9AEE-78F76AEC582D}"/>
              </a:ext>
            </a:extLst>
          </p:cNvPr>
          <p:cNvCxnSpPr>
            <a:cxnSpLocks/>
          </p:cNvCxnSpPr>
          <p:nvPr/>
        </p:nvCxnSpPr>
        <p:spPr>
          <a:xfrm flipH="1">
            <a:off x="5563646" y="5266928"/>
            <a:ext cx="6350" cy="2568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5FA9A7E-5723-4E4F-B94D-36CE8C7BD53A}"/>
              </a:ext>
            </a:extLst>
          </p:cNvPr>
          <p:cNvCxnSpPr>
            <a:cxnSpLocks/>
          </p:cNvCxnSpPr>
          <p:nvPr/>
        </p:nvCxnSpPr>
        <p:spPr>
          <a:xfrm>
            <a:off x="5586485" y="6656152"/>
            <a:ext cx="0" cy="3816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D29D91C-397D-482F-85EB-2EA1A7DDF67A}"/>
              </a:ext>
            </a:extLst>
          </p:cNvPr>
          <p:cNvCxnSpPr>
            <a:cxnSpLocks/>
          </p:cNvCxnSpPr>
          <p:nvPr/>
        </p:nvCxnSpPr>
        <p:spPr>
          <a:xfrm flipH="1">
            <a:off x="2649410" y="6023451"/>
            <a:ext cx="66968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D4F436C-A69A-4853-84E6-61F77953F540}"/>
              </a:ext>
            </a:extLst>
          </p:cNvPr>
          <p:cNvCxnSpPr>
            <a:cxnSpLocks/>
          </p:cNvCxnSpPr>
          <p:nvPr/>
        </p:nvCxnSpPr>
        <p:spPr>
          <a:xfrm>
            <a:off x="2565400" y="5798863"/>
            <a:ext cx="61093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3DC63D1-955C-F4FF-3756-4B78A2AA34EB}"/>
              </a:ext>
            </a:extLst>
          </p:cNvPr>
          <p:cNvSpPr txBox="1"/>
          <p:nvPr/>
        </p:nvSpPr>
        <p:spPr>
          <a:xfrm>
            <a:off x="2649410" y="126330"/>
            <a:ext cx="7040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/>
              <a:t>Supplemental Figure: Sedation </a:t>
            </a:r>
            <a:r>
              <a:rPr lang="en-US" sz="2000" b="1" u="sng" dirty="0"/>
              <a:t>Weaning Protocol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6AF8027-07FC-A5BA-B2D8-F17FF7EA24C0}"/>
              </a:ext>
            </a:extLst>
          </p:cNvPr>
          <p:cNvSpPr txBox="1"/>
          <p:nvPr/>
        </p:nvSpPr>
        <p:spPr>
          <a:xfrm>
            <a:off x="8451273" y="706804"/>
            <a:ext cx="374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MIDAZOLAM WEANING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5A16F6D-5422-CC39-3C96-87BA23BDCD8E}"/>
              </a:ext>
            </a:extLst>
          </p:cNvPr>
          <p:cNvSpPr txBox="1"/>
          <p:nvPr/>
        </p:nvSpPr>
        <p:spPr>
          <a:xfrm>
            <a:off x="8579690" y="1232270"/>
            <a:ext cx="222007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Midazolam Administration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CE81F7C3-2B68-A736-D267-D0CC35F5FB2C}"/>
              </a:ext>
            </a:extLst>
          </p:cNvPr>
          <p:cNvCxnSpPr>
            <a:cxnSpLocks/>
          </p:cNvCxnSpPr>
          <p:nvPr/>
        </p:nvCxnSpPr>
        <p:spPr>
          <a:xfrm flipH="1">
            <a:off x="8579690" y="1540047"/>
            <a:ext cx="1056740" cy="2733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E670FCDD-A057-AB8F-0336-227D09692498}"/>
              </a:ext>
            </a:extLst>
          </p:cNvPr>
          <p:cNvCxnSpPr>
            <a:cxnSpLocks/>
          </p:cNvCxnSpPr>
          <p:nvPr/>
        </p:nvCxnSpPr>
        <p:spPr>
          <a:xfrm>
            <a:off x="9618127" y="1540047"/>
            <a:ext cx="1181636" cy="2691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41E6A936-EA65-29EB-D5F7-BC2A3B6FF91D}"/>
              </a:ext>
            </a:extLst>
          </p:cNvPr>
          <p:cNvSpPr txBox="1"/>
          <p:nvPr/>
        </p:nvSpPr>
        <p:spPr>
          <a:xfrm>
            <a:off x="7839346" y="1798949"/>
            <a:ext cx="130090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Midazolam Use </a:t>
            </a:r>
            <a:r>
              <a:rPr lang="en-US" sz="1400" u="sng" dirty="0"/>
              <a:t>&lt;</a:t>
            </a:r>
            <a:r>
              <a:rPr lang="en-US" sz="1400" dirty="0"/>
              <a:t> 3 days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1F1E94C-666B-F233-A5A1-54FB6AAF610B}"/>
              </a:ext>
            </a:extLst>
          </p:cNvPr>
          <p:cNvSpPr txBox="1"/>
          <p:nvPr/>
        </p:nvSpPr>
        <p:spPr>
          <a:xfrm>
            <a:off x="10114305" y="1809172"/>
            <a:ext cx="13970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Midazolam Use &gt;4 days 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DAD3514-2F60-4E49-069E-F4CF1C0FBBB6}"/>
              </a:ext>
            </a:extLst>
          </p:cNvPr>
          <p:cNvCxnSpPr>
            <a:cxnSpLocks/>
          </p:cNvCxnSpPr>
          <p:nvPr/>
        </p:nvCxnSpPr>
        <p:spPr>
          <a:xfrm flipH="1">
            <a:off x="8451273" y="2360797"/>
            <a:ext cx="6350" cy="2568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3D33765-C141-391B-5E95-A62863F39C33}"/>
              </a:ext>
            </a:extLst>
          </p:cNvPr>
          <p:cNvSpPr txBox="1"/>
          <p:nvPr/>
        </p:nvSpPr>
        <p:spPr>
          <a:xfrm>
            <a:off x="7839346" y="2595166"/>
            <a:ext cx="1582863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No taper necessary. No withdrawal expected.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486D8951-B827-47BF-F244-5B48DBE0D144}"/>
              </a:ext>
            </a:extLst>
          </p:cNvPr>
          <p:cNvCxnSpPr>
            <a:cxnSpLocks/>
          </p:cNvCxnSpPr>
          <p:nvPr/>
        </p:nvCxnSpPr>
        <p:spPr>
          <a:xfrm flipH="1">
            <a:off x="10793413" y="2371267"/>
            <a:ext cx="6350" cy="2568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B40E4D15-1737-650A-D089-B26C127879F2}"/>
              </a:ext>
            </a:extLst>
          </p:cNvPr>
          <p:cNvSpPr txBox="1"/>
          <p:nvPr/>
        </p:nvSpPr>
        <p:spPr>
          <a:xfrm>
            <a:off x="9542590" y="2650854"/>
            <a:ext cx="1968809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NWAT score </a:t>
            </a:r>
            <a:r>
              <a:rPr lang="en-US" sz="1400" dirty="0" smtClean="0"/>
              <a:t>q3-4hr. </a:t>
            </a:r>
            <a:r>
              <a:rPr lang="en-US" sz="1400" dirty="0"/>
              <a:t>Taper midazolam drip by 10% of max dose every 12-24 </a:t>
            </a:r>
            <a:r>
              <a:rPr lang="en-US" sz="1400" dirty="0" err="1" smtClean="0"/>
              <a:t>hrs</a:t>
            </a:r>
            <a:r>
              <a:rPr lang="en-US" sz="1400" dirty="0" smtClean="0"/>
              <a:t> </a:t>
            </a:r>
            <a:r>
              <a:rPr lang="en-US" sz="1400" dirty="0"/>
              <a:t>to </a:t>
            </a:r>
            <a:r>
              <a:rPr lang="en-US" sz="1400" b="1" dirty="0"/>
              <a:t>0.01mg/kg/</a:t>
            </a:r>
            <a:r>
              <a:rPr lang="en-US" sz="1400" b="1" dirty="0" err="1"/>
              <a:t>hr</a:t>
            </a:r>
            <a:r>
              <a:rPr lang="en-US" sz="1400" b="1" dirty="0"/>
              <a:t> </a:t>
            </a:r>
            <a:r>
              <a:rPr lang="en-US" sz="1400" dirty="0"/>
              <a:t>as tolerated for NWAT </a:t>
            </a:r>
            <a:r>
              <a:rPr lang="en-US" sz="1400" u="sng" dirty="0"/>
              <a:t>&lt;</a:t>
            </a:r>
            <a:r>
              <a:rPr lang="en-US" sz="1400" dirty="0"/>
              <a:t> 3. </a:t>
            </a:r>
          </a:p>
          <a:p>
            <a:pPr algn="ctr"/>
            <a:r>
              <a:rPr lang="en-US" sz="1400" i="1" dirty="0"/>
              <a:t>May alternate with morphine / fentanyl wean.</a:t>
            </a:r>
            <a:endParaRPr lang="en-US" sz="1400" dirty="0"/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EEF00935-64D2-0167-49F4-A73CCDDE2644}"/>
              </a:ext>
            </a:extLst>
          </p:cNvPr>
          <p:cNvCxnSpPr>
            <a:cxnSpLocks/>
          </p:cNvCxnSpPr>
          <p:nvPr/>
        </p:nvCxnSpPr>
        <p:spPr>
          <a:xfrm>
            <a:off x="10574218" y="4682179"/>
            <a:ext cx="0" cy="34507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99DF8636-EF08-AB18-2F80-B95FA08D8F99}"/>
              </a:ext>
            </a:extLst>
          </p:cNvPr>
          <p:cNvSpPr txBox="1"/>
          <p:nvPr/>
        </p:nvSpPr>
        <p:spPr>
          <a:xfrm>
            <a:off x="9060018" y="5000641"/>
            <a:ext cx="2523236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Stop midazolam </a:t>
            </a:r>
            <a:r>
              <a:rPr lang="en-US" sz="1400" dirty="0"/>
              <a:t>and monitor with NWAT scoring for </a:t>
            </a:r>
            <a:r>
              <a:rPr lang="en-US" sz="1400" b="1" dirty="0"/>
              <a:t>48 </a:t>
            </a:r>
            <a:r>
              <a:rPr lang="en-US" sz="1400" b="1" dirty="0" err="1" smtClean="0"/>
              <a:t>hrs</a:t>
            </a:r>
            <a:r>
              <a:rPr lang="en-US" sz="1400" b="1" dirty="0" smtClean="0"/>
              <a:t> </a:t>
            </a:r>
            <a:r>
              <a:rPr lang="en-US" sz="1400" dirty="0"/>
              <a:t>after discontinuation.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C8822AF-841B-FA98-ACBB-FC32A60D262A}"/>
              </a:ext>
            </a:extLst>
          </p:cNvPr>
          <p:cNvSpPr txBox="1"/>
          <p:nvPr/>
        </p:nvSpPr>
        <p:spPr>
          <a:xfrm>
            <a:off x="9019901" y="6128126"/>
            <a:ext cx="2603470" cy="1169551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Infants weaning from higher maximum doses of midazolam (&gt;0.1mg/kg/</a:t>
            </a:r>
            <a:r>
              <a:rPr lang="en-US" sz="1400" dirty="0" err="1"/>
              <a:t>hr</a:t>
            </a:r>
            <a:r>
              <a:rPr lang="en-US" sz="1400" dirty="0"/>
              <a:t>) or not tolerating </a:t>
            </a:r>
            <a:r>
              <a:rPr lang="en-US" sz="1400" dirty="0" smtClean="0"/>
              <a:t>wea</a:t>
            </a:r>
            <a:r>
              <a:rPr lang="en-US" sz="1400" dirty="0" smtClean="0"/>
              <a:t>n,</a:t>
            </a:r>
            <a:r>
              <a:rPr lang="en-US" sz="1400" dirty="0" smtClean="0"/>
              <a:t> </a:t>
            </a:r>
            <a:r>
              <a:rPr lang="en-US" sz="1400" dirty="0"/>
              <a:t>can be considered for conversion to enteral </a:t>
            </a:r>
            <a:r>
              <a:rPr lang="en-US" sz="1400" b="1" dirty="0"/>
              <a:t>lorazepam 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194C2BB9-C5A0-A654-69E0-6BF3DF3E9284}"/>
              </a:ext>
            </a:extLst>
          </p:cNvPr>
          <p:cNvCxnSpPr>
            <a:cxnSpLocks/>
          </p:cNvCxnSpPr>
          <p:nvPr/>
        </p:nvCxnSpPr>
        <p:spPr>
          <a:xfrm>
            <a:off x="9799211" y="5798863"/>
            <a:ext cx="0" cy="2907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8DAAE096-C243-6846-7321-9B466EBA99F0}"/>
              </a:ext>
            </a:extLst>
          </p:cNvPr>
          <p:cNvCxnSpPr>
            <a:cxnSpLocks/>
          </p:cNvCxnSpPr>
          <p:nvPr/>
        </p:nvCxnSpPr>
        <p:spPr>
          <a:xfrm flipV="1">
            <a:off x="10970144" y="5798863"/>
            <a:ext cx="0" cy="27251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71652" y="6397025"/>
            <a:ext cx="25043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 smtClean="0"/>
              <a:t>Abbreviations</a:t>
            </a:r>
            <a:r>
              <a:rPr lang="en-US" sz="1400" dirty="0" smtClean="0"/>
              <a:t>:</a:t>
            </a:r>
          </a:p>
          <a:p>
            <a:r>
              <a:rPr lang="en-US" sz="1400" dirty="0" err="1" smtClean="0"/>
              <a:t>Hr</a:t>
            </a:r>
            <a:r>
              <a:rPr lang="en-US" sz="1400" dirty="0" smtClean="0"/>
              <a:t>= hours </a:t>
            </a:r>
          </a:p>
          <a:p>
            <a:r>
              <a:rPr lang="en-US" sz="1400" dirty="0" smtClean="0"/>
              <a:t>Max = maximum</a:t>
            </a:r>
          </a:p>
          <a:p>
            <a:r>
              <a:rPr lang="en-US" sz="1400" dirty="0" smtClean="0"/>
              <a:t>Mg = milligrams</a:t>
            </a:r>
          </a:p>
          <a:p>
            <a:r>
              <a:rPr lang="en-US" sz="1400" dirty="0" smtClean="0"/>
              <a:t>Kg = </a:t>
            </a:r>
            <a:r>
              <a:rPr lang="en-US" sz="1400" dirty="0" err="1" smtClean="0"/>
              <a:t>millograms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Q = every 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</TotalTime>
  <Words>307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Elisha Wachman</dc:creator>
  <cp:lastModifiedBy>Elisha Wachman</cp:lastModifiedBy>
  <cp:revision>25</cp:revision>
  <dcterms:created xsi:type="dcterms:W3CDTF">2021-08-02T15:09:27Z</dcterms:created>
  <dcterms:modified xsi:type="dcterms:W3CDTF">2022-10-07T18:12:50Z</dcterms:modified>
</cp:coreProperties>
</file>