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6DD8-9839-4418-8739-14A663535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B3D92-7D4F-43F8-9289-89970EFFD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27A15-ACF0-4B0E-A75C-4BF9A1EB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2B525-409B-4B36-A209-1D87B283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6DDB1-05DC-41C9-A064-027A2F48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3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1EF5-015F-4355-B89A-4400B039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D6B14-5128-48CF-96B7-F01B3B5CD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7BC0-E84E-42F9-81AC-5893EEF8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649A3-6A26-487D-9ED3-F6693AF9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F93D8-42E4-4543-9D32-A4AA10EF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7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6D0C5-3A62-45EF-A0B2-19D09886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E66CF-A7D1-44FF-826F-774207841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723AD-CFA3-4A55-9129-38BD4DB92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B75CF-237D-4A2F-B9EE-71EA0659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F59B6-695C-4C27-945E-4EE73485E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5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BA70-A0F2-4666-B173-3BF6233E0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8B695-2B57-4D28-AD2C-B1CCCF70C2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8C89A5-2340-4AB9-81E1-B7481C83D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6FEB0-7F4F-4770-953E-16FE3F2A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A5BE3-E9F7-48B7-9FAD-41D7BC05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855A0-471C-4598-9850-5A15287D0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9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1BE9-1085-4B9C-8F9A-C0D68A711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22673-0B1D-448D-A9FC-FE86AC726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3AC9A-1F28-4547-B48A-ADE60D435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C6268-5507-4009-B032-B45E9DE1B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2BABD9-37F0-40CF-BF84-777827943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E9F179-EC82-4F08-9D65-914E0FE2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87FDB5-6E7B-43F6-99C9-109A3E39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ACA3E-8F7E-42F7-96FE-EE2231C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8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671B-677E-4CA5-BFAC-D80D28823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830D7-DEBD-4532-8875-A65A31F06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156A1-2CE8-4525-A7E0-0B03C872A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43510-19C5-4FF6-8CD6-46F488BF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5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09F5CD-AEB1-44DD-B9DB-B828ABF4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4320AA-B06E-45AC-8CAF-A012193A0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36C02-D277-4591-B7C0-AD7EEB54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25F4-093C-4D56-BFC3-076F4C56A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C6F96-6F1A-43A6-8ECC-A37026A3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AF88E-4ABC-4ADB-AC3F-2A7F4376A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20F05-2C28-429D-88C2-0ADDE36DF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794DF-3842-4124-9769-D88F7E908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81ECB-A9EF-4C31-9FA5-4984D317A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83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0B1E6-73EC-488A-BD09-08E1496A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C72A0-B95F-47FC-A208-1B8575232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9576-06B8-4479-88BC-F23244FF6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3B68A-B090-4767-8900-A76ADAA4D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69D78-C47B-41BA-8278-C9020779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0C48D-879C-4EB0-970D-BA73E74F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9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BCB18-598D-48A2-8DCE-9271C349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9AFCE-D4C6-4DE2-BB97-0E013BE83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D5E58-9E32-40BC-B6EB-88C7BC2A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C4BFF-2183-4AEC-92DA-1C424F2A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51222-D846-489A-B313-6F7658898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2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2E09F0-64E2-4E8F-BD01-A71B5CF8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FEBA6-C437-4C89-A4E4-28BC755F7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CE22B-D9C2-41DC-A900-DDBA7624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255C9-21BD-4C2F-BE0D-C2DED16E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BBCA2-7BE5-4EBC-880A-B8D4B832E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85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9EDAA6-6401-463A-8ED4-2A9241D0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07E6-9C5D-47AE-BCF3-CE6FE5910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D8E72-F866-4623-9CF9-F749F6745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E2E55-FD50-41CC-8169-29FFB2BB0E56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AEB15-ACF4-4795-9BD7-A7179F949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FB0ED-1AE0-4AEB-AECB-1630CF47F4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8D8AE-4DC4-483E-8F0D-E30EC2627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36751E-9176-4093-85D2-E9F97F79CCB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" y="-3165"/>
            <a:ext cx="3264078" cy="317386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F280B6-0C62-4317-88A0-EC79675D16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230" y="11091"/>
            <a:ext cx="2212508" cy="1880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610A645-2023-4CFE-A585-EF47726E0D8A}"/>
              </a:ext>
            </a:extLst>
          </p:cNvPr>
          <p:cNvGrpSpPr/>
          <p:nvPr/>
        </p:nvGrpSpPr>
        <p:grpSpPr>
          <a:xfrm>
            <a:off x="5223" y="3435799"/>
            <a:ext cx="4317899" cy="304263"/>
            <a:chOff x="2777583" y="5370900"/>
            <a:chExt cx="4605984" cy="33468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6C68CB-1EBA-4958-A888-5E33F0B058CB}"/>
                </a:ext>
              </a:extLst>
            </p:cNvPr>
            <p:cNvSpPr/>
            <p:nvPr/>
          </p:nvSpPr>
          <p:spPr>
            <a:xfrm>
              <a:off x="2777583" y="5370900"/>
              <a:ext cx="4605984" cy="45719"/>
            </a:xfrm>
            <a:prstGeom prst="rect">
              <a:avLst/>
            </a:prstGeom>
            <a:solidFill>
              <a:srgbClr val="008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Down Arrow 59">
              <a:extLst>
                <a:ext uri="{FF2B5EF4-FFF2-40B4-BE49-F238E27FC236}">
                  <a16:creationId xmlns:a16="http://schemas.microsoft.com/office/drawing/2014/main" id="{FEB50EEC-7B87-4E44-8E87-E27A7C654A78}"/>
                </a:ext>
              </a:extLst>
            </p:cNvPr>
            <p:cNvSpPr/>
            <p:nvPr/>
          </p:nvSpPr>
          <p:spPr>
            <a:xfrm>
              <a:off x="4930419" y="5380776"/>
              <a:ext cx="300311" cy="324807"/>
            </a:xfrm>
            <a:prstGeom prst="downArrow">
              <a:avLst/>
            </a:prstGeom>
            <a:solidFill>
              <a:srgbClr val="008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553B844-4DB1-45C3-8B3C-ECFC64E9E4B9}"/>
              </a:ext>
            </a:extLst>
          </p:cNvPr>
          <p:cNvSpPr txBox="1"/>
          <p:nvPr/>
        </p:nvSpPr>
        <p:spPr>
          <a:xfrm>
            <a:off x="-29974" y="3062716"/>
            <a:ext cx="4543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FF0000"/>
                </a:solidFill>
                <a:effectLst/>
                <a:latin typeface="Helvetica Neue"/>
              </a:rPr>
              <a:t>Zinc oxide Nanoparticles (</a:t>
            </a:r>
            <a:r>
              <a:rPr lang="en-US" b="1" i="0" dirty="0" err="1">
                <a:solidFill>
                  <a:srgbClr val="FF0000"/>
                </a:solidFill>
                <a:effectLst/>
                <a:latin typeface="Helvetica Neue"/>
              </a:rPr>
              <a:t>ZnO</a:t>
            </a:r>
            <a:r>
              <a:rPr lang="en-US" b="1" i="0" dirty="0">
                <a:solidFill>
                  <a:srgbClr val="FF0000"/>
                </a:solidFill>
                <a:effectLst/>
                <a:latin typeface="Helvetica Neue"/>
              </a:rPr>
              <a:t>-NPs)</a:t>
            </a:r>
          </a:p>
        </p:txBody>
      </p:sp>
      <p:pic>
        <p:nvPicPr>
          <p:cNvPr id="33" name="Picture 4" descr="C:\Users\mhchi\Pictures\Temporary\grass small.png">
            <a:extLst>
              <a:ext uri="{FF2B5EF4-FFF2-40B4-BE49-F238E27FC236}">
                <a16:creationId xmlns:a16="http://schemas.microsoft.com/office/drawing/2014/main" id="{1BE82794-692A-437E-B276-C0DA591CA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413" y="566861"/>
            <a:ext cx="3660559" cy="186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mhchi\Pictures\Temporary\AOPP.png">
            <a:extLst>
              <a:ext uri="{FF2B5EF4-FFF2-40B4-BE49-F238E27FC236}">
                <a16:creationId xmlns:a16="http://schemas.microsoft.com/office/drawing/2014/main" id="{8E64A4C1-5E87-42E1-8058-FCCF1996A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049" y="4656613"/>
            <a:ext cx="1000496" cy="7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C:\Users\mhchi\Pictures\Temporary\fructose.png">
            <a:extLst>
              <a:ext uri="{FF2B5EF4-FFF2-40B4-BE49-F238E27FC236}">
                <a16:creationId xmlns:a16="http://schemas.microsoft.com/office/drawing/2014/main" id="{7DBA8C81-0F76-4F33-828E-70F1C3056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170" y="4585070"/>
            <a:ext cx="721124" cy="54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92" descr="C:\Users\mhchi\Pictures\Temporary\Soil.png">
            <a:extLst>
              <a:ext uri="{FF2B5EF4-FFF2-40B4-BE49-F238E27FC236}">
                <a16:creationId xmlns:a16="http://schemas.microsoft.com/office/drawing/2014/main" id="{BF80867D-087E-4799-9AA2-D2A9FB31A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77" y="2282771"/>
            <a:ext cx="4375123" cy="454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94" name="Flowchart: Process 38">
            <a:extLst>
              <a:ext uri="{FF2B5EF4-FFF2-40B4-BE49-F238E27FC236}">
                <a16:creationId xmlns:a16="http://schemas.microsoft.com/office/drawing/2014/main" id="{DDAE8085-7D4A-4D81-ADEE-DE2CC588DE9A}"/>
              </a:ext>
            </a:extLst>
          </p:cNvPr>
          <p:cNvSpPr/>
          <p:nvPr/>
        </p:nvSpPr>
        <p:spPr bwMode="auto">
          <a:xfrm>
            <a:off x="4576260" y="3481644"/>
            <a:ext cx="5241488" cy="33474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5014 w 10000"/>
              <a:gd name="connsiteY1" fmla="*/ 669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716 w 10000"/>
              <a:gd name="connsiteY1" fmla="*/ 5803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716 w 10000"/>
              <a:gd name="connsiteY1" fmla="*/ 5803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716 w 10000"/>
              <a:gd name="connsiteY1" fmla="*/ 5803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716 w 10000"/>
              <a:gd name="connsiteY1" fmla="*/ 5803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901 w 10000"/>
              <a:gd name="connsiteY1" fmla="*/ 587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901 w 10000"/>
              <a:gd name="connsiteY1" fmla="*/ 587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901 w 10000"/>
              <a:gd name="connsiteY1" fmla="*/ 587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901 w 10000"/>
              <a:gd name="connsiteY1" fmla="*/ 587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4901 w 10000"/>
              <a:gd name="connsiteY1" fmla="*/ 5875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1671" y="-16"/>
                  <a:pt x="1256" y="6147"/>
                  <a:pt x="4901" y="5875"/>
                </a:cubicBezTo>
                <a:cubicBezTo>
                  <a:pt x="8688" y="6019"/>
                  <a:pt x="8239" y="1934"/>
                  <a:pt x="10000" y="0"/>
                </a:cubicBez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5" name="Donut 133">
            <a:extLst>
              <a:ext uri="{FF2B5EF4-FFF2-40B4-BE49-F238E27FC236}">
                <a16:creationId xmlns:a16="http://schemas.microsoft.com/office/drawing/2014/main" id="{F24AF3BA-E1AA-4A77-8B9E-A1C38FE3993B}"/>
              </a:ext>
            </a:extLst>
          </p:cNvPr>
          <p:cNvSpPr/>
          <p:nvPr/>
        </p:nvSpPr>
        <p:spPr bwMode="auto">
          <a:xfrm>
            <a:off x="4928546" y="73050"/>
            <a:ext cx="4677525" cy="5538042"/>
          </a:xfrm>
          <a:prstGeom prst="donut">
            <a:avLst>
              <a:gd name="adj" fmla="val 3467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pic>
        <p:nvPicPr>
          <p:cNvPr id="75" name="Picture 5" descr="C:\Users\mhchi\Pictures\Temporary\Root.png">
            <a:extLst>
              <a:ext uri="{FF2B5EF4-FFF2-40B4-BE49-F238E27FC236}">
                <a16:creationId xmlns:a16="http://schemas.microsoft.com/office/drawing/2014/main" id="{391A42C1-6DC3-4585-AC87-66A5A3289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95" y="2347783"/>
            <a:ext cx="1980908" cy="195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6" descr="C:\Users\mhchi\Pictures\Temporary\AM root.png">
            <a:extLst>
              <a:ext uri="{FF2B5EF4-FFF2-40B4-BE49-F238E27FC236}">
                <a16:creationId xmlns:a16="http://schemas.microsoft.com/office/drawing/2014/main" id="{053177A5-1B50-49DB-A1A6-D99FC3009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77" y="2978910"/>
            <a:ext cx="3563595" cy="15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C:\Users\mhchi\Pictures\Temporary\Root.png">
            <a:extLst>
              <a:ext uri="{FF2B5EF4-FFF2-40B4-BE49-F238E27FC236}">
                <a16:creationId xmlns:a16="http://schemas.microsoft.com/office/drawing/2014/main" id="{A90EE032-AE6E-4CBF-B535-80808F7A9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28" y="2319600"/>
            <a:ext cx="483298" cy="5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5" descr="C:\Users\mhchi\Pictures\Temporary\Root.png">
            <a:extLst>
              <a:ext uri="{FF2B5EF4-FFF2-40B4-BE49-F238E27FC236}">
                <a16:creationId xmlns:a16="http://schemas.microsoft.com/office/drawing/2014/main" id="{C72B387C-8D39-4A69-B9D5-011516A28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469" y="2321202"/>
            <a:ext cx="483298" cy="5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5" descr="C:\Users\mhchi\Pictures\Temporary\Root.png">
            <a:extLst>
              <a:ext uri="{FF2B5EF4-FFF2-40B4-BE49-F238E27FC236}">
                <a16:creationId xmlns:a16="http://schemas.microsoft.com/office/drawing/2014/main" id="{A9C08A3C-CD43-4B0D-A14E-FC0F6D00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723" y="2333486"/>
            <a:ext cx="483298" cy="5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5" descr="C:\Users\mhchi\Pictures\Temporary\Root.png">
            <a:extLst>
              <a:ext uri="{FF2B5EF4-FFF2-40B4-BE49-F238E27FC236}">
                <a16:creationId xmlns:a16="http://schemas.microsoft.com/office/drawing/2014/main" id="{72824A51-9B64-4C04-B4C4-8E037D115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629" y="2306891"/>
            <a:ext cx="483298" cy="58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ED3B347-C30D-45B7-BF17-57316BC118F2}"/>
              </a:ext>
            </a:extLst>
          </p:cNvPr>
          <p:cNvGrpSpPr/>
          <p:nvPr/>
        </p:nvGrpSpPr>
        <p:grpSpPr>
          <a:xfrm rot="10800000">
            <a:off x="8393693" y="5081914"/>
            <a:ext cx="1470261" cy="1045411"/>
            <a:chOff x="88504" y="301270"/>
            <a:chExt cx="1409584" cy="1140196"/>
          </a:xfrm>
          <a:solidFill>
            <a:schemeClr val="bg1"/>
          </a:solidFill>
        </p:grpSpPr>
        <p:sp>
          <p:nvSpPr>
            <p:cNvPr id="102" name="Rounded Rectangle 135">
              <a:extLst>
                <a:ext uri="{FF2B5EF4-FFF2-40B4-BE49-F238E27FC236}">
                  <a16:creationId xmlns:a16="http://schemas.microsoft.com/office/drawing/2014/main" id="{3795C16D-C69D-44BB-BDF2-04FA8A439572}"/>
                </a:ext>
              </a:extLst>
            </p:cNvPr>
            <p:cNvSpPr/>
            <p:nvPr/>
          </p:nvSpPr>
          <p:spPr bwMode="auto">
            <a:xfrm rot="18957309">
              <a:off x="88504" y="301270"/>
              <a:ext cx="1409584" cy="817617"/>
            </a:xfrm>
            <a:prstGeom prst="roundRect">
              <a:avLst>
                <a:gd name="adj" fmla="val 50000"/>
              </a:avLst>
            </a:prstGeom>
            <a:noFill/>
            <a:ln w="9525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1897DCFF-84FC-46B3-A5B3-1D9DE64F20DA}"/>
                </a:ext>
              </a:extLst>
            </p:cNvPr>
            <p:cNvSpPr/>
            <p:nvPr/>
          </p:nvSpPr>
          <p:spPr bwMode="auto">
            <a:xfrm rot="2820189">
              <a:off x="847943" y="1032970"/>
              <a:ext cx="675774" cy="14121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4445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01130F0-CDC0-4F46-9203-5E0CF7F94F9B}"/>
              </a:ext>
            </a:extLst>
          </p:cNvPr>
          <p:cNvSpPr txBox="1"/>
          <p:nvPr/>
        </p:nvSpPr>
        <p:spPr>
          <a:xfrm rot="19015858">
            <a:off x="8456518" y="5557961"/>
            <a:ext cx="1403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0" dirty="0" err="1">
                <a:solidFill>
                  <a:srgbClr val="002060"/>
                </a:solidFill>
                <a:effectLst/>
                <a:latin typeface="Helvetica Neue"/>
              </a:rPr>
              <a:t>ZnO</a:t>
            </a:r>
            <a:r>
              <a:rPr lang="en-US" sz="1800" b="1" i="0" dirty="0">
                <a:solidFill>
                  <a:srgbClr val="002060"/>
                </a:solidFill>
                <a:effectLst/>
                <a:latin typeface="Helvetica Neue"/>
              </a:rPr>
              <a:t>-NPs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A6CC95-C494-46C6-994F-FED87FFFC1CF}"/>
              </a:ext>
            </a:extLst>
          </p:cNvPr>
          <p:cNvSpPr txBox="1"/>
          <p:nvPr/>
        </p:nvSpPr>
        <p:spPr>
          <a:xfrm>
            <a:off x="5093741" y="2577343"/>
            <a:ext cx="922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dirty="0">
                <a:solidFill>
                  <a:srgbClr val="FFFF00"/>
                </a:solidFill>
                <a:effectLst/>
                <a:latin typeface="Helvetica Neue"/>
              </a:rPr>
              <a:t>ZnO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5A61E6D-CFFB-44EC-A70B-D6FCE310111F}"/>
              </a:ext>
            </a:extLst>
          </p:cNvPr>
          <p:cNvSpPr/>
          <p:nvPr/>
        </p:nvSpPr>
        <p:spPr bwMode="auto">
          <a:xfrm rot="16200000">
            <a:off x="6416561" y="2740743"/>
            <a:ext cx="1641518" cy="1458602"/>
          </a:xfrm>
          <a:prstGeom prst="ellipse">
            <a:avLst/>
          </a:prstGeom>
          <a:solidFill>
            <a:srgbClr val="BBE0E3">
              <a:alpha val="3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AD774AF-6BB8-4C1B-815B-C1B4A60E7CD8}"/>
              </a:ext>
            </a:extLst>
          </p:cNvPr>
          <p:cNvGrpSpPr/>
          <p:nvPr/>
        </p:nvGrpSpPr>
        <p:grpSpPr>
          <a:xfrm rot="20708145">
            <a:off x="7365541" y="2187208"/>
            <a:ext cx="3090167" cy="1698352"/>
            <a:chOff x="2708530" y="1455420"/>
            <a:chExt cx="4248530" cy="3127002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C8AEA89-C83B-4AB8-912A-FB9E8A110048}"/>
                </a:ext>
              </a:extLst>
            </p:cNvPr>
            <p:cNvCxnSpPr/>
            <p:nvPr/>
          </p:nvCxnSpPr>
          <p:spPr>
            <a:xfrm flipH="1">
              <a:off x="2708530" y="1455420"/>
              <a:ext cx="4248530" cy="1205358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CC412AA-E859-4F93-B738-675C7DEBEFF0}"/>
                </a:ext>
              </a:extLst>
            </p:cNvPr>
            <p:cNvCxnSpPr/>
            <p:nvPr/>
          </p:nvCxnSpPr>
          <p:spPr>
            <a:xfrm>
              <a:off x="2720434" y="2758440"/>
              <a:ext cx="4168046" cy="1823982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</p:cxnSp>
      </p:grpSp>
      <p:pic>
        <p:nvPicPr>
          <p:cNvPr id="65" name="Picture 3" descr="C:\Users\mhchi\Pictures\Temporary\AOPP.png">
            <a:extLst>
              <a:ext uri="{FF2B5EF4-FFF2-40B4-BE49-F238E27FC236}">
                <a16:creationId xmlns:a16="http://schemas.microsoft.com/office/drawing/2014/main" id="{A329EB58-BB7B-4444-9430-BB5BC0268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89" y="4290803"/>
            <a:ext cx="1265221" cy="89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5" descr="C:\Users\mhchi\Pictures\Temporary\IAA.png">
            <a:extLst>
              <a:ext uri="{FF2B5EF4-FFF2-40B4-BE49-F238E27FC236}">
                <a16:creationId xmlns:a16="http://schemas.microsoft.com/office/drawing/2014/main" id="{A6095461-77C2-4043-880C-CCAAE087B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410" y="4290803"/>
            <a:ext cx="1079484" cy="94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C:\Users\mhchi\Pictures\Temporary\Magnifying_glass_.png">
            <a:extLst>
              <a:ext uri="{FF2B5EF4-FFF2-40B4-BE49-F238E27FC236}">
                <a16:creationId xmlns:a16="http://schemas.microsoft.com/office/drawing/2014/main" id="{AD05A022-54DA-408C-9A89-6C5167611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3777">
            <a:off x="9105461" y="1318585"/>
            <a:ext cx="3235545" cy="317990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balanced" dir="t"/>
          </a:scene3d>
          <a:sp3d/>
        </p:spPr>
      </p:pic>
      <p:pic>
        <p:nvPicPr>
          <p:cNvPr id="71" name="Picture 70" descr="PINDICA013">
            <a:extLst>
              <a:ext uri="{FF2B5EF4-FFF2-40B4-BE49-F238E27FC236}">
                <a16:creationId xmlns:a16="http://schemas.microsoft.com/office/drawing/2014/main" id="{E0924004-498D-4251-929C-196AF4734D5E}"/>
              </a:ext>
            </a:extLst>
          </p:cNvPr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4716424">
            <a:off x="10097562" y="1311448"/>
            <a:ext cx="1959574" cy="199088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009FB9A5-5978-4518-917E-017F7ABAB4C3}"/>
              </a:ext>
            </a:extLst>
          </p:cNvPr>
          <p:cNvSpPr txBox="1"/>
          <p:nvPr/>
        </p:nvSpPr>
        <p:spPr>
          <a:xfrm>
            <a:off x="10199081" y="3408514"/>
            <a:ext cx="216143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i="1" dirty="0">
                <a:solidFill>
                  <a:srgbClr val="002060"/>
                </a:solidFill>
                <a:latin typeface="Helvetica Neue"/>
              </a:rPr>
              <a:t>S. indica-Colonized Roots</a:t>
            </a:r>
            <a:endParaRPr lang="en-US" sz="1700" b="1" i="1" dirty="0">
              <a:solidFill>
                <a:srgbClr val="00206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3FB5BB1-442A-4D50-BE59-93B96D8C2E16}"/>
              </a:ext>
            </a:extLst>
          </p:cNvPr>
          <p:cNvSpPr txBox="1"/>
          <p:nvPr/>
        </p:nvSpPr>
        <p:spPr>
          <a:xfrm>
            <a:off x="6393703" y="4145864"/>
            <a:ext cx="65998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A6ECAD8-1258-4DED-A959-CDF2C60B4CAB}"/>
              </a:ext>
            </a:extLst>
          </p:cNvPr>
          <p:cNvSpPr txBox="1"/>
          <p:nvPr/>
        </p:nvSpPr>
        <p:spPr>
          <a:xfrm>
            <a:off x="7126051" y="5016160"/>
            <a:ext cx="65998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8819CE1-FDBE-4E54-8A01-84A53FC40184}"/>
              </a:ext>
            </a:extLst>
          </p:cNvPr>
          <p:cNvSpPr txBox="1"/>
          <p:nvPr/>
        </p:nvSpPr>
        <p:spPr>
          <a:xfrm>
            <a:off x="7806598" y="4078037"/>
            <a:ext cx="65998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3EA435E-A2FF-436E-AE8B-28FFF816AFF1}"/>
              </a:ext>
            </a:extLst>
          </p:cNvPr>
          <p:cNvSpPr txBox="1"/>
          <p:nvPr/>
        </p:nvSpPr>
        <p:spPr>
          <a:xfrm>
            <a:off x="5323665" y="2963579"/>
            <a:ext cx="922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dirty="0">
                <a:solidFill>
                  <a:srgbClr val="FFFF00"/>
                </a:solidFill>
                <a:effectLst/>
                <a:latin typeface="Helvetica Neue"/>
              </a:rPr>
              <a:t>ZnO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F67BF00-1775-49C0-AE62-422E13516BDA}"/>
              </a:ext>
            </a:extLst>
          </p:cNvPr>
          <p:cNvSpPr txBox="1"/>
          <p:nvPr/>
        </p:nvSpPr>
        <p:spPr>
          <a:xfrm>
            <a:off x="8618658" y="2617693"/>
            <a:ext cx="922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dirty="0">
                <a:solidFill>
                  <a:srgbClr val="FFFF00"/>
                </a:solidFill>
                <a:effectLst/>
                <a:latin typeface="Helvetica Neue"/>
              </a:rPr>
              <a:t>ZnO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BF88EE1-21DF-475F-8F78-7D854E4EB84B}"/>
              </a:ext>
            </a:extLst>
          </p:cNvPr>
          <p:cNvSpPr txBox="1"/>
          <p:nvPr/>
        </p:nvSpPr>
        <p:spPr>
          <a:xfrm>
            <a:off x="8307908" y="2994052"/>
            <a:ext cx="922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dirty="0">
                <a:solidFill>
                  <a:srgbClr val="FFFF00"/>
                </a:solidFill>
                <a:effectLst/>
                <a:latin typeface="Helvetica Neue"/>
              </a:rPr>
              <a:t>ZnO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A374872-B765-423C-9224-6CC9930BE642}"/>
              </a:ext>
            </a:extLst>
          </p:cNvPr>
          <p:cNvSpPr/>
          <p:nvPr/>
        </p:nvSpPr>
        <p:spPr>
          <a:xfrm>
            <a:off x="2437683" y="28866"/>
            <a:ext cx="2212508" cy="187164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8B2FF2B-96CE-4F15-8BA4-AA460505802A}"/>
              </a:ext>
            </a:extLst>
          </p:cNvPr>
          <p:cNvSpPr/>
          <p:nvPr/>
        </p:nvSpPr>
        <p:spPr>
          <a:xfrm>
            <a:off x="114892" y="606746"/>
            <a:ext cx="436077" cy="1831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Intensity (</a:t>
            </a:r>
            <a:r>
              <a:rPr lang="en-US" b="1" dirty="0" err="1">
                <a:solidFill>
                  <a:srgbClr val="002060"/>
                </a:solidFill>
              </a:rPr>
              <a:t>a.u</a:t>
            </a:r>
            <a:r>
              <a:rPr lang="en-US" b="1" dirty="0">
                <a:solidFill>
                  <a:srgbClr val="002060"/>
                </a:solidFill>
              </a:rPr>
              <a:t>.)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C5971FE-4007-425E-9A5C-BA59978D1A3A}"/>
              </a:ext>
            </a:extLst>
          </p:cNvPr>
          <p:cNvSpPr/>
          <p:nvPr/>
        </p:nvSpPr>
        <p:spPr>
          <a:xfrm>
            <a:off x="891051" y="2795078"/>
            <a:ext cx="1693346" cy="20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2theta (degree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86BD1F3-9C12-4E0F-B307-00F1F6693610}"/>
              </a:ext>
            </a:extLst>
          </p:cNvPr>
          <p:cNvSpPr/>
          <p:nvPr/>
        </p:nvSpPr>
        <p:spPr>
          <a:xfrm>
            <a:off x="3876312" y="1695357"/>
            <a:ext cx="798255" cy="1567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20 nm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64E556F1-F7B2-4981-8679-0DCA7882DB65}"/>
              </a:ext>
            </a:extLst>
          </p:cNvPr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36580" y="4579492"/>
            <a:ext cx="2248779" cy="170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8" descr="C:\Users\mhchi\Pictures\microbe01.png">
            <a:extLst>
              <a:ext uri="{FF2B5EF4-FFF2-40B4-BE49-F238E27FC236}">
                <a16:creationId xmlns:a16="http://schemas.microsoft.com/office/drawing/2014/main" id="{B45EF883-EAF3-4935-9FCD-FD4D6F3B2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59" y="3932260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C:\Users\mhchi\Pictures\microbe01.png">
            <a:extLst>
              <a:ext uri="{FF2B5EF4-FFF2-40B4-BE49-F238E27FC236}">
                <a16:creationId xmlns:a16="http://schemas.microsoft.com/office/drawing/2014/main" id="{186C55A6-2A4A-43C4-9C74-3C1ADC03F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117" y="3453856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C:\Users\mhchi\Pictures\microbe01.png">
            <a:extLst>
              <a:ext uri="{FF2B5EF4-FFF2-40B4-BE49-F238E27FC236}">
                <a16:creationId xmlns:a16="http://schemas.microsoft.com/office/drawing/2014/main" id="{B69D4B43-5C71-433D-BA9D-BDD403590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056" y="3119064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C:\Users\mhchi\Pictures\microbe01.png">
            <a:extLst>
              <a:ext uri="{FF2B5EF4-FFF2-40B4-BE49-F238E27FC236}">
                <a16:creationId xmlns:a16="http://schemas.microsoft.com/office/drawing/2014/main" id="{3D15B394-8985-47C7-9B64-666A034D3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16" y="3120408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C:\Users\mhchi\Pictures\microbe01.png">
            <a:extLst>
              <a:ext uri="{FF2B5EF4-FFF2-40B4-BE49-F238E27FC236}">
                <a16:creationId xmlns:a16="http://schemas.microsoft.com/office/drawing/2014/main" id="{E7FC84E3-027E-422D-B677-675D8823D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825" y="3482751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" descr="C:\Users\mhchi\Pictures\microbe01.png">
            <a:extLst>
              <a:ext uri="{FF2B5EF4-FFF2-40B4-BE49-F238E27FC236}">
                <a16:creationId xmlns:a16="http://schemas.microsoft.com/office/drawing/2014/main" id="{DA062DD4-4C85-4904-B4F3-220D44EB3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261" y="3769282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C:\Users\mhchi\Pictures\microbe01.png">
            <a:extLst>
              <a:ext uri="{FF2B5EF4-FFF2-40B4-BE49-F238E27FC236}">
                <a16:creationId xmlns:a16="http://schemas.microsoft.com/office/drawing/2014/main" id="{59D4C65F-7747-46D7-BE8B-83FB38235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768" y="3909699"/>
            <a:ext cx="360000" cy="27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B5AAEEAC-AD06-4C02-8B3E-AE8FC96B748A}"/>
              </a:ext>
            </a:extLst>
          </p:cNvPr>
          <p:cNvSpPr txBox="1"/>
          <p:nvPr/>
        </p:nvSpPr>
        <p:spPr>
          <a:xfrm>
            <a:off x="6096000" y="5733345"/>
            <a:ext cx="196693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i="0" dirty="0">
                <a:solidFill>
                  <a:srgbClr val="C00000"/>
                </a:solidFill>
                <a:effectLst/>
                <a:latin typeface="Helvetica Neue"/>
              </a:rPr>
              <a:t>Rhizosphere Soil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598F82-B4A3-4C27-9A75-1915DFBAA0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" y="4147797"/>
            <a:ext cx="2327714" cy="269911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F129438E-8E18-4FE5-BFB8-22AF2F2CE224}"/>
              </a:ext>
            </a:extLst>
          </p:cNvPr>
          <p:cNvSpPr txBox="1"/>
          <p:nvPr/>
        </p:nvSpPr>
        <p:spPr>
          <a:xfrm rot="16200000">
            <a:off x="211032" y="5658121"/>
            <a:ext cx="1439851" cy="276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Rhizosphere</a:t>
            </a:r>
            <a:r>
              <a:rPr lang="en-US" sz="12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 Soil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36C565-C62D-462B-8744-968E4302B4D9}"/>
              </a:ext>
            </a:extLst>
          </p:cNvPr>
          <p:cNvSpPr txBox="1"/>
          <p:nvPr/>
        </p:nvSpPr>
        <p:spPr>
          <a:xfrm rot="16200000">
            <a:off x="810668" y="5637256"/>
            <a:ext cx="10691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Bulk Soil</a:t>
            </a:r>
            <a:endParaRPr lang="en-US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B302A9C-8444-43E7-9845-B92E4EAF5726}"/>
              </a:ext>
            </a:extLst>
          </p:cNvPr>
          <p:cNvSpPr txBox="1"/>
          <p:nvPr/>
        </p:nvSpPr>
        <p:spPr>
          <a:xfrm rot="16200000">
            <a:off x="16408" y="5691491"/>
            <a:ext cx="10691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/>
              </a:rPr>
              <a:t>Bulk Soil</a:t>
            </a:r>
            <a:endParaRPr lang="en-US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9" name="Picture 5" descr="C:\Users\mhchi\Pictures\Temporary\Swichgrass above.png">
            <a:extLst>
              <a:ext uri="{FF2B5EF4-FFF2-40B4-BE49-F238E27FC236}">
                <a16:creationId xmlns:a16="http://schemas.microsoft.com/office/drawing/2014/main" id="{6633662D-DC3A-47AB-986F-E493C367F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25" y="3839783"/>
            <a:ext cx="997369" cy="110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mhchi\Pictures\Temporary\Swichgrass above.png">
            <a:extLst>
              <a:ext uri="{FF2B5EF4-FFF2-40B4-BE49-F238E27FC236}">
                <a16:creationId xmlns:a16="http://schemas.microsoft.com/office/drawing/2014/main" id="{37EAE661-96DB-4AF0-AA7B-B802478D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6" y="3566199"/>
            <a:ext cx="997369" cy="110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3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Mozhgan Sepehri</dc:creator>
  <cp:lastModifiedBy>Mozhgan Sepehri</cp:lastModifiedBy>
  <cp:revision>1</cp:revision>
  <dcterms:created xsi:type="dcterms:W3CDTF">2021-01-28T15:10:57Z</dcterms:created>
  <dcterms:modified xsi:type="dcterms:W3CDTF">2021-02-04T17:13:46Z</dcterms:modified>
</cp:coreProperties>
</file>