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18288000" cy="10287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/e96gFxcbFM84PXmfwHZyJJR2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58" d="100"/>
          <a:sy n="58" d="100"/>
        </p:scale>
        <p:origin x="264" y="4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0358438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1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6" name="Google Shape;46;p1:notes"/>
          <p:cNvSpPr txBox="1">
            <a:spLocks noGrp="1"/>
          </p:cNvSpPr>
          <p:nvPr>
            <p:ph type="sldNum" idx="12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8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1"/>
          <p:cNvGrpSpPr/>
          <p:nvPr/>
        </p:nvGrpSpPr>
        <p:grpSpPr>
          <a:xfrm>
            <a:off x="-5456" y="1551944"/>
            <a:ext cx="18287999" cy="7867651"/>
            <a:chOff x="0" y="1390973"/>
            <a:chExt cx="18287999" cy="7867651"/>
          </a:xfrm>
        </p:grpSpPr>
        <p:pic>
          <p:nvPicPr>
            <p:cNvPr id="49" name="Google Shape;49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2390214"/>
              <a:ext cx="18287999" cy="6081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" name="Google Shape;50;p1"/>
            <p:cNvSpPr/>
            <p:nvPr/>
          </p:nvSpPr>
          <p:spPr>
            <a:xfrm>
              <a:off x="12451036" y="1390973"/>
              <a:ext cx="5835078" cy="7867650"/>
            </a:xfrm>
            <a:custGeom>
              <a:avLst/>
              <a:gdLst/>
              <a:ahLst/>
              <a:cxnLst/>
              <a:rect l="l" t="t" r="r" b="b"/>
              <a:pathLst>
                <a:path w="6162675" h="7867650" extrusionOk="0">
                  <a:moveTo>
                    <a:pt x="6162674" y="7867547"/>
                  </a:moveTo>
                  <a:lnTo>
                    <a:pt x="0" y="7867547"/>
                  </a:lnTo>
                  <a:lnTo>
                    <a:pt x="0" y="0"/>
                  </a:lnTo>
                  <a:lnTo>
                    <a:pt x="6162674" y="0"/>
                  </a:lnTo>
                  <a:lnTo>
                    <a:pt x="6162674" y="7867547"/>
                  </a:lnTo>
                  <a:close/>
                </a:path>
              </a:pathLst>
            </a:custGeom>
            <a:solidFill>
              <a:srgbClr val="8FABD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1" y="1390973"/>
              <a:ext cx="5790616" cy="7867650"/>
            </a:xfrm>
            <a:custGeom>
              <a:avLst/>
              <a:gdLst/>
              <a:ahLst/>
              <a:cxnLst/>
              <a:rect l="l" t="t" r="r" b="b"/>
              <a:pathLst>
                <a:path w="6162675" h="7867650" extrusionOk="0">
                  <a:moveTo>
                    <a:pt x="6162674" y="7867547"/>
                  </a:moveTo>
                  <a:lnTo>
                    <a:pt x="0" y="7867547"/>
                  </a:lnTo>
                  <a:lnTo>
                    <a:pt x="0" y="0"/>
                  </a:lnTo>
                  <a:lnTo>
                    <a:pt x="6162674" y="0"/>
                  </a:lnTo>
                  <a:lnTo>
                    <a:pt x="6162674" y="7867547"/>
                  </a:lnTo>
                  <a:close/>
                </a:path>
              </a:pathLst>
            </a:custGeom>
            <a:solidFill>
              <a:srgbClr val="8FABD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5789845" y="1390974"/>
              <a:ext cx="6675298" cy="7867650"/>
            </a:xfrm>
            <a:custGeom>
              <a:avLst/>
              <a:gdLst/>
              <a:ahLst/>
              <a:cxnLst/>
              <a:rect l="l" t="t" r="r" b="b"/>
              <a:pathLst>
                <a:path w="5962650" h="7867650" extrusionOk="0">
                  <a:moveTo>
                    <a:pt x="5962649" y="7867544"/>
                  </a:moveTo>
                  <a:lnTo>
                    <a:pt x="0" y="7867544"/>
                  </a:lnTo>
                  <a:lnTo>
                    <a:pt x="0" y="0"/>
                  </a:lnTo>
                  <a:lnTo>
                    <a:pt x="5962649" y="0"/>
                  </a:lnTo>
                  <a:lnTo>
                    <a:pt x="5962649" y="7867544"/>
                  </a:lnTo>
                  <a:close/>
                </a:path>
              </a:pathLst>
            </a:custGeom>
            <a:solidFill>
              <a:srgbClr val="E9EFF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1"/>
          <p:cNvSpPr txBox="1"/>
          <p:nvPr/>
        </p:nvSpPr>
        <p:spPr>
          <a:xfrm>
            <a:off x="1208848" y="138295"/>
            <a:ext cx="1554480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Variations in clinical course and surgical outcomes of acute appendicitis during COVID - 19 Pandemic: A multicenter cohort study. 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900822" y="1638029"/>
            <a:ext cx="3728044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</a:t>
            </a:r>
            <a:r>
              <a:rPr lang="es-CO"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</a:t>
            </a:r>
            <a:endParaRPr/>
          </a:p>
        </p:txBody>
      </p:sp>
      <p:sp>
        <p:nvSpPr>
          <p:cNvPr id="56" name="Google Shape;56;p1"/>
          <p:cNvSpPr txBox="1"/>
          <p:nvPr/>
        </p:nvSpPr>
        <p:spPr>
          <a:xfrm>
            <a:off x="7259764" y="1638029"/>
            <a:ext cx="3728044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57" name="Google Shape;57;p1"/>
          <p:cNvSpPr txBox="1"/>
          <p:nvPr/>
        </p:nvSpPr>
        <p:spPr>
          <a:xfrm>
            <a:off x="13503479" y="1570917"/>
            <a:ext cx="3728044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/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39791" y="4636587"/>
            <a:ext cx="3660762" cy="366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8446" y="4188524"/>
            <a:ext cx="1849508" cy="1611353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"/>
          <p:cNvSpPr txBox="1"/>
          <p:nvPr/>
        </p:nvSpPr>
        <p:spPr>
          <a:xfrm>
            <a:off x="1025831" y="2803358"/>
            <a:ext cx="372804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total of 1.468 patients with acute appendicitis from 3 teaching hospitals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178783" y="7237188"/>
            <a:ext cx="54221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Cohorts: </a:t>
            </a:r>
            <a:endParaRPr/>
          </a:p>
        </p:txBody>
      </p:sp>
      <p:sp>
        <p:nvSpPr>
          <p:cNvPr id="62" name="Google Shape;62;p1"/>
          <p:cNvSpPr txBox="1"/>
          <p:nvPr/>
        </p:nvSpPr>
        <p:spPr>
          <a:xfrm>
            <a:off x="12768243" y="7735815"/>
            <a:ext cx="50498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SARS-COV 2 pandemic seems to negatively impact acute appendicitis outcomes.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5526" y="4188524"/>
            <a:ext cx="1849508" cy="1611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3815" y="5485769"/>
            <a:ext cx="1849508" cy="161135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"/>
          <p:cNvSpPr txBox="1"/>
          <p:nvPr/>
        </p:nvSpPr>
        <p:spPr>
          <a:xfrm>
            <a:off x="5880240" y="2307808"/>
            <a:ext cx="2851713" cy="12649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Pre-pandemic group: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Population: &gt;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females 385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Mean age: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37.81 years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Perforated and localized peritonitis: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56 and 73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Complications: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superficial SSI (n=5) and postoperative ileus (n=1)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Mortality: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n=2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9341961" y="2302666"/>
            <a:ext cx="3061301" cy="12649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COVID-19 group: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Population: &gt;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males 383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Mean age: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38.8     years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Perforated and localized peritonitis: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74 and 109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Complications: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superficial SSI (n=27) and postoperative ileus     (n=6)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Mortality: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n=9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"/>
          <p:cNvSpPr txBox="1"/>
          <p:nvPr/>
        </p:nvSpPr>
        <p:spPr>
          <a:xfrm>
            <a:off x="12405147" y="2492731"/>
            <a:ext cx="583507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Mortality: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pre-pandemic group have lesser risk (OR 0.14, P 0.02, 95% CI 0.02-0.81).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Complicated apendicitis: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COVID-19 group have a lesser relative risk (RR 0.68 P 0.00 95% CI 0.54-0.86).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" name="Google Shape;68;p1"/>
          <p:cNvCxnSpPr/>
          <p:nvPr/>
        </p:nvCxnSpPr>
        <p:spPr>
          <a:xfrm flipH="1">
            <a:off x="9112642" y="2422859"/>
            <a:ext cx="25901" cy="5085566"/>
          </a:xfrm>
          <a:prstGeom prst="straightConnector1">
            <a:avLst/>
          </a:prstGeom>
          <a:noFill/>
          <a:ln w="139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69" name="Google Shape;69;p1"/>
          <p:cNvSpPr txBox="1"/>
          <p:nvPr/>
        </p:nvSpPr>
        <p:spPr>
          <a:xfrm>
            <a:off x="6307122" y="7735815"/>
            <a:ext cx="55626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Surgical associated procedures (7.43%):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peritoneal lavage (n=22), peritoneal drainage (n=20), right colectomy (n=12), cecectomy (n=8). </a:t>
            </a:r>
            <a:endParaRPr/>
          </a:p>
        </p:txBody>
      </p:sp>
      <p:sp>
        <p:nvSpPr>
          <p:cNvPr id="70" name="Google Shape;70;p1"/>
          <p:cNvSpPr txBox="1"/>
          <p:nvPr/>
        </p:nvSpPr>
        <p:spPr>
          <a:xfrm>
            <a:off x="712120" y="7683264"/>
            <a:ext cx="203529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Pre-pandemic group: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709 patients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3046422" y="7683264"/>
            <a:ext cx="203529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COVID-19 group: </a:t>
            </a: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759 patients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Macintosh PowerPoint</Application>
  <PresentationFormat>Personalizado</PresentationFormat>
  <Paragraphs>63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Carlos Eduardo Rey Chaves</cp:lastModifiedBy>
  <cp:revision>1</cp:revision>
  <dcterms:created xsi:type="dcterms:W3CDTF">2022-06-10T02:13:04Z</dcterms:created>
  <dcterms:modified xsi:type="dcterms:W3CDTF">2022-10-23T00:43:01Z</dcterms:modified>
</cp:coreProperties>
</file>