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4836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99291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8516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2400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240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3957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6789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4618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81520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3507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2450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7B4B4-E0C3-4C50-A10A-1F6B090C93D2}" type="datetimeFigureOut">
              <a:rPr lang="de-AT" smtClean="0"/>
              <a:t>06.10.2022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DE3BF-8030-4F5C-ACB7-475D9EB0365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800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18" Type="http://schemas.openxmlformats.org/officeDocument/2006/relationships/image" Target="../media/image28.jpeg"/><Relationship Id="rId3" Type="http://schemas.openxmlformats.org/officeDocument/2006/relationships/image" Target="../media/image13.jpeg"/><Relationship Id="rId21" Type="http://schemas.openxmlformats.org/officeDocument/2006/relationships/image" Target="../media/image31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" Type="http://schemas.openxmlformats.org/officeDocument/2006/relationships/image" Target="../media/image12.jpeg"/><Relationship Id="rId16" Type="http://schemas.openxmlformats.org/officeDocument/2006/relationships/image" Target="../media/image26.jpe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24" Type="http://schemas.openxmlformats.org/officeDocument/2006/relationships/image" Target="../media/image34.jpe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23" Type="http://schemas.openxmlformats.org/officeDocument/2006/relationships/image" Target="../media/image33.jpeg"/><Relationship Id="rId10" Type="http://schemas.openxmlformats.org/officeDocument/2006/relationships/image" Target="../media/image20.jpeg"/><Relationship Id="rId19" Type="http://schemas.openxmlformats.org/officeDocument/2006/relationships/image" Target="../media/image29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Relationship Id="rId22" Type="http://schemas.openxmlformats.org/officeDocument/2006/relationships/image" Target="../media/image3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3107358" y="764836"/>
            <a:ext cx="4957212" cy="4957212"/>
            <a:chOff x="2470249" y="576781"/>
            <a:chExt cx="4957212" cy="4957212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0249" y="576781"/>
              <a:ext cx="4957212" cy="4957212"/>
            </a:xfrm>
            <a:prstGeom prst="rect">
              <a:avLst/>
            </a:prstGeom>
          </p:spPr>
        </p:pic>
        <p:sp>
          <p:nvSpPr>
            <p:cNvPr id="5" name="Stern mit 5 Zacken 4"/>
            <p:cNvSpPr/>
            <p:nvPr/>
          </p:nvSpPr>
          <p:spPr>
            <a:xfrm>
              <a:off x="4046367" y="2785980"/>
              <a:ext cx="167951" cy="152643"/>
            </a:xfrm>
            <a:prstGeom prst="star5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6" name="Stern mit 5 Zacken 5"/>
            <p:cNvSpPr/>
            <p:nvPr/>
          </p:nvSpPr>
          <p:spPr>
            <a:xfrm>
              <a:off x="6295044" y="1725250"/>
              <a:ext cx="167951" cy="152643"/>
            </a:xfrm>
            <a:prstGeom prst="star5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4657438" y="3055387"/>
              <a:ext cx="4386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m</a:t>
              </a:r>
              <a:endParaRPr lang="de-AT" sz="1400" dirty="0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4657438" y="4687413"/>
              <a:ext cx="4386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m</a:t>
              </a:r>
              <a:endParaRPr lang="de-AT" sz="1400" dirty="0"/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3724700" y="1648132"/>
              <a:ext cx="4386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m</a:t>
              </a:r>
              <a:endParaRPr lang="de-AT" sz="1400" dirty="0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5940388" y="3125396"/>
              <a:ext cx="4386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m</a:t>
              </a:r>
              <a:endParaRPr lang="de-AT" sz="1400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6508631" y="4832099"/>
              <a:ext cx="4386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m</a:t>
              </a:r>
              <a:endParaRPr lang="de-AT" sz="1400" dirty="0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2553417" y="5307789"/>
              <a:ext cx="714103" cy="3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>
                <a:solidFill>
                  <a:srgbClr val="000000"/>
                </a:solidFill>
              </a:endParaRPr>
            </a:p>
          </p:txBody>
        </p:sp>
      </p:grpSp>
      <p:sp>
        <p:nvSpPr>
          <p:cNvPr id="13" name="Rechteck 12"/>
          <p:cNvSpPr/>
          <p:nvPr/>
        </p:nvSpPr>
        <p:spPr>
          <a:xfrm>
            <a:off x="314197" y="6316244"/>
            <a:ext cx="1021909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S1: </a:t>
            </a:r>
            <a:r>
              <a:rPr lang="en-US" sz="1971" dirty="0" smtClean="0"/>
              <a:t>A transmission electron micrograph montage of MUG Lucifer cells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1787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185" y="1824861"/>
            <a:ext cx="6199630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757850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S10: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235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52" y="1824861"/>
            <a:ext cx="624529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S11: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9314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76" y="1824861"/>
            <a:ext cx="6227048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S12: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71297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628" y="1824861"/>
            <a:ext cx="6256745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S13: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6364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599" y="1824861"/>
            <a:ext cx="6262802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S14: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59272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925" y="1824861"/>
            <a:ext cx="6308150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S15: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9282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579" y="1824861"/>
            <a:ext cx="6288842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S16: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21910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63" y="1824861"/>
            <a:ext cx="6298474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S17: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5818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464" y="1824861"/>
            <a:ext cx="6257072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S18: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663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590" y="1824861"/>
            <a:ext cx="6248821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S19: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054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205901" y="1080642"/>
            <a:ext cx="10008568" cy="3706902"/>
            <a:chOff x="558800" y="790578"/>
            <a:chExt cx="10008568" cy="3706902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65" t="11105" r="16775" b="2684"/>
            <a:stretch/>
          </p:blipFill>
          <p:spPr>
            <a:xfrm>
              <a:off x="558800" y="804983"/>
              <a:ext cx="1800000" cy="1800000"/>
            </a:xfrm>
            <a:prstGeom prst="rect">
              <a:avLst/>
            </a:prstGeom>
          </p:spPr>
        </p:pic>
        <p:pic>
          <p:nvPicPr>
            <p:cNvPr id="4" name="Grafik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84" t="4257" r="16924" b="9490"/>
            <a:stretch/>
          </p:blipFill>
          <p:spPr>
            <a:xfrm>
              <a:off x="558800" y="2697480"/>
              <a:ext cx="1800000" cy="1800000"/>
            </a:xfrm>
            <a:prstGeom prst="rect">
              <a:avLst/>
            </a:prstGeom>
          </p:spPr>
        </p:pic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49" t="4015" r="16559" b="9730"/>
            <a:stretch/>
          </p:blipFill>
          <p:spPr>
            <a:xfrm>
              <a:off x="2460942" y="804983"/>
              <a:ext cx="1800000" cy="1800000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09" t="4624" r="17791" b="9244"/>
            <a:stretch/>
          </p:blipFill>
          <p:spPr>
            <a:xfrm>
              <a:off x="2460942" y="2697480"/>
              <a:ext cx="1800000" cy="1800000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44" t="7664" r="15464" b="6082"/>
            <a:stretch/>
          </p:blipFill>
          <p:spPr>
            <a:xfrm>
              <a:off x="4363084" y="804983"/>
              <a:ext cx="1800000" cy="1800000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42" t="9733" r="16058" b="4136"/>
            <a:stretch/>
          </p:blipFill>
          <p:spPr>
            <a:xfrm>
              <a:off x="4363084" y="2697480"/>
              <a:ext cx="1800000" cy="1800000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18" t="4744" r="15191" b="9002"/>
            <a:stretch/>
          </p:blipFill>
          <p:spPr>
            <a:xfrm>
              <a:off x="6265226" y="804983"/>
              <a:ext cx="1800000" cy="1800000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86" t="7907" r="16514" b="5960"/>
            <a:stretch/>
          </p:blipFill>
          <p:spPr>
            <a:xfrm>
              <a:off x="6265226" y="2697480"/>
              <a:ext cx="1800000" cy="1800000"/>
            </a:xfrm>
            <a:prstGeom prst="rect">
              <a:avLst/>
            </a:prstGeom>
          </p:spPr>
        </p:pic>
        <p:sp>
          <p:nvSpPr>
            <p:cNvPr id="11" name="Textfeld 10"/>
            <p:cNvSpPr txBox="1"/>
            <p:nvPr/>
          </p:nvSpPr>
          <p:spPr>
            <a:xfrm>
              <a:off x="558800" y="80498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A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558800" y="2711790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B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2460942" y="79057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C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feld 13"/>
            <p:cNvSpPr txBox="1"/>
            <p:nvPr/>
          </p:nvSpPr>
          <p:spPr>
            <a:xfrm>
              <a:off x="2448919" y="2711790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D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4380360" y="805818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E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feld 15"/>
            <p:cNvSpPr txBox="1"/>
            <p:nvPr/>
          </p:nvSpPr>
          <p:spPr>
            <a:xfrm>
              <a:off x="4363084" y="2711790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F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6265226" y="805818"/>
              <a:ext cx="332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G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feld 17"/>
            <p:cNvSpPr txBox="1"/>
            <p:nvPr/>
          </p:nvSpPr>
          <p:spPr>
            <a:xfrm>
              <a:off x="6247950" y="2711790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</a:rPr>
                <a:t>H</a:t>
              </a:r>
              <a:endParaRPr lang="de-AT" b="1" dirty="0">
                <a:solidFill>
                  <a:schemeClr val="bg1"/>
                </a:solidFill>
              </a:endParaRPr>
            </a:p>
          </p:txBody>
        </p:sp>
        <p:pic>
          <p:nvPicPr>
            <p:cNvPr id="19" name="Grafik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7368" y="804983"/>
              <a:ext cx="2400000" cy="1800000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7368" y="2697480"/>
              <a:ext cx="2400000" cy="1800000"/>
            </a:xfrm>
            <a:prstGeom prst="rect">
              <a:avLst/>
            </a:prstGeom>
          </p:spPr>
        </p:pic>
        <p:sp>
          <p:nvSpPr>
            <p:cNvPr id="21" name="Textfeld 20"/>
            <p:cNvSpPr txBox="1"/>
            <p:nvPr/>
          </p:nvSpPr>
          <p:spPr>
            <a:xfrm>
              <a:off x="8167368" y="804983"/>
              <a:ext cx="2455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/>
                <a:t>I</a:t>
              </a:r>
              <a:endParaRPr lang="de-AT" b="1" dirty="0"/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8159353" y="2711790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de-DE" b="1" dirty="0" smtClean="0"/>
                <a:t>J</a:t>
              </a:r>
              <a:endParaRPr lang="de-AT" b="1" dirty="0"/>
            </a:p>
          </p:txBody>
        </p:sp>
      </p:grpSp>
      <p:sp>
        <p:nvSpPr>
          <p:cNvPr id="23" name="Rechteck 22"/>
          <p:cNvSpPr/>
          <p:nvPr/>
        </p:nvSpPr>
        <p:spPr>
          <a:xfrm>
            <a:off x="314197" y="6316244"/>
            <a:ext cx="1021909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S2: </a:t>
            </a:r>
            <a:r>
              <a:rPr lang="en-US" sz="1971" dirty="0" smtClean="0"/>
              <a:t>spheroids of MUG Lucifer cells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83541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763" y="1824861"/>
            <a:ext cx="6352475" cy="4351858"/>
          </a:xfrm>
        </p:spPr>
      </p:pic>
      <p:sp>
        <p:nvSpPr>
          <p:cNvPr id="7" name="Rechteck 6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S20: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9302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84" y="1824861"/>
            <a:ext cx="6239833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S21: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41904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95" y="1824861"/>
            <a:ext cx="6422210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S22: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84728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987" y="1824861"/>
            <a:ext cx="631802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S23: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8543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10" y="1824861"/>
            <a:ext cx="6372181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S24: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407448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866" y="1824861"/>
            <a:ext cx="6266269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S25: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45602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227" y="1824861"/>
            <a:ext cx="624154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S26: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3688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988" y="1824861"/>
            <a:ext cx="6322024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S27: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39218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831" y="1824861"/>
            <a:ext cx="6258338" cy="4351858"/>
          </a:xfrm>
        </p:spPr>
      </p:pic>
      <p:sp>
        <p:nvSpPr>
          <p:cNvPr id="5" name="Rechteck 4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S28: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8606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205" y="1824861"/>
            <a:ext cx="6259591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S29: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1045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2945719" y="246853"/>
            <a:ext cx="5829927" cy="5613579"/>
            <a:chOff x="1323953" y="341744"/>
            <a:chExt cx="5829927" cy="5613579"/>
          </a:xfrm>
        </p:grpSpPr>
        <p:grpSp>
          <p:nvGrpSpPr>
            <p:cNvPr id="3" name="Gruppieren 2"/>
            <p:cNvGrpSpPr>
              <a:grpSpLocks noChangeAspect="1"/>
            </p:cNvGrpSpPr>
            <p:nvPr/>
          </p:nvGrpSpPr>
          <p:grpSpPr>
            <a:xfrm>
              <a:off x="1323953" y="341744"/>
              <a:ext cx="5827302" cy="2794720"/>
              <a:chOff x="-283635" y="348606"/>
              <a:chExt cx="10626615" cy="5096426"/>
            </a:xfrm>
          </p:grpSpPr>
          <p:grpSp>
            <p:nvGrpSpPr>
              <p:cNvPr id="46" name="Gruppieren 45"/>
              <p:cNvGrpSpPr/>
              <p:nvPr/>
            </p:nvGrpSpPr>
            <p:grpSpPr>
              <a:xfrm>
                <a:off x="5165962" y="3254725"/>
                <a:ext cx="5177018" cy="2190307"/>
                <a:chOff x="5165962" y="3254725"/>
                <a:chExt cx="5177018" cy="2190307"/>
              </a:xfrm>
            </p:grpSpPr>
            <p:grpSp>
              <p:nvGrpSpPr>
                <p:cNvPr id="76" name="Gruppieren 75"/>
                <p:cNvGrpSpPr/>
                <p:nvPr/>
              </p:nvGrpSpPr>
              <p:grpSpPr>
                <a:xfrm>
                  <a:off x="5165962" y="3254725"/>
                  <a:ext cx="5177018" cy="2190307"/>
                  <a:chOff x="5165962" y="3254725"/>
                  <a:chExt cx="5177018" cy="2190307"/>
                </a:xfrm>
              </p:grpSpPr>
              <p:pic>
                <p:nvPicPr>
                  <p:cNvPr id="78" name="Grafik 77"/>
                  <p:cNvPicPr>
                    <a:picLocks noChangeAspect="1"/>
                  </p:cNvPicPr>
                  <p:nvPr/>
                </p:nvPicPr>
                <p:blipFill rotWithShape="1"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1889" r="14126"/>
                  <a:stretch/>
                </p:blipFill>
                <p:spPr>
                  <a:xfrm>
                    <a:off x="5165962" y="3254725"/>
                    <a:ext cx="3017018" cy="2160000"/>
                  </a:xfrm>
                  <a:prstGeom prst="rect">
                    <a:avLst/>
                  </a:prstGeom>
                </p:spPr>
              </p:pic>
              <p:sp>
                <p:nvSpPr>
                  <p:cNvPr id="79" name="Rechteck 78"/>
                  <p:cNvSpPr/>
                  <p:nvPr/>
                </p:nvSpPr>
                <p:spPr>
                  <a:xfrm>
                    <a:off x="6785503" y="4636788"/>
                    <a:ext cx="156308" cy="14849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AT"/>
                  </a:p>
                </p:txBody>
              </p:sp>
              <p:cxnSp>
                <p:nvCxnSpPr>
                  <p:cNvPr id="80" name="Gerader Verbinder 79"/>
                  <p:cNvCxnSpPr>
                    <a:stCxn id="79" idx="0"/>
                  </p:cNvCxnSpPr>
                  <p:nvPr/>
                </p:nvCxnSpPr>
                <p:spPr>
                  <a:xfrm flipV="1">
                    <a:off x="6863657" y="3285032"/>
                    <a:ext cx="1319323" cy="1351756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Gerader Verbinder 80"/>
                  <p:cNvCxnSpPr>
                    <a:stCxn id="79" idx="2"/>
                  </p:cNvCxnSpPr>
                  <p:nvPr/>
                </p:nvCxnSpPr>
                <p:spPr>
                  <a:xfrm>
                    <a:off x="6863657" y="4785281"/>
                    <a:ext cx="1319323" cy="65975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82" name="Grafik 81"/>
                  <p:cNvPicPr>
                    <a:picLocks noChangeAspect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92" r="47224"/>
                  <a:stretch/>
                </p:blipFill>
                <p:spPr>
                  <a:xfrm>
                    <a:off x="8182980" y="3285032"/>
                    <a:ext cx="2160000" cy="21600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7" name="Grafik 76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4937" r="92259"/>
                <a:stretch/>
              </p:blipFill>
              <p:spPr>
                <a:xfrm>
                  <a:off x="5739648" y="4822843"/>
                  <a:ext cx="452999" cy="156937"/>
                </a:xfrm>
                <a:prstGeom prst="rect">
                  <a:avLst/>
                </a:prstGeom>
              </p:spPr>
            </p:pic>
          </p:grpSp>
          <p:sp>
            <p:nvSpPr>
              <p:cNvPr id="47" name="Textfeld 46"/>
              <p:cNvSpPr txBox="1"/>
              <p:nvPr/>
            </p:nvSpPr>
            <p:spPr>
              <a:xfrm>
                <a:off x="456089" y="348606"/>
                <a:ext cx="1928584" cy="421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b="1" dirty="0"/>
                  <a:t>MUG Lucifer prim</a:t>
                </a:r>
              </a:p>
            </p:txBody>
          </p:sp>
          <p:grpSp>
            <p:nvGrpSpPr>
              <p:cNvPr id="48" name="Gruppieren 47"/>
              <p:cNvGrpSpPr/>
              <p:nvPr/>
            </p:nvGrpSpPr>
            <p:grpSpPr>
              <a:xfrm>
                <a:off x="257908" y="846823"/>
                <a:ext cx="4678984" cy="2160000"/>
                <a:chOff x="468923" y="620875"/>
                <a:chExt cx="4678984" cy="2160000"/>
              </a:xfrm>
            </p:grpSpPr>
            <p:grpSp>
              <p:nvGrpSpPr>
                <p:cNvPr id="69" name="Gruppieren 68"/>
                <p:cNvGrpSpPr/>
                <p:nvPr/>
              </p:nvGrpSpPr>
              <p:grpSpPr>
                <a:xfrm>
                  <a:off x="468923" y="620875"/>
                  <a:ext cx="2399323" cy="2067617"/>
                  <a:chOff x="2563446" y="1582229"/>
                  <a:chExt cx="4095262" cy="3099816"/>
                </a:xfrm>
              </p:grpSpPr>
              <p:pic>
                <p:nvPicPr>
                  <p:cNvPr id="74" name="Grafik 73"/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0144" r="19877"/>
                  <a:stretch/>
                </p:blipFill>
                <p:spPr>
                  <a:xfrm>
                    <a:off x="2563446" y="1582229"/>
                    <a:ext cx="4095262" cy="3099816"/>
                  </a:xfrm>
                  <a:prstGeom prst="rect">
                    <a:avLst/>
                  </a:prstGeom>
                </p:spPr>
              </p:pic>
              <p:pic>
                <p:nvPicPr>
                  <p:cNvPr id="75" name="Grafik 74"/>
                  <p:cNvPicPr>
                    <a:picLocks noChangeAspect="1"/>
                  </p:cNvPicPr>
                  <p:nvPr/>
                </p:nvPicPr>
                <p:blipFill rotWithShape="1"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93677" r="91592"/>
                  <a:stretch/>
                </p:blipFill>
                <p:spPr>
                  <a:xfrm>
                    <a:off x="3251494" y="3720123"/>
                    <a:ext cx="492076" cy="196014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0" name="Rechteck 69"/>
                <p:cNvSpPr/>
                <p:nvPr/>
              </p:nvSpPr>
              <p:spPr>
                <a:xfrm>
                  <a:off x="1590430" y="1972631"/>
                  <a:ext cx="156308" cy="14849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cxnSp>
              <p:nvCxnSpPr>
                <p:cNvPr id="71" name="Gerader Verbinder 70"/>
                <p:cNvCxnSpPr>
                  <a:stCxn id="70" idx="0"/>
                </p:cNvCxnSpPr>
                <p:nvPr/>
              </p:nvCxnSpPr>
              <p:spPr>
                <a:xfrm flipV="1">
                  <a:off x="1668584" y="620875"/>
                  <a:ext cx="1319323" cy="135175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Gerader Verbinder 71"/>
                <p:cNvCxnSpPr>
                  <a:stCxn id="70" idx="2"/>
                </p:cNvCxnSpPr>
                <p:nvPr/>
              </p:nvCxnSpPr>
              <p:spPr>
                <a:xfrm>
                  <a:off x="1668584" y="2121124"/>
                  <a:ext cx="1319323" cy="65975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3" name="Grafik 72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9" t="671" r="47402" b="-9"/>
                <a:stretch/>
              </p:blipFill>
              <p:spPr>
                <a:xfrm>
                  <a:off x="2987907" y="620875"/>
                  <a:ext cx="2160000" cy="2160000"/>
                </a:xfrm>
                <a:prstGeom prst="rect">
                  <a:avLst/>
                </a:prstGeom>
              </p:spPr>
            </p:pic>
          </p:grpSp>
          <p:grpSp>
            <p:nvGrpSpPr>
              <p:cNvPr id="49" name="Gruppieren 48"/>
              <p:cNvGrpSpPr/>
              <p:nvPr/>
            </p:nvGrpSpPr>
            <p:grpSpPr>
              <a:xfrm>
                <a:off x="-283635" y="3059722"/>
                <a:ext cx="5220527" cy="2355003"/>
                <a:chOff x="468923" y="2960248"/>
                <a:chExt cx="5220527" cy="2355003"/>
              </a:xfrm>
            </p:grpSpPr>
            <p:grpSp>
              <p:nvGrpSpPr>
                <p:cNvPr id="61" name="Gruppieren 60"/>
                <p:cNvGrpSpPr/>
                <p:nvPr/>
              </p:nvGrpSpPr>
              <p:grpSpPr>
                <a:xfrm>
                  <a:off x="468923" y="2960248"/>
                  <a:ext cx="3071479" cy="2160000"/>
                  <a:chOff x="468923" y="2960248"/>
                  <a:chExt cx="3071479" cy="2160000"/>
                </a:xfrm>
              </p:grpSpPr>
              <p:pic>
                <p:nvPicPr>
                  <p:cNvPr id="67" name="Grafik 66"/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073" r="17607"/>
                  <a:stretch/>
                </p:blipFill>
                <p:spPr>
                  <a:xfrm>
                    <a:off x="468923" y="2960248"/>
                    <a:ext cx="3071479" cy="2160000"/>
                  </a:xfrm>
                  <a:prstGeom prst="rect">
                    <a:avLst/>
                  </a:prstGeom>
                </p:spPr>
              </p:pic>
              <p:pic>
                <p:nvPicPr>
                  <p:cNvPr id="68" name="Grafik 67"/>
                  <p:cNvPicPr>
                    <a:picLocks noChangeAspect="1"/>
                  </p:cNvPicPr>
                  <p:nvPr/>
                </p:nvPicPr>
                <p:blipFill rotWithShape="1"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93677" r="91992"/>
                  <a:stretch/>
                </p:blipFill>
                <p:spPr>
                  <a:xfrm>
                    <a:off x="1124715" y="4684292"/>
                    <a:ext cx="468630" cy="19601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2" name="Gruppieren 61"/>
                <p:cNvGrpSpPr/>
                <p:nvPr/>
              </p:nvGrpSpPr>
              <p:grpSpPr>
                <a:xfrm>
                  <a:off x="2130430" y="3155251"/>
                  <a:ext cx="3559020" cy="2160000"/>
                  <a:chOff x="2130430" y="3155251"/>
                  <a:chExt cx="3559020" cy="2160000"/>
                </a:xfrm>
              </p:grpSpPr>
              <p:sp>
                <p:nvSpPr>
                  <p:cNvPr id="63" name="Rechteck 62"/>
                  <p:cNvSpPr/>
                  <p:nvPr/>
                </p:nvSpPr>
                <p:spPr>
                  <a:xfrm>
                    <a:off x="2130430" y="4507007"/>
                    <a:ext cx="156308" cy="14849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AT"/>
                  </a:p>
                </p:txBody>
              </p:sp>
              <p:cxnSp>
                <p:nvCxnSpPr>
                  <p:cNvPr id="64" name="Gerader Verbinder 63"/>
                  <p:cNvCxnSpPr>
                    <a:stCxn id="63" idx="0"/>
                  </p:cNvCxnSpPr>
                  <p:nvPr/>
                </p:nvCxnSpPr>
                <p:spPr>
                  <a:xfrm flipV="1">
                    <a:off x="2208584" y="3155251"/>
                    <a:ext cx="1319323" cy="1351756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Gerader Verbinder 64"/>
                  <p:cNvCxnSpPr>
                    <a:stCxn id="63" idx="2"/>
                  </p:cNvCxnSpPr>
                  <p:nvPr/>
                </p:nvCxnSpPr>
                <p:spPr>
                  <a:xfrm>
                    <a:off x="2208584" y="4655500"/>
                    <a:ext cx="1319323" cy="65975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66" name="Grafik 65"/>
                  <p:cNvPicPr>
                    <a:picLocks noChangeAspect="1"/>
                  </p:cNvPicPr>
                  <p:nvPr/>
                </p:nvPicPr>
                <p:blipFill rotWithShape="1"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" t="-220" r="46990" b="220"/>
                  <a:stretch/>
                </p:blipFill>
                <p:spPr>
                  <a:xfrm>
                    <a:off x="3529450" y="3155251"/>
                    <a:ext cx="2160000" cy="216000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0" name="Textfeld 49"/>
              <p:cNvSpPr txBox="1"/>
              <p:nvPr/>
            </p:nvSpPr>
            <p:spPr>
              <a:xfrm>
                <a:off x="-190926" y="754439"/>
                <a:ext cx="510670" cy="36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800" dirty="0"/>
                  <a:t>HE</a:t>
                </a:r>
              </a:p>
            </p:txBody>
          </p:sp>
          <p:sp>
            <p:nvSpPr>
              <p:cNvPr id="51" name="Textfeld 50"/>
              <p:cNvSpPr txBox="1"/>
              <p:nvPr/>
            </p:nvSpPr>
            <p:spPr>
              <a:xfrm>
                <a:off x="-190926" y="2985572"/>
                <a:ext cx="848007" cy="36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800" dirty="0"/>
                  <a:t>HMB45</a:t>
                </a:r>
              </a:p>
            </p:txBody>
          </p:sp>
          <p:grpSp>
            <p:nvGrpSpPr>
              <p:cNvPr id="52" name="Gruppieren 51"/>
              <p:cNvGrpSpPr/>
              <p:nvPr/>
            </p:nvGrpSpPr>
            <p:grpSpPr>
              <a:xfrm>
                <a:off x="5323893" y="841198"/>
                <a:ext cx="5019087" cy="2216498"/>
                <a:chOff x="5168250" y="846823"/>
                <a:chExt cx="5019087" cy="2216498"/>
              </a:xfrm>
            </p:grpSpPr>
            <p:pic>
              <p:nvPicPr>
                <p:cNvPr id="55" name="Grafik 54"/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486" r="14403"/>
                <a:stretch/>
              </p:blipFill>
              <p:spPr>
                <a:xfrm>
                  <a:off x="5168250" y="846823"/>
                  <a:ext cx="2859087" cy="2160000"/>
                </a:xfrm>
                <a:prstGeom prst="rect">
                  <a:avLst/>
                </a:prstGeom>
              </p:spPr>
            </p:pic>
            <p:sp>
              <p:nvSpPr>
                <p:cNvPr id="56" name="Rechteck 55"/>
                <p:cNvSpPr/>
                <p:nvPr/>
              </p:nvSpPr>
              <p:spPr>
                <a:xfrm>
                  <a:off x="6629860" y="2255077"/>
                  <a:ext cx="156308" cy="14849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cxnSp>
              <p:nvCxnSpPr>
                <p:cNvPr id="57" name="Gerader Verbinder 56"/>
                <p:cNvCxnSpPr>
                  <a:stCxn id="56" idx="0"/>
                </p:cNvCxnSpPr>
                <p:nvPr/>
              </p:nvCxnSpPr>
              <p:spPr>
                <a:xfrm flipV="1">
                  <a:off x="6708014" y="903321"/>
                  <a:ext cx="1319323" cy="135175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Gerader Verbinder 57"/>
                <p:cNvCxnSpPr>
                  <a:stCxn id="56" idx="2"/>
                </p:cNvCxnSpPr>
                <p:nvPr/>
              </p:nvCxnSpPr>
              <p:spPr>
                <a:xfrm>
                  <a:off x="6708014" y="2403570"/>
                  <a:ext cx="1319323" cy="65975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59" name="Grafik 58"/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" r="46990"/>
                <a:stretch/>
              </p:blipFill>
              <p:spPr>
                <a:xfrm>
                  <a:off x="8027337" y="903321"/>
                  <a:ext cx="2160000" cy="2160000"/>
                </a:xfrm>
                <a:prstGeom prst="rect">
                  <a:avLst/>
                </a:prstGeom>
              </p:spPr>
            </p:pic>
            <p:pic>
              <p:nvPicPr>
                <p:cNvPr id="60" name="Grafik 59"/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5189" r="92259"/>
                <a:stretch/>
              </p:blipFill>
              <p:spPr>
                <a:xfrm>
                  <a:off x="5517800" y="2347072"/>
                  <a:ext cx="452999" cy="149122"/>
                </a:xfrm>
                <a:prstGeom prst="rect">
                  <a:avLst/>
                </a:prstGeom>
              </p:spPr>
            </p:pic>
          </p:grpSp>
          <p:sp>
            <p:nvSpPr>
              <p:cNvPr id="53" name="Textfeld 52"/>
              <p:cNvSpPr txBox="1"/>
              <p:nvPr/>
            </p:nvSpPr>
            <p:spPr>
              <a:xfrm>
                <a:off x="5165962" y="590049"/>
                <a:ext cx="875433" cy="36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800" dirty="0" err="1"/>
                  <a:t>MelanA</a:t>
                </a:r>
                <a:endParaRPr lang="de-DE" sz="800" dirty="0"/>
              </a:p>
            </p:txBody>
          </p:sp>
          <p:sp>
            <p:nvSpPr>
              <p:cNvPr id="54" name="Textfeld 53"/>
              <p:cNvSpPr txBox="1"/>
              <p:nvPr/>
            </p:nvSpPr>
            <p:spPr>
              <a:xfrm>
                <a:off x="5153467" y="3169908"/>
                <a:ext cx="776698" cy="36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800" dirty="0"/>
                  <a:t>SOX10</a:t>
                </a:r>
              </a:p>
            </p:txBody>
          </p:sp>
        </p:grpSp>
        <p:grpSp>
          <p:nvGrpSpPr>
            <p:cNvPr id="4" name="Gruppieren 3"/>
            <p:cNvGrpSpPr/>
            <p:nvPr/>
          </p:nvGrpSpPr>
          <p:grpSpPr>
            <a:xfrm>
              <a:off x="1369313" y="3099260"/>
              <a:ext cx="5784567" cy="2856063"/>
              <a:chOff x="1369313" y="3099260"/>
              <a:chExt cx="6165567" cy="3236512"/>
            </a:xfrm>
          </p:grpSpPr>
          <p:grpSp>
            <p:nvGrpSpPr>
              <p:cNvPr id="5" name="Gruppieren 4"/>
              <p:cNvGrpSpPr>
                <a:grpSpLocks noChangeAspect="1"/>
              </p:cNvGrpSpPr>
              <p:nvPr/>
            </p:nvGrpSpPr>
            <p:grpSpPr>
              <a:xfrm>
                <a:off x="1369313" y="3316329"/>
                <a:ext cx="6165567" cy="3019443"/>
                <a:chOff x="-14481" y="1049415"/>
                <a:chExt cx="10337554" cy="5062574"/>
              </a:xfrm>
            </p:grpSpPr>
            <p:grpSp>
              <p:nvGrpSpPr>
                <p:cNvPr id="7" name="Gruppieren 6"/>
                <p:cNvGrpSpPr/>
                <p:nvPr/>
              </p:nvGrpSpPr>
              <p:grpSpPr>
                <a:xfrm>
                  <a:off x="0" y="1162570"/>
                  <a:ext cx="5025187" cy="2173467"/>
                  <a:chOff x="0" y="1162570"/>
                  <a:chExt cx="5025187" cy="2173467"/>
                </a:xfrm>
              </p:grpSpPr>
              <p:grpSp>
                <p:nvGrpSpPr>
                  <p:cNvPr id="39" name="Gruppieren 38"/>
                  <p:cNvGrpSpPr/>
                  <p:nvPr/>
                </p:nvGrpSpPr>
                <p:grpSpPr>
                  <a:xfrm>
                    <a:off x="0" y="1176037"/>
                    <a:ext cx="2663232" cy="2160000"/>
                    <a:chOff x="2751014" y="1766277"/>
                    <a:chExt cx="2663232" cy="2160000"/>
                  </a:xfrm>
                </p:grpSpPr>
                <p:pic>
                  <p:nvPicPr>
                    <p:cNvPr id="44" name="Grafik 43"/>
                    <p:cNvPicPr>
                      <a:picLocks noChangeAspect="1"/>
                    </p:cNvPicPr>
                    <p:nvPr/>
                  </p:nvPicPr>
                  <p:blipFill rotWithShape="1">
                    <a:blip r:embed="rId1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3350" t="5937" r="25219"/>
                    <a:stretch/>
                  </p:blipFill>
                  <p:spPr>
                    <a:xfrm>
                      <a:off x="2751014" y="1766277"/>
                      <a:ext cx="2663232" cy="216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5" name="Grafik 44"/>
                    <p:cNvPicPr>
                      <a:picLocks noChangeAspect="1"/>
                    </p:cNvPicPr>
                    <p:nvPr/>
                  </p:nvPicPr>
                  <p:blipFill rotWithShape="1">
                    <a:blip r:embed="rId1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-261" t="93575" r="90887" b="-722"/>
                    <a:stretch/>
                  </p:blipFill>
                  <p:spPr>
                    <a:xfrm>
                      <a:off x="2751014" y="3762154"/>
                      <a:ext cx="406400" cy="164123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40" name="Rechteck 39"/>
                  <p:cNvSpPr/>
                  <p:nvPr/>
                </p:nvSpPr>
                <p:spPr>
                  <a:xfrm>
                    <a:off x="1432148" y="2527793"/>
                    <a:ext cx="156308" cy="148493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AT"/>
                  </a:p>
                </p:txBody>
              </p:sp>
              <p:cxnSp>
                <p:nvCxnSpPr>
                  <p:cNvPr id="41" name="Gerader Verbinder 40"/>
                  <p:cNvCxnSpPr>
                    <a:stCxn id="40" idx="0"/>
                  </p:cNvCxnSpPr>
                  <p:nvPr/>
                </p:nvCxnSpPr>
                <p:spPr>
                  <a:xfrm flipV="1">
                    <a:off x="1510303" y="1190334"/>
                    <a:ext cx="1396603" cy="1337458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Gerader Verbinder 41"/>
                  <p:cNvCxnSpPr>
                    <a:stCxn id="40" idx="2"/>
                  </p:cNvCxnSpPr>
                  <p:nvPr/>
                </p:nvCxnSpPr>
                <p:spPr>
                  <a:xfrm>
                    <a:off x="1510303" y="2676285"/>
                    <a:ext cx="1396603" cy="61111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43" name="Grafik 42"/>
                  <p:cNvPicPr>
                    <a:picLocks noChangeAspect="1"/>
                  </p:cNvPicPr>
                  <p:nvPr/>
                </p:nvPicPr>
                <p:blipFill rotWithShape="1"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35" t="102" r="47167" b="-102"/>
                  <a:stretch/>
                </p:blipFill>
                <p:spPr>
                  <a:xfrm>
                    <a:off x="2865187" y="1162570"/>
                    <a:ext cx="2160000" cy="2160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8" name="Gruppieren 7"/>
                <p:cNvGrpSpPr/>
                <p:nvPr/>
              </p:nvGrpSpPr>
              <p:grpSpPr>
                <a:xfrm>
                  <a:off x="5142826" y="1176037"/>
                  <a:ext cx="5180247" cy="2160000"/>
                  <a:chOff x="5142826" y="1176037"/>
                  <a:chExt cx="5180247" cy="2160000"/>
                </a:xfrm>
              </p:grpSpPr>
              <p:grpSp>
                <p:nvGrpSpPr>
                  <p:cNvPr id="31" name="Gruppieren 30"/>
                  <p:cNvGrpSpPr/>
                  <p:nvPr/>
                </p:nvGrpSpPr>
                <p:grpSpPr>
                  <a:xfrm>
                    <a:off x="5142826" y="1176037"/>
                    <a:ext cx="2033379" cy="2160000"/>
                    <a:chOff x="3533774" y="1866899"/>
                    <a:chExt cx="2033379" cy="2160000"/>
                  </a:xfrm>
                </p:grpSpPr>
                <p:pic>
                  <p:nvPicPr>
                    <p:cNvPr id="37" name="Grafik 36"/>
                    <p:cNvPicPr>
                      <a:picLocks noChangeAspect="1"/>
                    </p:cNvPicPr>
                    <p:nvPr/>
                  </p:nvPicPr>
                  <p:blipFill rotWithShape="1">
                    <a:blip r:embed="rId1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6726" t="9183" r="28841" b="1707"/>
                    <a:stretch/>
                  </p:blipFill>
                  <p:spPr>
                    <a:xfrm>
                      <a:off x="3533774" y="1866899"/>
                      <a:ext cx="2033379" cy="216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8" name="Grafik 37"/>
                    <p:cNvPicPr>
                      <a:picLocks noChangeAspect="1"/>
                    </p:cNvPicPr>
                    <p:nvPr/>
                  </p:nvPicPr>
                  <p:blipFill rotWithShape="1">
                    <a:blip r:embed="rId1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-124" t="95435" r="93255" b="-347"/>
                    <a:stretch/>
                  </p:blipFill>
                  <p:spPr>
                    <a:xfrm>
                      <a:off x="3558581" y="3848101"/>
                      <a:ext cx="314325" cy="119061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32" name="Gruppieren 31"/>
                  <p:cNvGrpSpPr/>
                  <p:nvPr/>
                </p:nvGrpSpPr>
                <p:grpSpPr>
                  <a:xfrm flipV="1">
                    <a:off x="6285494" y="1206812"/>
                    <a:ext cx="1920809" cy="2069487"/>
                    <a:chOff x="6281594" y="1711961"/>
                    <a:chExt cx="1920809" cy="2069487"/>
                  </a:xfrm>
                </p:grpSpPr>
                <p:sp>
                  <p:nvSpPr>
                    <p:cNvPr id="34" name="Rechteck 33"/>
                    <p:cNvSpPr/>
                    <p:nvPr/>
                  </p:nvSpPr>
                  <p:spPr>
                    <a:xfrm>
                      <a:off x="6281594" y="3003979"/>
                      <a:ext cx="156308" cy="148493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AT"/>
                    </a:p>
                  </p:txBody>
                </p:sp>
                <p:cxnSp>
                  <p:nvCxnSpPr>
                    <p:cNvPr id="35" name="Gerader Verbinder 34"/>
                    <p:cNvCxnSpPr>
                      <a:stCxn id="34" idx="0"/>
                    </p:cNvCxnSpPr>
                    <p:nvPr/>
                  </p:nvCxnSpPr>
                  <p:spPr>
                    <a:xfrm flipV="1">
                      <a:off x="6359748" y="1711961"/>
                      <a:ext cx="1842655" cy="1292018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Gerader Verbinder 35"/>
                    <p:cNvCxnSpPr>
                      <a:stCxn id="34" idx="2"/>
                    </p:cNvCxnSpPr>
                    <p:nvPr/>
                  </p:nvCxnSpPr>
                  <p:spPr>
                    <a:xfrm>
                      <a:off x="6359748" y="3152472"/>
                      <a:ext cx="1842655" cy="628976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33" name="Grafik 32"/>
                  <p:cNvPicPr>
                    <a:picLocks noChangeAspect="1"/>
                  </p:cNvPicPr>
                  <p:nvPr/>
                </p:nvPicPr>
                <p:blipFill rotWithShape="1">
                  <a:blip r:embed="rId1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255" t="-252" r="47287" b="252"/>
                  <a:stretch/>
                </p:blipFill>
                <p:spPr>
                  <a:xfrm>
                    <a:off x="8163073" y="1176037"/>
                    <a:ext cx="2160000" cy="2160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9" name="Gruppieren 8"/>
                <p:cNvGrpSpPr/>
                <p:nvPr/>
              </p:nvGrpSpPr>
              <p:grpSpPr>
                <a:xfrm>
                  <a:off x="135324" y="3871694"/>
                  <a:ext cx="4880145" cy="2160000"/>
                  <a:chOff x="257908" y="3967695"/>
                  <a:chExt cx="4880145" cy="2160000"/>
                </a:xfrm>
              </p:grpSpPr>
              <p:grpSp>
                <p:nvGrpSpPr>
                  <p:cNvPr id="23" name="Gruppieren 22"/>
                  <p:cNvGrpSpPr/>
                  <p:nvPr/>
                </p:nvGrpSpPr>
                <p:grpSpPr>
                  <a:xfrm>
                    <a:off x="257908" y="3967695"/>
                    <a:ext cx="2002303" cy="2160000"/>
                    <a:chOff x="3446584" y="1849265"/>
                    <a:chExt cx="2002303" cy="2160000"/>
                  </a:xfrm>
                </p:grpSpPr>
                <p:pic>
                  <p:nvPicPr>
                    <p:cNvPr id="29" name="Grafik 28"/>
                    <p:cNvPicPr>
                      <a:picLocks noChangeAspect="1"/>
                    </p:cNvPicPr>
                    <p:nvPr/>
                  </p:nvPicPr>
                  <p:blipFill rotWithShape="1">
                    <a:blip r:embed="rId1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5235" t="8207" r="30027" b="-988"/>
                    <a:stretch/>
                  </p:blipFill>
                  <p:spPr>
                    <a:xfrm>
                      <a:off x="3482584" y="1849265"/>
                      <a:ext cx="1966303" cy="216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0" name="Grafik 29"/>
                    <p:cNvPicPr>
                      <a:picLocks noChangeAspect="1"/>
                    </p:cNvPicPr>
                    <p:nvPr/>
                  </p:nvPicPr>
                  <p:blipFill rotWithShape="1">
                    <a:blip r:embed="rId2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52" t="94650" r="93346" b="-693"/>
                    <a:stretch/>
                  </p:blipFill>
                  <p:spPr>
                    <a:xfrm>
                      <a:off x="3446584" y="3812223"/>
                      <a:ext cx="281353" cy="140677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24" name="Gruppieren 23"/>
                  <p:cNvGrpSpPr/>
                  <p:nvPr/>
                </p:nvGrpSpPr>
                <p:grpSpPr>
                  <a:xfrm flipV="1">
                    <a:off x="1425552" y="4000355"/>
                    <a:ext cx="1562219" cy="2096169"/>
                    <a:chOff x="6281594" y="1683394"/>
                    <a:chExt cx="1562219" cy="2096169"/>
                  </a:xfrm>
                </p:grpSpPr>
                <p:sp>
                  <p:nvSpPr>
                    <p:cNvPr id="26" name="Rechteck 25"/>
                    <p:cNvSpPr/>
                    <p:nvPr/>
                  </p:nvSpPr>
                  <p:spPr>
                    <a:xfrm>
                      <a:off x="6281594" y="3003979"/>
                      <a:ext cx="156308" cy="148493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AT"/>
                    </a:p>
                  </p:txBody>
                </p:sp>
                <p:cxnSp>
                  <p:nvCxnSpPr>
                    <p:cNvPr id="27" name="Gerader Verbinder 26"/>
                    <p:cNvCxnSpPr>
                      <a:stCxn id="26" idx="0"/>
                    </p:cNvCxnSpPr>
                    <p:nvPr/>
                  </p:nvCxnSpPr>
                  <p:spPr>
                    <a:xfrm flipV="1">
                      <a:off x="6359748" y="1683394"/>
                      <a:ext cx="1484065" cy="1320584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Gerader Verbinder 27"/>
                    <p:cNvCxnSpPr/>
                    <p:nvPr/>
                  </p:nvCxnSpPr>
                  <p:spPr>
                    <a:xfrm>
                      <a:off x="6369131" y="3152471"/>
                      <a:ext cx="1474682" cy="627092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25" name="Grafik 24"/>
                  <p:cNvPicPr>
                    <a:picLocks noChangeAspect="1"/>
                  </p:cNvPicPr>
                  <p:nvPr/>
                </p:nvPicPr>
                <p:blipFill rotWithShape="1">
                  <a:blip r:embed="rId21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21" t="-252" r="47153" b="252"/>
                  <a:stretch/>
                </p:blipFill>
                <p:spPr>
                  <a:xfrm>
                    <a:off x="2978053" y="3967695"/>
                    <a:ext cx="2160000" cy="2160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" name="Gruppieren 9"/>
                <p:cNvGrpSpPr/>
                <p:nvPr/>
              </p:nvGrpSpPr>
              <p:grpSpPr>
                <a:xfrm>
                  <a:off x="5324795" y="3942043"/>
                  <a:ext cx="4993588" cy="2169946"/>
                  <a:chOff x="5324795" y="3942043"/>
                  <a:chExt cx="4993588" cy="2169946"/>
                </a:xfrm>
              </p:grpSpPr>
              <p:grpSp>
                <p:nvGrpSpPr>
                  <p:cNvPr id="15" name="Gruppieren 14"/>
                  <p:cNvGrpSpPr/>
                  <p:nvPr/>
                </p:nvGrpSpPr>
                <p:grpSpPr>
                  <a:xfrm>
                    <a:off x="5324795" y="3951989"/>
                    <a:ext cx="1973349" cy="2160000"/>
                    <a:chOff x="3533409" y="1958339"/>
                    <a:chExt cx="1973349" cy="2160000"/>
                  </a:xfrm>
                </p:grpSpPr>
                <p:pic>
                  <p:nvPicPr>
                    <p:cNvPr id="21" name="Grafik 20"/>
                    <p:cNvPicPr>
                      <a:picLocks noChangeAspect="1"/>
                    </p:cNvPicPr>
                    <p:nvPr/>
                  </p:nvPicPr>
                  <p:blipFill rotWithShape="1">
                    <a:blip r:embed="rId2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26758" t="12133" r="32487" b="3550"/>
                    <a:stretch/>
                  </p:blipFill>
                  <p:spPr>
                    <a:xfrm>
                      <a:off x="3535680" y="1958339"/>
                      <a:ext cx="1971078" cy="2160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" name="Grafik 21"/>
                    <p:cNvPicPr>
                      <a:picLocks noChangeAspect="1"/>
                    </p:cNvPicPr>
                    <p:nvPr/>
                  </p:nvPicPr>
                  <p:blipFill rotWithShape="1">
                    <a:blip r:embed="rId2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31" t="94527" r="92779" b="-19"/>
                    <a:stretch/>
                  </p:blipFill>
                  <p:spPr>
                    <a:xfrm>
                      <a:off x="3533409" y="3967695"/>
                      <a:ext cx="342900" cy="140699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6" name="Gruppieren 15"/>
                  <p:cNvGrpSpPr/>
                  <p:nvPr/>
                </p:nvGrpSpPr>
                <p:grpSpPr>
                  <a:xfrm flipV="1">
                    <a:off x="6255765" y="3953080"/>
                    <a:ext cx="1897926" cy="2148964"/>
                    <a:chOff x="6281594" y="1677874"/>
                    <a:chExt cx="1897926" cy="2148964"/>
                  </a:xfrm>
                </p:grpSpPr>
                <p:sp>
                  <p:nvSpPr>
                    <p:cNvPr id="18" name="Rechteck 17"/>
                    <p:cNvSpPr/>
                    <p:nvPr/>
                  </p:nvSpPr>
                  <p:spPr>
                    <a:xfrm>
                      <a:off x="6281594" y="3003979"/>
                      <a:ext cx="156308" cy="148493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AT"/>
                    </a:p>
                  </p:txBody>
                </p:sp>
                <p:cxnSp>
                  <p:nvCxnSpPr>
                    <p:cNvPr id="19" name="Gerader Verbinder 18"/>
                    <p:cNvCxnSpPr>
                      <a:stCxn id="18" idx="0"/>
                    </p:cNvCxnSpPr>
                    <p:nvPr/>
                  </p:nvCxnSpPr>
                  <p:spPr>
                    <a:xfrm flipV="1">
                      <a:off x="6359748" y="1677874"/>
                      <a:ext cx="1819772" cy="1326105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Gerader Verbinder 19"/>
                    <p:cNvCxnSpPr/>
                    <p:nvPr/>
                  </p:nvCxnSpPr>
                  <p:spPr>
                    <a:xfrm>
                      <a:off x="6369131" y="3152471"/>
                      <a:ext cx="1810389" cy="674367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7" name="Grafik 16"/>
                  <p:cNvPicPr>
                    <a:picLocks noChangeAspect="1"/>
                  </p:cNvPicPr>
                  <p:nvPr/>
                </p:nvPicPr>
                <p:blipFill rotWithShape="1">
                  <a:blip r:embed="rId2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-181" t="246" r="47213" b="-246"/>
                  <a:stretch/>
                </p:blipFill>
                <p:spPr>
                  <a:xfrm>
                    <a:off x="8158383" y="3942043"/>
                    <a:ext cx="2160000" cy="216000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" name="Textfeld 10"/>
                <p:cNvSpPr txBox="1"/>
                <p:nvPr/>
              </p:nvSpPr>
              <p:spPr>
                <a:xfrm>
                  <a:off x="-14481" y="3772467"/>
                  <a:ext cx="831034" cy="3612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800" dirty="0"/>
                    <a:t>HMB45</a:t>
                  </a:r>
                </a:p>
              </p:txBody>
            </p:sp>
            <p:sp>
              <p:nvSpPr>
                <p:cNvPr id="12" name="Textfeld 11"/>
                <p:cNvSpPr txBox="1"/>
                <p:nvPr/>
              </p:nvSpPr>
              <p:spPr>
                <a:xfrm>
                  <a:off x="0" y="1152100"/>
                  <a:ext cx="500449" cy="3612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800" dirty="0"/>
                    <a:t>HE</a:t>
                  </a:r>
                </a:p>
              </p:txBody>
            </p:sp>
            <p:sp>
              <p:nvSpPr>
                <p:cNvPr id="13" name="Textfeld 12"/>
                <p:cNvSpPr txBox="1"/>
                <p:nvPr/>
              </p:nvSpPr>
              <p:spPr>
                <a:xfrm>
                  <a:off x="5156969" y="1049415"/>
                  <a:ext cx="857911" cy="3612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800" dirty="0" err="1"/>
                    <a:t>MelanA</a:t>
                  </a:r>
                  <a:endParaRPr lang="de-DE" sz="800" dirty="0"/>
                </a:p>
              </p:txBody>
            </p:sp>
            <p:sp>
              <p:nvSpPr>
                <p:cNvPr id="14" name="Textfeld 13"/>
                <p:cNvSpPr txBox="1"/>
                <p:nvPr/>
              </p:nvSpPr>
              <p:spPr>
                <a:xfrm>
                  <a:off x="5237427" y="3886554"/>
                  <a:ext cx="761153" cy="36122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sz="800" dirty="0"/>
                    <a:t>SOX10</a:t>
                  </a:r>
                </a:p>
              </p:txBody>
            </p:sp>
          </p:grpSp>
          <p:sp>
            <p:nvSpPr>
              <p:cNvPr id="6" name="Textfeld 5"/>
              <p:cNvSpPr txBox="1"/>
              <p:nvPr/>
            </p:nvSpPr>
            <p:spPr>
              <a:xfrm>
                <a:off x="1774556" y="3099260"/>
                <a:ext cx="109036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000" b="1" dirty="0"/>
                  <a:t>MUG Lucifer </a:t>
                </a:r>
                <a:r>
                  <a:rPr lang="de-DE" sz="1000" b="1" dirty="0" err="1"/>
                  <a:t>met</a:t>
                </a:r>
                <a:endParaRPr lang="de-DE" sz="1000" b="1" dirty="0"/>
              </a:p>
            </p:txBody>
          </p:sp>
        </p:grpSp>
      </p:grpSp>
      <p:sp>
        <p:nvSpPr>
          <p:cNvPr id="83" name="Rechteck 82"/>
          <p:cNvSpPr/>
          <p:nvPr/>
        </p:nvSpPr>
        <p:spPr>
          <a:xfrm>
            <a:off x="314197" y="6316244"/>
            <a:ext cx="11219320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S3: HE, </a:t>
            </a:r>
            <a:r>
              <a:rPr lang="de-DE" sz="1971" dirty="0" err="1" smtClean="0"/>
              <a:t>MelanA</a:t>
            </a:r>
            <a:r>
              <a:rPr lang="de-DE" sz="1971" dirty="0" smtClean="0"/>
              <a:t>, HMB45 </a:t>
            </a:r>
            <a:r>
              <a:rPr lang="de-DE" sz="1971" dirty="0" err="1" smtClean="0"/>
              <a:t>and</a:t>
            </a:r>
            <a:r>
              <a:rPr lang="de-DE" sz="1971" dirty="0" smtClean="0"/>
              <a:t> SOX10 </a:t>
            </a:r>
            <a:r>
              <a:rPr lang="de-DE" sz="1971" dirty="0" err="1" smtClean="0"/>
              <a:t>staining</a:t>
            </a:r>
            <a:r>
              <a:rPr lang="de-DE" sz="1971" dirty="0" smtClean="0"/>
              <a:t> of MUG Lucifer prim </a:t>
            </a:r>
            <a:r>
              <a:rPr lang="de-DE" sz="1971" dirty="0" err="1" smtClean="0"/>
              <a:t>and</a:t>
            </a:r>
            <a:r>
              <a:rPr lang="de-DE" sz="1971" dirty="0" smtClean="0"/>
              <a:t> MUG Lucifer </a:t>
            </a:r>
            <a:r>
              <a:rPr lang="de-DE" sz="1971" dirty="0" err="1" smtClean="0"/>
              <a:t>met</a:t>
            </a:r>
            <a:r>
              <a:rPr lang="de-DE" sz="1971" dirty="0" smtClean="0"/>
              <a:t> </a:t>
            </a:r>
            <a:r>
              <a:rPr lang="de-DE" sz="1971" dirty="0" err="1" smtClean="0"/>
              <a:t>xenografts</a:t>
            </a:r>
            <a:r>
              <a:rPr lang="de-DE" sz="1971" dirty="0" smtClean="0"/>
              <a:t> 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3225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720" y="1824861"/>
            <a:ext cx="6314561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S30: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7999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477" y="1824861"/>
            <a:ext cx="633504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S31: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7578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71" y="1824861"/>
            <a:ext cx="6313259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S32: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14344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141" y="1824861"/>
            <a:ext cx="6291719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S33: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5502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903" y="1824861"/>
            <a:ext cx="6310194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S34: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29520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792" y="1824861"/>
            <a:ext cx="642441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S35: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1357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65" y="1824861"/>
            <a:ext cx="6356070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S36: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42437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79" y="1824861"/>
            <a:ext cx="6303043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S37: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2996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047" y="1824861"/>
            <a:ext cx="6337906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S38: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87825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63" y="1824861"/>
            <a:ext cx="6356474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S39: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9599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3838467" y="635123"/>
            <a:ext cx="4057643" cy="5586352"/>
            <a:chOff x="2484120" y="445342"/>
            <a:chExt cx="4057643" cy="5586352"/>
          </a:xfrm>
        </p:grpSpPr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2"/>
            <a:srcRect l="1415" r="3041"/>
            <a:stretch/>
          </p:blipFill>
          <p:spPr>
            <a:xfrm>
              <a:off x="2484120" y="445342"/>
              <a:ext cx="3878580" cy="2758245"/>
            </a:xfrm>
            <a:prstGeom prst="rect">
              <a:avLst/>
            </a:prstGeom>
          </p:spPr>
        </p:pic>
        <p:pic>
          <p:nvPicPr>
            <p:cNvPr id="4" name="Picture 2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4120" y="3226874"/>
              <a:ext cx="4057643" cy="28048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Rechteck 4"/>
          <p:cNvSpPr/>
          <p:nvPr/>
        </p:nvSpPr>
        <p:spPr>
          <a:xfrm>
            <a:off x="314197" y="6316244"/>
            <a:ext cx="11219320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S4: </a:t>
            </a:r>
            <a:r>
              <a:rPr lang="en-US" sz="1971" dirty="0" smtClean="0"/>
              <a:t>Location of DMPs with respect to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 and gene annotations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34109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518" y="1824861"/>
            <a:ext cx="6258965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S40: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42911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122" y="1824861"/>
            <a:ext cx="628375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913125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S41: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88989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2519322" y="1932506"/>
            <a:ext cx="6185076" cy="3199016"/>
            <a:chOff x="138432" y="1544318"/>
            <a:chExt cx="6185076" cy="3199016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38432" y="1544319"/>
              <a:ext cx="3073889" cy="3199015"/>
              <a:chOff x="559550" y="83674"/>
              <a:chExt cx="3073889" cy="3199015"/>
            </a:xfrm>
          </p:grpSpPr>
          <p:pic>
            <p:nvPicPr>
              <p:cNvPr id="7" name="Grafik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9550" y="340302"/>
                <a:ext cx="2865294" cy="2942387"/>
              </a:xfrm>
              <a:prstGeom prst="rect">
                <a:avLst/>
              </a:prstGeom>
            </p:spPr>
          </p:pic>
          <p:sp>
            <p:nvSpPr>
              <p:cNvPr id="8" name="Textfeld 7"/>
              <p:cNvSpPr txBox="1"/>
              <p:nvPr/>
            </p:nvSpPr>
            <p:spPr>
              <a:xfrm>
                <a:off x="1423639" y="83674"/>
                <a:ext cx="2209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MUG Lucifer prim</a:t>
                </a:r>
                <a:endParaRPr lang="de-AT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uppieren 3"/>
            <p:cNvGrpSpPr/>
            <p:nvPr/>
          </p:nvGrpSpPr>
          <p:grpSpPr>
            <a:xfrm>
              <a:off x="3162530" y="1544318"/>
              <a:ext cx="3160978" cy="3199016"/>
              <a:chOff x="555394" y="3381167"/>
              <a:chExt cx="3160978" cy="3199016"/>
            </a:xfrm>
          </p:grpSpPr>
          <p:pic>
            <p:nvPicPr>
              <p:cNvPr id="5" name="Grafik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5394" y="3633528"/>
                <a:ext cx="2869450" cy="2946655"/>
              </a:xfrm>
              <a:prstGeom prst="rect">
                <a:avLst/>
              </a:prstGeom>
            </p:spPr>
          </p:pic>
          <p:sp>
            <p:nvSpPr>
              <p:cNvPr id="6" name="Textfeld 5"/>
              <p:cNvSpPr txBox="1"/>
              <p:nvPr/>
            </p:nvSpPr>
            <p:spPr>
              <a:xfrm>
                <a:off x="1354172" y="3381167"/>
                <a:ext cx="23622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MUG Lucifer </a:t>
                </a:r>
                <a:r>
                  <a:rPr lang="de-DE" sz="1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</a:t>
                </a:r>
                <a:endParaRPr lang="de-AT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Rechteck 8"/>
          <p:cNvSpPr/>
          <p:nvPr/>
        </p:nvSpPr>
        <p:spPr>
          <a:xfrm>
            <a:off x="314197" y="6316244"/>
            <a:ext cx="11219320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S5: </a:t>
            </a:r>
            <a:r>
              <a:rPr lang="en-US" sz="1971" dirty="0" smtClean="0"/>
              <a:t>Cell cycle histograms of MUG Lucifer prim and MUG Lucifer met spiked with PBMNCs. 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86575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913690" y="6231014"/>
            <a:ext cx="10404167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S6: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791" y="597075"/>
            <a:ext cx="7673771" cy="53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332" y="1148928"/>
            <a:ext cx="6233337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404167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S7: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19379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293" y="1824861"/>
            <a:ext cx="6231414" cy="4351858"/>
          </a:xfrm>
        </p:spPr>
      </p:pic>
      <p:sp>
        <p:nvSpPr>
          <p:cNvPr id="5" name="Rechteck 4"/>
          <p:cNvSpPr/>
          <p:nvPr/>
        </p:nvSpPr>
        <p:spPr>
          <a:xfrm>
            <a:off x="913690" y="6231014"/>
            <a:ext cx="10404167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S8: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14720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394" y="1824861"/>
            <a:ext cx="6221212" cy="4351858"/>
          </a:xfrm>
        </p:spPr>
      </p:pic>
      <p:sp>
        <p:nvSpPr>
          <p:cNvPr id="6" name="Rechteck 5"/>
          <p:cNvSpPr/>
          <p:nvPr/>
        </p:nvSpPr>
        <p:spPr>
          <a:xfrm>
            <a:off x="913690" y="6231014"/>
            <a:ext cx="10861367" cy="39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971" dirty="0" err="1" smtClean="0"/>
              <a:t>Figure</a:t>
            </a:r>
            <a:r>
              <a:rPr lang="de-DE" sz="1971" dirty="0" smtClean="0"/>
              <a:t> S9: </a:t>
            </a:r>
            <a:r>
              <a:rPr lang="en-US" sz="1971" dirty="0" smtClean="0"/>
              <a:t>Locations on chromosomes and in relation to genes and </a:t>
            </a:r>
            <a:r>
              <a:rPr lang="en-US" sz="1971" dirty="0" err="1" smtClean="0"/>
              <a:t>CpG</a:t>
            </a:r>
            <a:r>
              <a:rPr lang="en-US" sz="1971" dirty="0" smtClean="0"/>
              <a:t> islands of 36 regions (DMRs)</a:t>
            </a:r>
            <a:endParaRPr lang="de-AT" sz="1971" dirty="0"/>
          </a:p>
        </p:txBody>
      </p:sp>
    </p:spTree>
    <p:extLst>
      <p:ext uri="{BB962C8B-B14F-4D97-AF65-F5344CB8AC3E}">
        <p14:creationId xmlns:p14="http://schemas.microsoft.com/office/powerpoint/2010/main" val="297520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</Words>
  <Application>Microsoft Office PowerPoint</Application>
  <PresentationFormat>Breitbild</PresentationFormat>
  <Paragraphs>68</Paragraphs>
  <Slides>41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KAGes.m.b.H.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Karner Christina</dc:creator>
  <cp:lastModifiedBy>Karner Christina</cp:lastModifiedBy>
  <cp:revision>15</cp:revision>
  <dcterms:created xsi:type="dcterms:W3CDTF">2022-10-05T07:52:13Z</dcterms:created>
  <dcterms:modified xsi:type="dcterms:W3CDTF">2022-10-06T14:00:39Z</dcterms:modified>
</cp:coreProperties>
</file>