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331" r:id="rId2"/>
    <p:sldId id="329" r:id="rId3"/>
    <p:sldId id="330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816"/>
    <a:srgbClr val="D0D012"/>
    <a:srgbClr val="FFF901"/>
    <a:srgbClr val="EFEF5A"/>
    <a:srgbClr val="F4F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83" autoAdjust="0"/>
    <p:restoredTop sz="96405" autoAdjust="0"/>
  </p:normalViewPr>
  <p:slideViewPr>
    <p:cSldViewPr>
      <p:cViewPr varScale="1">
        <p:scale>
          <a:sx n="130" d="100"/>
          <a:sy n="130" d="100"/>
        </p:scale>
        <p:origin x="224" y="2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yuukojim/Desktop/TR/&#23142;&#20154;&#31185;&#12363;&#12441;&#12435;&#12501;&#12442;&#12525;&#12471;&#12441;&#12455;&#12463;&#12488;/HER3/&#31532;&#19968;&#19977;&#20849;&#12501;&#12442;&#12525;&#12488;&#12467;&#12540;&#12523;/&#30740;&#31350;&#32080;&#26524;/&#24739;&#32773;&#12522;&#12473;&#12488;/HER3%20data_202206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yuukojim/Desktop/TR/&#23142;&#20154;&#31185;&#12363;&#12441;&#12435;&#12501;&#12442;&#12525;&#12471;&#12441;&#12455;&#12463;&#12488;/HER3/&#31532;&#19968;&#19977;&#20849;&#12501;&#12442;&#12525;&#12488;&#12467;&#12540;&#12523;/&#30740;&#31350;&#32080;&#26524;/&#24739;&#32773;&#12522;&#12473;&#12488;/HER3%20data_202206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yuukojim/Desktop/TR/&#23142;&#20154;&#31185;&#12363;&#12441;&#12435;&#12501;&#12442;&#12525;&#12471;&#12441;&#12455;&#12463;&#12488;/HER3/&#31532;&#19968;&#19977;&#20849;&#12501;&#12442;&#12525;&#12488;&#12467;&#12540;&#12523;/&#30740;&#31350;&#32080;&#26524;/&#24739;&#32773;&#12522;&#12473;&#12488;/HER3%20data_202206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yuukojim/Desktop/TR/&#23142;&#20154;&#31185;&#12363;&#12441;&#12435;&#12501;&#12442;&#12525;&#12471;&#12441;&#12455;&#12463;&#12488;/HER3/&#31532;&#19968;&#19977;&#20849;&#12501;&#12442;&#12525;&#12488;&#12467;&#12540;&#12523;/&#30740;&#31350;&#32080;&#26524;/&#24739;&#32773;&#12522;&#12473;&#12488;/HER3%20data_202206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yuukojim/Desktop/TR/&#23142;&#20154;&#31185;&#12363;&#12441;&#12435;&#12501;&#12442;&#12525;&#12471;&#12441;&#12455;&#12463;&#12488;/HER3/&#31532;&#19968;&#19977;&#20849;&#12501;&#12442;&#12525;&#12488;&#12467;&#12540;&#12523;/&#30740;&#31350;&#32080;&#26524;/&#24739;&#32773;&#12522;&#12473;&#12488;/HER3%20data_20220620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yuukojim/Desktop/TR/&#23142;&#20154;&#31185;&#12363;&#12441;&#12435;&#12501;&#12442;&#12525;&#12471;&#12441;&#12455;&#12463;&#12488;/HER3/&#31532;&#19968;&#19977;&#20849;&#12501;&#12442;&#12525;&#12488;&#12467;&#12540;&#12523;/&#30740;&#31350;&#32080;&#26524;/&#24739;&#32773;&#12522;&#12473;&#12488;/HER3%20data_202206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yuukojim/Desktop/TR/&#23142;&#20154;&#31185;&#12363;&#12441;&#12435;&#12501;&#12442;&#12525;&#12471;&#12441;&#12455;&#12463;&#12488;/HER3/&#31532;&#19968;&#19977;&#20849;&#12501;&#12442;&#12525;&#12488;&#12467;&#12540;&#12523;/&#30740;&#31350;&#32080;&#26524;/&#24739;&#32773;&#12522;&#12473;&#12488;/HER3%20data_202206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'Supple Fig 1E-G'!$A$7</c:f>
              <c:strCache>
                <c:ptCount val="1"/>
                <c:pt idx="0">
                  <c:v>Initial diagnosis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'Supple Fig 1E-G'!$B$6:$C$6</c:f>
              <c:strCache>
                <c:ptCount val="2"/>
                <c:pt idx="0">
                  <c:v>non-chemotherapy</c:v>
                </c:pt>
                <c:pt idx="1">
                  <c:v>prior chemotherapy</c:v>
                </c:pt>
              </c:strCache>
            </c:strRef>
          </c:cat>
          <c:val>
            <c:numRef>
              <c:f>'Supple Fig 1E-G'!$B$7:$C$7</c:f>
              <c:numCache>
                <c:formatCode>General</c:formatCode>
                <c:ptCount val="2"/>
                <c:pt idx="0">
                  <c:v>53.846153846153847</c:v>
                </c:pt>
                <c:pt idx="1">
                  <c:v>42.10526315789474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98-944B-9DC8-C92B515CA730}"/>
            </c:ext>
          </c:extLst>
        </c:ser>
        <c:ser>
          <c:idx val="1"/>
          <c:order val="1"/>
          <c:tx>
            <c:strRef>
              <c:f>'Supple Fig 1E-G'!$A$8</c:f>
              <c:strCache>
                <c:ptCount val="1"/>
                <c:pt idx="0">
                  <c:v>Recurrence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'Supple Fig 1E-G'!$B$6:$C$6</c:f>
              <c:strCache>
                <c:ptCount val="2"/>
                <c:pt idx="0">
                  <c:v>non-chemotherapy</c:v>
                </c:pt>
                <c:pt idx="1">
                  <c:v>prior chemotherapy</c:v>
                </c:pt>
              </c:strCache>
            </c:strRef>
          </c:cat>
          <c:val>
            <c:numRef>
              <c:f>'Supple Fig 1E-G'!$B$8:$C$8</c:f>
              <c:numCache>
                <c:formatCode>General</c:formatCode>
                <c:ptCount val="2"/>
                <c:pt idx="0">
                  <c:v>61.53846153846154</c:v>
                </c:pt>
                <c:pt idx="1">
                  <c:v>73.684210526315795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98-944B-9DC8-C92B515CA7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21632"/>
        <c:axId val="1590972224"/>
      </c:barChart>
      <c:catAx>
        <c:axId val="15911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0972224"/>
        <c:crosses val="autoZero"/>
        <c:auto val="1"/>
        <c:lblAlgn val="ctr"/>
        <c:lblOffset val="100"/>
        <c:noMultiLvlLbl val="0"/>
      </c:catAx>
      <c:valAx>
        <c:axId val="159097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112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'Supple Fig 1E-G'!$A$3</c:f>
              <c:strCache>
                <c:ptCount val="1"/>
                <c:pt idx="0">
                  <c:v>Initial diagnosis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'Supple Fig 1E-G'!$B$2:$C$2</c:f>
              <c:strCache>
                <c:ptCount val="2"/>
                <c:pt idx="0">
                  <c:v>localized relapse</c:v>
                </c:pt>
                <c:pt idx="1">
                  <c:v>distant metastases</c:v>
                </c:pt>
              </c:strCache>
            </c:strRef>
          </c:cat>
          <c:val>
            <c:numRef>
              <c:f>'Supple Fig 1E-G'!$B$3:$C$3</c:f>
              <c:numCache>
                <c:formatCode>General</c:formatCode>
                <c:ptCount val="2"/>
                <c:pt idx="0">
                  <c:v>61.904761904761905</c:v>
                </c:pt>
                <c:pt idx="1">
                  <c:v>18.181818181818183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CC-8E4C-A7D1-405B94C270F7}"/>
            </c:ext>
          </c:extLst>
        </c:ser>
        <c:ser>
          <c:idx val="1"/>
          <c:order val="1"/>
          <c:tx>
            <c:strRef>
              <c:f>'Supple Fig 1E-G'!$A$4</c:f>
              <c:strCache>
                <c:ptCount val="1"/>
                <c:pt idx="0">
                  <c:v>Recurrence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'Supple Fig 1E-G'!$B$2:$C$2</c:f>
              <c:strCache>
                <c:ptCount val="2"/>
                <c:pt idx="0">
                  <c:v>localized relapse</c:v>
                </c:pt>
                <c:pt idx="1">
                  <c:v>distant metastases</c:v>
                </c:pt>
              </c:strCache>
            </c:strRef>
          </c:cat>
          <c:val>
            <c:numRef>
              <c:f>'Supple Fig 1E-G'!$B$4:$C$4</c:f>
              <c:numCache>
                <c:formatCode>General</c:formatCode>
                <c:ptCount val="2"/>
                <c:pt idx="0">
                  <c:v>66.666666666666671</c:v>
                </c:pt>
                <c:pt idx="1">
                  <c:v>72.727272727272734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CC-8E4C-A7D1-405B94C27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21632"/>
        <c:axId val="1590972224"/>
      </c:barChart>
      <c:catAx>
        <c:axId val="15911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0972224"/>
        <c:crosses val="autoZero"/>
        <c:auto val="1"/>
        <c:lblAlgn val="ctr"/>
        <c:lblOffset val="100"/>
        <c:noMultiLvlLbl val="0"/>
      </c:catAx>
      <c:valAx>
        <c:axId val="159097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112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'Supple Fig 1E-G'!$A$11</c:f>
              <c:strCache>
                <c:ptCount val="1"/>
                <c:pt idx="0">
                  <c:v>Initial diagnosis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'Supple Fig 1E-G'!$B$10:$C$10</c:f>
              <c:strCache>
                <c:ptCount val="2"/>
                <c:pt idx="0">
                  <c:v>low-grade</c:v>
                </c:pt>
                <c:pt idx="1">
                  <c:v>high-grade</c:v>
                </c:pt>
              </c:strCache>
            </c:strRef>
          </c:cat>
          <c:val>
            <c:numRef>
              <c:f>'Supple Fig 1E-G'!$B$11:$C$11</c:f>
              <c:numCache>
                <c:formatCode>General</c:formatCode>
                <c:ptCount val="2"/>
                <c:pt idx="0">
                  <c:v>13.333333333333334</c:v>
                </c:pt>
                <c:pt idx="1">
                  <c:v>76.470588235294116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1-E54B-B29A-D4DD9F0BC7F2}"/>
            </c:ext>
          </c:extLst>
        </c:ser>
        <c:ser>
          <c:idx val="1"/>
          <c:order val="1"/>
          <c:tx>
            <c:strRef>
              <c:f>'Supple Fig 1E-G'!$A$12</c:f>
              <c:strCache>
                <c:ptCount val="1"/>
                <c:pt idx="0">
                  <c:v>Recurrence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'Supple Fig 1E-G'!$B$10:$C$10</c:f>
              <c:strCache>
                <c:ptCount val="2"/>
                <c:pt idx="0">
                  <c:v>low-grade</c:v>
                </c:pt>
                <c:pt idx="1">
                  <c:v>high-grade</c:v>
                </c:pt>
              </c:strCache>
            </c:strRef>
          </c:cat>
          <c:val>
            <c:numRef>
              <c:f>'Supple Fig 1E-G'!$B$12:$C$12</c:f>
              <c:numCache>
                <c:formatCode>General</c:formatCode>
                <c:ptCount val="2"/>
                <c:pt idx="0">
                  <c:v>86.666666666666671</c:v>
                </c:pt>
                <c:pt idx="1">
                  <c:v>52.941176470588232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21-E54B-B29A-D4DD9F0BC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21632"/>
        <c:axId val="1590972224"/>
      </c:barChart>
      <c:catAx>
        <c:axId val="15911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0972224"/>
        <c:crosses val="autoZero"/>
        <c:auto val="1"/>
        <c:lblAlgn val="ctr"/>
        <c:lblOffset val="100"/>
        <c:noMultiLvlLbl val="0"/>
      </c:catAx>
      <c:valAx>
        <c:axId val="159097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112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'Supple Fig 1A-D'!$A$3</c:f>
              <c:strCache>
                <c:ptCount val="1"/>
                <c:pt idx="0">
                  <c:v>Initial diagnosis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'Supple Fig 1A-D'!$B$2:$C$2</c:f>
              <c:strCache>
                <c:ptCount val="2"/>
                <c:pt idx="0">
                  <c:v>HGSCs</c:v>
                </c:pt>
                <c:pt idx="1">
                  <c:v>Others</c:v>
                </c:pt>
              </c:strCache>
            </c:strRef>
          </c:cat>
          <c:val>
            <c:numRef>
              <c:f>'Supple Fig 1A-D'!$B$3:$C$3</c:f>
              <c:numCache>
                <c:formatCode>General</c:formatCode>
                <c:ptCount val="2"/>
                <c:pt idx="0">
                  <c:v>62.962962962962962</c:v>
                </c:pt>
                <c:pt idx="1">
                  <c:v>76.92307692307692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92-AD45-8FA5-3483BB0D5343}"/>
            </c:ext>
          </c:extLst>
        </c:ser>
        <c:ser>
          <c:idx val="1"/>
          <c:order val="1"/>
          <c:tx>
            <c:strRef>
              <c:f>'Supple Fig 1A-D'!$A$4</c:f>
              <c:strCache>
                <c:ptCount val="1"/>
                <c:pt idx="0">
                  <c:v>Recurrence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'Supple Fig 1A-D'!$B$2:$C$2</c:f>
              <c:strCache>
                <c:ptCount val="2"/>
                <c:pt idx="0">
                  <c:v>HGSCs</c:v>
                </c:pt>
                <c:pt idx="1">
                  <c:v>Others</c:v>
                </c:pt>
              </c:strCache>
            </c:strRef>
          </c:cat>
          <c:val>
            <c:numRef>
              <c:f>'Supple Fig 1A-D'!$B$4:$C$4</c:f>
              <c:numCache>
                <c:formatCode>General</c:formatCode>
                <c:ptCount val="2"/>
                <c:pt idx="0">
                  <c:v>77.777777777777771</c:v>
                </c:pt>
                <c:pt idx="1">
                  <c:v>84.615384615384613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92-AD45-8FA5-3483BB0D5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21632"/>
        <c:axId val="1590972224"/>
      </c:barChart>
      <c:catAx>
        <c:axId val="15911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0972224"/>
        <c:crosses val="autoZero"/>
        <c:auto val="1"/>
        <c:lblAlgn val="ctr"/>
        <c:lblOffset val="100"/>
        <c:noMultiLvlLbl val="0"/>
      </c:catAx>
      <c:valAx>
        <c:axId val="159097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112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'Supple Fig 1A-D'!$A$7</c:f>
              <c:strCache>
                <c:ptCount val="1"/>
                <c:pt idx="0">
                  <c:v>Initial diagnosis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'Supple Fig 1A-D'!$B$6:$C$6</c:f>
              <c:strCache>
                <c:ptCount val="2"/>
                <c:pt idx="0">
                  <c:v>platinum-sensitive</c:v>
                </c:pt>
                <c:pt idx="1">
                  <c:v>platinum-resistant </c:v>
                </c:pt>
              </c:strCache>
            </c:strRef>
          </c:cat>
          <c:val>
            <c:numRef>
              <c:f>'Supple Fig 1A-D'!$B$7:$C$7</c:f>
              <c:numCache>
                <c:formatCode>General</c:formatCode>
                <c:ptCount val="2"/>
                <c:pt idx="0">
                  <c:v>75.862068965517238</c:v>
                </c:pt>
                <c:pt idx="1">
                  <c:v>45.454545454545453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6-B44A-9044-D2B1DB085063}"/>
            </c:ext>
          </c:extLst>
        </c:ser>
        <c:ser>
          <c:idx val="1"/>
          <c:order val="1"/>
          <c:tx>
            <c:strRef>
              <c:f>'Supple Fig 1A-D'!$A$8</c:f>
              <c:strCache>
                <c:ptCount val="1"/>
                <c:pt idx="0">
                  <c:v>Recurrence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'Supple Fig 1A-D'!$B$6:$C$6</c:f>
              <c:strCache>
                <c:ptCount val="2"/>
                <c:pt idx="0">
                  <c:v>platinum-sensitive</c:v>
                </c:pt>
                <c:pt idx="1">
                  <c:v>platinum-resistant </c:v>
                </c:pt>
              </c:strCache>
            </c:strRef>
          </c:cat>
          <c:val>
            <c:numRef>
              <c:f>'Supple Fig 1A-D'!$B$8:$C$8</c:f>
              <c:numCache>
                <c:formatCode>General</c:formatCode>
                <c:ptCount val="2"/>
                <c:pt idx="0">
                  <c:v>79.310344827586206</c:v>
                </c:pt>
                <c:pt idx="1">
                  <c:v>81.818181818181813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6-B44A-9044-D2B1DB0850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21632"/>
        <c:axId val="1590972224"/>
      </c:barChart>
      <c:catAx>
        <c:axId val="15911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0972224"/>
        <c:crosses val="autoZero"/>
        <c:auto val="1"/>
        <c:lblAlgn val="ctr"/>
        <c:lblOffset val="100"/>
        <c:noMultiLvlLbl val="0"/>
      </c:catAx>
      <c:valAx>
        <c:axId val="159097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112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'Supple Fig 1A-D'!$A$11</c:f>
              <c:strCache>
                <c:ptCount val="1"/>
                <c:pt idx="0">
                  <c:v>Initial diagnosis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'Supple Fig 1A-D'!$B$10:$C$10</c:f>
              <c:strCache>
                <c:ptCount val="2"/>
                <c:pt idx="0">
                  <c:v>localized relapse</c:v>
                </c:pt>
                <c:pt idx="1">
                  <c:v>distant metastases</c:v>
                </c:pt>
              </c:strCache>
            </c:strRef>
          </c:cat>
          <c:val>
            <c:numRef>
              <c:f>'Supple Fig 1A-D'!$B$11:$C$11</c:f>
              <c:numCache>
                <c:formatCode>General</c:formatCode>
                <c:ptCount val="2"/>
                <c:pt idx="0">
                  <c:v>68.75</c:v>
                </c:pt>
                <c:pt idx="1">
                  <c:v>66.666666666666671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B5-B143-8200-E663D75C9111}"/>
            </c:ext>
          </c:extLst>
        </c:ser>
        <c:ser>
          <c:idx val="1"/>
          <c:order val="1"/>
          <c:tx>
            <c:strRef>
              <c:f>'Supple Fig 1A-D'!$A$12</c:f>
              <c:strCache>
                <c:ptCount val="1"/>
                <c:pt idx="0">
                  <c:v>Recurrence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'Supple Fig 1A-D'!$B$10:$C$10</c:f>
              <c:strCache>
                <c:ptCount val="2"/>
                <c:pt idx="0">
                  <c:v>localized relapse</c:v>
                </c:pt>
                <c:pt idx="1">
                  <c:v>distant metastases</c:v>
                </c:pt>
              </c:strCache>
            </c:strRef>
          </c:cat>
          <c:val>
            <c:numRef>
              <c:f>'Supple Fig 1A-D'!$B$12:$C$12</c:f>
              <c:numCache>
                <c:formatCode>General</c:formatCode>
                <c:ptCount val="2"/>
                <c:pt idx="0">
                  <c:v>75</c:v>
                </c:pt>
                <c:pt idx="1">
                  <c:v>83.333333333333329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B5-B143-8200-E663D75C9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21632"/>
        <c:axId val="1590972224"/>
      </c:barChart>
      <c:catAx>
        <c:axId val="15911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0972224"/>
        <c:crosses val="autoZero"/>
        <c:auto val="1"/>
        <c:lblAlgn val="ctr"/>
        <c:lblOffset val="100"/>
        <c:noMultiLvlLbl val="0"/>
      </c:catAx>
      <c:valAx>
        <c:axId val="159097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112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'Supple Fig 1A-D'!$A$15</c:f>
              <c:strCache>
                <c:ptCount val="1"/>
                <c:pt idx="0">
                  <c:v>Initial diagnosis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'Supple Fig 1A-D'!$B$14:$C$14</c:f>
              <c:strCache>
                <c:ptCount val="2"/>
                <c:pt idx="0">
                  <c:v>1</c:v>
                </c:pt>
                <c:pt idx="1">
                  <c:v>&gt;2</c:v>
                </c:pt>
              </c:strCache>
            </c:strRef>
          </c:cat>
          <c:val>
            <c:numRef>
              <c:f>'Supple Fig 1A-D'!$B$15:$C$15</c:f>
              <c:numCache>
                <c:formatCode>General</c:formatCode>
                <c:ptCount val="2"/>
                <c:pt idx="0">
                  <c:v>78.571428571428569</c:v>
                </c:pt>
                <c:pt idx="1">
                  <c:v>41.666666666666664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AB-0F42-8F3C-3BACED3958C8}"/>
            </c:ext>
          </c:extLst>
        </c:ser>
        <c:ser>
          <c:idx val="1"/>
          <c:order val="1"/>
          <c:tx>
            <c:strRef>
              <c:f>'Supple Fig 1A-D'!$A$16</c:f>
              <c:strCache>
                <c:ptCount val="1"/>
                <c:pt idx="0">
                  <c:v>Recurrence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'Supple Fig 1A-D'!$B$14:$C$14</c:f>
              <c:strCache>
                <c:ptCount val="2"/>
                <c:pt idx="0">
                  <c:v>1</c:v>
                </c:pt>
                <c:pt idx="1">
                  <c:v>&gt;2</c:v>
                </c:pt>
              </c:strCache>
            </c:strRef>
          </c:cat>
          <c:val>
            <c:numRef>
              <c:f>'Supple Fig 1A-D'!$B$16:$C$16</c:f>
              <c:numCache>
                <c:formatCode>General</c:formatCode>
                <c:ptCount val="2"/>
                <c:pt idx="0">
                  <c:v>78.571428571428569</c:v>
                </c:pt>
                <c:pt idx="1">
                  <c:v>83.333333333333329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AB-0F42-8F3C-3BACED3958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21632"/>
        <c:axId val="1590972224"/>
      </c:barChart>
      <c:catAx>
        <c:axId val="15911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0972224"/>
        <c:crosses val="autoZero"/>
        <c:auto val="1"/>
        <c:lblAlgn val="ctr"/>
        <c:lblOffset val="100"/>
        <c:noMultiLvlLbl val="0"/>
      </c:catAx>
      <c:valAx>
        <c:axId val="159097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59112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0B164-8BD8-4CF3-914A-E85ACB73E66C}" type="datetimeFigureOut">
              <a:rPr kumimoji="1" lang="ja-JP" altLang="en-US" smtClean="0"/>
              <a:pPr/>
              <a:t>2022/8/6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EF446-D287-464B-B7CB-F25BCFFB768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5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EF446-D287-464B-B7CB-F25BCFFB7680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11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616F0-E39F-4EEA-824C-11A94B79FCE1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7762-7A00-4C9C-B6B6-5C3D444D0A66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CD6D-169B-426D-8B48-34C854E3983D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6CA4-2311-4F65-B180-350AD159A66D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7FA8-83B1-490F-A415-C9FE02BD2956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4633-BE2D-4CE3-A4BD-73C34E0DF0B7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037A-02C1-4847-90CC-B5C46DA4A584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99ABF-95A6-44E0-937F-A9CF95BA47F9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A5BC-83F4-4964-8078-A33CDAD48369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C5A0-934D-4B38-B77B-071EE040201C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A8D00-5C3F-4044-ADE8-0A0B9CF89D17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E5BE9-3928-4A0F-A688-1C089A0CD77F}" type="datetime1">
              <a:rPr kumimoji="1" lang="ja-JP" altLang="en-US" smtClean="0"/>
              <a:t>2022/8/6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1.png"/><Relationship Id="rId18" Type="http://schemas.openxmlformats.org/officeDocument/2006/relationships/image" Target="../media/image15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microsoft.com/office/2007/relationships/hdphoto" Target="../media/hdphoto1.wdp"/><Relationship Id="rId17" Type="http://schemas.openxmlformats.org/officeDocument/2006/relationships/image" Target="../media/image14.JPG"/><Relationship Id="rId2" Type="http://schemas.openxmlformats.org/officeDocument/2006/relationships/image" Target="../media/image1.JPG"/><Relationship Id="rId16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5" Type="http://schemas.openxmlformats.org/officeDocument/2006/relationships/image" Target="../media/image12.JPG"/><Relationship Id="rId10" Type="http://schemas.openxmlformats.org/officeDocument/2006/relationships/image" Target="../media/image9.JPG"/><Relationship Id="rId19" Type="http://schemas.openxmlformats.org/officeDocument/2006/relationships/image" Target="../media/image16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D60A3756-190F-3231-371B-555BBFD163E3}"/>
              </a:ext>
            </a:extLst>
          </p:cNvPr>
          <p:cNvSpPr txBox="1">
            <a:spLocks/>
          </p:cNvSpPr>
          <p:nvPr/>
        </p:nvSpPr>
        <p:spPr>
          <a:xfrm>
            <a:off x="81347" y="-22235"/>
            <a:ext cx="2207796" cy="2912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Supplemental Fig 1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ACA10C1-2530-8225-4C03-96DFC7B28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054" y="372444"/>
            <a:ext cx="2160000" cy="162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430D297-1B71-1BEA-D02A-2DFC87DB9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372444"/>
            <a:ext cx="2160000" cy="162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923585F-205D-714E-774D-AE94E1092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680" y="362255"/>
            <a:ext cx="2160000" cy="162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3A160D0-E084-FF30-C04B-941C76177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751" y="372444"/>
            <a:ext cx="2160000" cy="1620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C2B4008-686F-1206-CF28-88EF205742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377" y="1962764"/>
            <a:ext cx="2160000" cy="162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DF0A076-8CFF-D346-F416-3102A4D2AF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129" y="1962764"/>
            <a:ext cx="2160000" cy="1620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45A66FF9-593B-384A-B18C-E4EBAEDF2F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428" y="1977755"/>
            <a:ext cx="2160000" cy="162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E4B8627-46D9-A7EA-2881-1D2B4758F3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1992444"/>
            <a:ext cx="2160000" cy="16200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C8E0C55-A42F-C005-1FB6-ABEF2634B97E}"/>
              </a:ext>
            </a:extLst>
          </p:cNvPr>
          <p:cNvSpPr txBox="1"/>
          <p:nvPr/>
        </p:nvSpPr>
        <p:spPr>
          <a:xfrm>
            <a:off x="1420906" y="392539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3+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AA05355-3449-A304-A768-CDD28BAEF23C}"/>
              </a:ext>
            </a:extLst>
          </p:cNvPr>
          <p:cNvSpPr txBox="1"/>
          <p:nvPr/>
        </p:nvSpPr>
        <p:spPr>
          <a:xfrm>
            <a:off x="3568080" y="392539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2+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1EF35EB-E6F7-FFA8-BBD1-1F44F0A24F2F}"/>
              </a:ext>
            </a:extLst>
          </p:cNvPr>
          <p:cNvSpPr txBox="1"/>
          <p:nvPr/>
        </p:nvSpPr>
        <p:spPr>
          <a:xfrm>
            <a:off x="5716377" y="392538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1+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3E333CC-F3D5-1A2E-2642-1EA714166B04}"/>
              </a:ext>
            </a:extLst>
          </p:cNvPr>
          <p:cNvSpPr txBox="1"/>
          <p:nvPr/>
        </p:nvSpPr>
        <p:spPr>
          <a:xfrm>
            <a:off x="7893105" y="382349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DB42995-17B3-B86C-7E45-CA45E7946578}"/>
              </a:ext>
            </a:extLst>
          </p:cNvPr>
          <p:cNvSpPr txBox="1"/>
          <p:nvPr/>
        </p:nvSpPr>
        <p:spPr>
          <a:xfrm>
            <a:off x="1419427" y="2012536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3+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E22701B-A654-8DE5-7F15-84D2C7E4ACBE}"/>
              </a:ext>
            </a:extLst>
          </p:cNvPr>
          <p:cNvSpPr txBox="1"/>
          <p:nvPr/>
        </p:nvSpPr>
        <p:spPr>
          <a:xfrm>
            <a:off x="3579428" y="1997848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2+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ACE8FB2-F436-437C-9192-B449557D70E9}"/>
              </a:ext>
            </a:extLst>
          </p:cNvPr>
          <p:cNvSpPr txBox="1"/>
          <p:nvPr/>
        </p:nvSpPr>
        <p:spPr>
          <a:xfrm>
            <a:off x="5726181" y="1982855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1+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03ED3E8-5038-29B3-0873-B0FB32B80BB6}"/>
              </a:ext>
            </a:extLst>
          </p:cNvPr>
          <p:cNvSpPr txBox="1"/>
          <p:nvPr/>
        </p:nvSpPr>
        <p:spPr>
          <a:xfrm>
            <a:off x="7888802" y="1982855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タイトル 1">
            <a:extLst>
              <a:ext uri="{FF2B5EF4-FFF2-40B4-BE49-F238E27FC236}">
                <a16:creationId xmlns:a16="http://schemas.microsoft.com/office/drawing/2014/main" id="{7C701C6C-63CA-D11A-93B6-137B75B98675}"/>
              </a:ext>
            </a:extLst>
          </p:cNvPr>
          <p:cNvSpPr txBox="1">
            <a:spLocks/>
          </p:cNvSpPr>
          <p:nvPr/>
        </p:nvSpPr>
        <p:spPr>
          <a:xfrm>
            <a:off x="924708" y="239529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2C42FD1D-9198-CFAB-D22A-2F6F081271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3612444"/>
            <a:ext cx="2160000" cy="1620000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3D63B8E0-8868-AE48-AE31-058C14B5C3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659" y="3587864"/>
            <a:ext cx="2160000" cy="1620000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737A90A6-E9F0-069A-D71B-8EFF1B381E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283" y="3592810"/>
            <a:ext cx="2160000" cy="1620000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E9C34420-616A-FB72-E9E3-F6E3D9DED4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940" y="3581407"/>
            <a:ext cx="2160000" cy="1620000"/>
          </a:xfrm>
          <a:prstGeom prst="rect">
            <a:avLst/>
          </a:prstGeom>
        </p:spPr>
      </p:pic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5E48A9B-2A59-0218-8C97-740002CF0EF8}"/>
              </a:ext>
            </a:extLst>
          </p:cNvPr>
          <p:cNvSpPr txBox="1"/>
          <p:nvPr/>
        </p:nvSpPr>
        <p:spPr>
          <a:xfrm>
            <a:off x="1435958" y="3682347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3+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443437E-323F-8F3A-31BB-BB9A637DC39A}"/>
              </a:ext>
            </a:extLst>
          </p:cNvPr>
          <p:cNvSpPr txBox="1"/>
          <p:nvPr/>
        </p:nvSpPr>
        <p:spPr>
          <a:xfrm>
            <a:off x="3547995" y="3617549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2+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05FF71A-CDB6-EDAF-ABEB-E2CB8FBC1A9F}"/>
              </a:ext>
            </a:extLst>
          </p:cNvPr>
          <p:cNvSpPr txBox="1"/>
          <p:nvPr/>
        </p:nvSpPr>
        <p:spPr>
          <a:xfrm>
            <a:off x="5756937" y="3622492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1+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8A1ACDF-9453-37DB-98F1-D7B4EE255FAF}"/>
              </a:ext>
            </a:extLst>
          </p:cNvPr>
          <p:cNvSpPr txBox="1"/>
          <p:nvPr/>
        </p:nvSpPr>
        <p:spPr>
          <a:xfrm>
            <a:off x="7921206" y="3611091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11A15C62-BB87-C3F6-24A4-19F38BA1364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5232444"/>
            <a:ext cx="2160000" cy="1620000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B2AF08F-92B8-470C-E506-09A7D4B9B86A}"/>
              </a:ext>
            </a:extLst>
          </p:cNvPr>
          <p:cNvSpPr txBox="1"/>
          <p:nvPr/>
        </p:nvSpPr>
        <p:spPr>
          <a:xfrm>
            <a:off x="1434033" y="5267619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3+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F7FED648-C5FA-50FB-8445-3A4EB989F2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644" y="5180497"/>
            <a:ext cx="2160000" cy="1620000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70642DFA-6EFF-5065-0C73-23DFB5FC568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138" y="5207864"/>
            <a:ext cx="2160000" cy="1620000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7EC536EB-7DE0-A542-CA6E-4799E75B0A9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16" y="5180460"/>
            <a:ext cx="2160000" cy="1620000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84FD9B4-3107-87B8-EAEC-E309E018317A}"/>
              </a:ext>
            </a:extLst>
          </p:cNvPr>
          <p:cNvSpPr txBox="1"/>
          <p:nvPr/>
        </p:nvSpPr>
        <p:spPr>
          <a:xfrm>
            <a:off x="3600103" y="5243039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2+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33AFE7A-6E39-A282-3498-00A949E392DB}"/>
              </a:ext>
            </a:extLst>
          </p:cNvPr>
          <p:cNvSpPr txBox="1"/>
          <p:nvPr/>
        </p:nvSpPr>
        <p:spPr>
          <a:xfrm>
            <a:off x="5771024" y="5215671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1+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3718190-1EED-BF5A-388C-7E0F1DA3A35E}"/>
              </a:ext>
            </a:extLst>
          </p:cNvPr>
          <p:cNvSpPr txBox="1"/>
          <p:nvPr/>
        </p:nvSpPr>
        <p:spPr>
          <a:xfrm>
            <a:off x="7956710" y="5215640"/>
            <a:ext cx="11128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Score </a:t>
            </a:r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タイトル 1">
            <a:extLst>
              <a:ext uri="{FF2B5EF4-FFF2-40B4-BE49-F238E27FC236}">
                <a16:creationId xmlns:a16="http://schemas.microsoft.com/office/drawing/2014/main" id="{AB96C567-C79F-28A1-9440-485D9F987496}"/>
              </a:ext>
            </a:extLst>
          </p:cNvPr>
          <p:cNvSpPr txBox="1">
            <a:spLocks/>
          </p:cNvSpPr>
          <p:nvPr/>
        </p:nvSpPr>
        <p:spPr>
          <a:xfrm>
            <a:off x="922570" y="1922541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タイトル 1">
            <a:extLst>
              <a:ext uri="{FF2B5EF4-FFF2-40B4-BE49-F238E27FC236}">
                <a16:creationId xmlns:a16="http://schemas.microsoft.com/office/drawing/2014/main" id="{B3B38A85-0968-0EE2-8103-C3DDF10A2AC8}"/>
              </a:ext>
            </a:extLst>
          </p:cNvPr>
          <p:cNvSpPr txBox="1">
            <a:spLocks/>
          </p:cNvSpPr>
          <p:nvPr/>
        </p:nvSpPr>
        <p:spPr>
          <a:xfrm>
            <a:off x="919422" y="3554697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タイトル 1">
            <a:extLst>
              <a:ext uri="{FF2B5EF4-FFF2-40B4-BE49-F238E27FC236}">
                <a16:creationId xmlns:a16="http://schemas.microsoft.com/office/drawing/2014/main" id="{57BC6074-F9AE-C8B7-22EA-D6FABC59627C}"/>
              </a:ext>
            </a:extLst>
          </p:cNvPr>
          <p:cNvSpPr txBox="1">
            <a:spLocks/>
          </p:cNvSpPr>
          <p:nvPr/>
        </p:nvSpPr>
        <p:spPr>
          <a:xfrm>
            <a:off x="925942" y="5160131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765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グラフ 33">
            <a:extLst>
              <a:ext uri="{FF2B5EF4-FFF2-40B4-BE49-F238E27FC236}">
                <a16:creationId xmlns:a16="http://schemas.microsoft.com/office/drawing/2014/main" id="{39F0D290-E64E-DB41-A5B2-52DED9BD79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363958"/>
              </p:ext>
            </p:extLst>
          </p:nvPr>
        </p:nvGraphicFramePr>
        <p:xfrm>
          <a:off x="6218805" y="3990038"/>
          <a:ext cx="274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グラフ 32">
            <a:extLst>
              <a:ext uri="{FF2B5EF4-FFF2-40B4-BE49-F238E27FC236}">
                <a16:creationId xmlns:a16="http://schemas.microsoft.com/office/drawing/2014/main" id="{3219746D-4EC2-5442-8AF3-EF9CAE3D65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18300"/>
              </p:ext>
            </p:extLst>
          </p:nvPr>
        </p:nvGraphicFramePr>
        <p:xfrm>
          <a:off x="3229341" y="3961235"/>
          <a:ext cx="274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グラフ 31">
            <a:extLst>
              <a:ext uri="{FF2B5EF4-FFF2-40B4-BE49-F238E27FC236}">
                <a16:creationId xmlns:a16="http://schemas.microsoft.com/office/drawing/2014/main" id="{FB18483F-1FD8-A246-B424-2162D0C131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69601"/>
              </p:ext>
            </p:extLst>
          </p:nvPr>
        </p:nvGraphicFramePr>
        <p:xfrm>
          <a:off x="220266" y="3969531"/>
          <a:ext cx="274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559" y="-10818"/>
            <a:ext cx="2207796" cy="291298"/>
          </a:xfrm>
        </p:spPr>
        <p:txBody>
          <a:bodyPr>
            <a:noAutofit/>
          </a:bodyPr>
          <a:lstStyle/>
          <a:p>
            <a:pPr algn="l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Supplemental Fig 2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3C748897-E379-4C44-B387-F27BCA26EDE4}"/>
              </a:ext>
            </a:extLst>
          </p:cNvPr>
          <p:cNvSpPr txBox="1">
            <a:spLocks/>
          </p:cNvSpPr>
          <p:nvPr/>
        </p:nvSpPr>
        <p:spPr>
          <a:xfrm>
            <a:off x="19911" y="121578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3057626D-C79B-884E-B2D0-3BE54F89B16A}"/>
              </a:ext>
            </a:extLst>
          </p:cNvPr>
          <p:cNvSpPr txBox="1">
            <a:spLocks/>
          </p:cNvSpPr>
          <p:nvPr/>
        </p:nvSpPr>
        <p:spPr>
          <a:xfrm>
            <a:off x="2884344" y="124799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1F2844FB-9CD0-144C-A88E-59D08E92EE81}"/>
              </a:ext>
            </a:extLst>
          </p:cNvPr>
          <p:cNvSpPr txBox="1">
            <a:spLocks/>
          </p:cNvSpPr>
          <p:nvPr/>
        </p:nvSpPr>
        <p:spPr>
          <a:xfrm>
            <a:off x="5908680" y="121578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18FDB88B-A3E7-7F47-A4BE-722B95BC8862}"/>
              </a:ext>
            </a:extLst>
          </p:cNvPr>
          <p:cNvSpPr txBox="1">
            <a:spLocks/>
          </p:cNvSpPr>
          <p:nvPr/>
        </p:nvSpPr>
        <p:spPr>
          <a:xfrm>
            <a:off x="8973848" y="3938615"/>
            <a:ext cx="1487488" cy="513517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* p &lt; 0.05</a:t>
            </a:r>
          </a:p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*** p &lt; 0.0001</a:t>
            </a:r>
          </a:p>
        </p:txBody>
      </p:sp>
      <p:graphicFrame>
        <p:nvGraphicFramePr>
          <p:cNvPr id="38" name="グラフ 37">
            <a:extLst>
              <a:ext uri="{FF2B5EF4-FFF2-40B4-BE49-F238E27FC236}">
                <a16:creationId xmlns:a16="http://schemas.microsoft.com/office/drawing/2014/main" id="{2036B89C-1E80-9BFC-DC77-73340AD3A9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5575187"/>
              </p:ext>
            </p:extLst>
          </p:nvPr>
        </p:nvGraphicFramePr>
        <p:xfrm>
          <a:off x="220048" y="688898"/>
          <a:ext cx="274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9" name="グラフ 38">
            <a:extLst>
              <a:ext uri="{FF2B5EF4-FFF2-40B4-BE49-F238E27FC236}">
                <a16:creationId xmlns:a16="http://schemas.microsoft.com/office/drawing/2014/main" id="{D81AED9E-9078-874A-A98F-9083187923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397682"/>
              </p:ext>
            </p:extLst>
          </p:nvPr>
        </p:nvGraphicFramePr>
        <p:xfrm>
          <a:off x="3172376" y="688898"/>
          <a:ext cx="274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0" name="グラフ 39">
            <a:extLst>
              <a:ext uri="{FF2B5EF4-FFF2-40B4-BE49-F238E27FC236}">
                <a16:creationId xmlns:a16="http://schemas.microsoft.com/office/drawing/2014/main" id="{CFD1FEEA-52B6-2D45-A9BE-4C9A1970B4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235902"/>
              </p:ext>
            </p:extLst>
          </p:nvPr>
        </p:nvGraphicFramePr>
        <p:xfrm>
          <a:off x="6147000" y="688898"/>
          <a:ext cx="274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1" name="タイトル 1">
            <a:extLst>
              <a:ext uri="{FF2B5EF4-FFF2-40B4-BE49-F238E27FC236}">
                <a16:creationId xmlns:a16="http://schemas.microsoft.com/office/drawing/2014/main" id="{72734241-C68E-E753-4138-E2FAFAD18E38}"/>
              </a:ext>
            </a:extLst>
          </p:cNvPr>
          <p:cNvSpPr txBox="1">
            <a:spLocks/>
          </p:cNvSpPr>
          <p:nvPr/>
        </p:nvSpPr>
        <p:spPr>
          <a:xfrm>
            <a:off x="8789000" y="116632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" name="グラフ 41">
            <a:extLst>
              <a:ext uri="{FF2B5EF4-FFF2-40B4-BE49-F238E27FC236}">
                <a16:creationId xmlns:a16="http://schemas.microsoft.com/office/drawing/2014/main" id="{B5E245AA-58F5-F84A-9EE5-DCDE34F8F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599416"/>
              </p:ext>
            </p:extLst>
          </p:nvPr>
        </p:nvGraphicFramePr>
        <p:xfrm>
          <a:off x="8997472" y="678319"/>
          <a:ext cx="27438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560EDB72-EB9C-CA4F-9265-CC6AFFE78444}"/>
              </a:ext>
            </a:extLst>
          </p:cNvPr>
          <p:cNvCxnSpPr/>
          <p:nvPr/>
        </p:nvCxnSpPr>
        <p:spPr>
          <a:xfrm>
            <a:off x="10792108" y="877353"/>
            <a:ext cx="43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タイトル 1">
            <a:extLst>
              <a:ext uri="{FF2B5EF4-FFF2-40B4-BE49-F238E27FC236}">
                <a16:creationId xmlns:a16="http://schemas.microsoft.com/office/drawing/2014/main" id="{965BC1C0-B7A0-AE4B-B24F-FBB7BD50B895}"/>
              </a:ext>
            </a:extLst>
          </p:cNvPr>
          <p:cNvSpPr txBox="1">
            <a:spLocks/>
          </p:cNvSpPr>
          <p:nvPr/>
        </p:nvSpPr>
        <p:spPr>
          <a:xfrm>
            <a:off x="10855939" y="621964"/>
            <a:ext cx="304338" cy="303403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タイトル 1">
            <a:extLst>
              <a:ext uri="{FF2B5EF4-FFF2-40B4-BE49-F238E27FC236}">
                <a16:creationId xmlns:a16="http://schemas.microsoft.com/office/drawing/2014/main" id="{6A049424-A35A-F850-C72C-43645EF6C155}"/>
              </a:ext>
            </a:extLst>
          </p:cNvPr>
          <p:cNvSpPr txBox="1">
            <a:spLocks/>
          </p:cNvSpPr>
          <p:nvPr/>
        </p:nvSpPr>
        <p:spPr>
          <a:xfrm>
            <a:off x="-10720" y="326914"/>
            <a:ext cx="746950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タイトル 1">
            <a:extLst>
              <a:ext uri="{FF2B5EF4-FFF2-40B4-BE49-F238E27FC236}">
                <a16:creationId xmlns:a16="http://schemas.microsoft.com/office/drawing/2014/main" id="{930FEA23-CD81-48D3-EEF9-54B019C06462}"/>
              </a:ext>
            </a:extLst>
          </p:cNvPr>
          <p:cNvSpPr txBox="1">
            <a:spLocks/>
          </p:cNvSpPr>
          <p:nvPr/>
        </p:nvSpPr>
        <p:spPr>
          <a:xfrm>
            <a:off x="2945035" y="335081"/>
            <a:ext cx="746950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タイトル 1">
            <a:extLst>
              <a:ext uri="{FF2B5EF4-FFF2-40B4-BE49-F238E27FC236}">
                <a16:creationId xmlns:a16="http://schemas.microsoft.com/office/drawing/2014/main" id="{1981CBE5-AAE4-0A57-6A0A-B22C733D00E8}"/>
              </a:ext>
            </a:extLst>
          </p:cNvPr>
          <p:cNvSpPr txBox="1">
            <a:spLocks/>
          </p:cNvSpPr>
          <p:nvPr/>
        </p:nvSpPr>
        <p:spPr>
          <a:xfrm>
            <a:off x="5899120" y="301708"/>
            <a:ext cx="746950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タイトル 1">
            <a:extLst>
              <a:ext uri="{FF2B5EF4-FFF2-40B4-BE49-F238E27FC236}">
                <a16:creationId xmlns:a16="http://schemas.microsoft.com/office/drawing/2014/main" id="{52FA744B-1A90-3FB3-0A18-835A82E9D108}"/>
              </a:ext>
            </a:extLst>
          </p:cNvPr>
          <p:cNvSpPr txBox="1">
            <a:spLocks/>
          </p:cNvSpPr>
          <p:nvPr/>
        </p:nvSpPr>
        <p:spPr>
          <a:xfrm>
            <a:off x="8778208" y="297533"/>
            <a:ext cx="746950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タイトル 1">
            <a:extLst>
              <a:ext uri="{FF2B5EF4-FFF2-40B4-BE49-F238E27FC236}">
                <a16:creationId xmlns:a16="http://schemas.microsoft.com/office/drawing/2014/main" id="{9AE43AC1-EAFF-2AA4-68BE-6816756CE4BC}"/>
              </a:ext>
            </a:extLst>
          </p:cNvPr>
          <p:cNvSpPr txBox="1">
            <a:spLocks/>
          </p:cNvSpPr>
          <p:nvPr/>
        </p:nvSpPr>
        <p:spPr>
          <a:xfrm>
            <a:off x="65156" y="3411583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タイトル 1">
            <a:extLst>
              <a:ext uri="{FF2B5EF4-FFF2-40B4-BE49-F238E27FC236}">
                <a16:creationId xmlns:a16="http://schemas.microsoft.com/office/drawing/2014/main" id="{D075B882-2DF1-D1EA-7748-219E839951DA}"/>
              </a:ext>
            </a:extLst>
          </p:cNvPr>
          <p:cNvSpPr txBox="1">
            <a:spLocks/>
          </p:cNvSpPr>
          <p:nvPr/>
        </p:nvSpPr>
        <p:spPr>
          <a:xfrm>
            <a:off x="2997358" y="3411583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タイトル 1">
            <a:extLst>
              <a:ext uri="{FF2B5EF4-FFF2-40B4-BE49-F238E27FC236}">
                <a16:creationId xmlns:a16="http://schemas.microsoft.com/office/drawing/2014/main" id="{4BADB493-10B4-F9D0-F4B4-4EB0EF0C20CA}"/>
              </a:ext>
            </a:extLst>
          </p:cNvPr>
          <p:cNvSpPr txBox="1">
            <a:spLocks/>
          </p:cNvSpPr>
          <p:nvPr/>
        </p:nvSpPr>
        <p:spPr>
          <a:xfrm>
            <a:off x="34525" y="3616919"/>
            <a:ext cx="746950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タイトル 1">
            <a:extLst>
              <a:ext uri="{FF2B5EF4-FFF2-40B4-BE49-F238E27FC236}">
                <a16:creationId xmlns:a16="http://schemas.microsoft.com/office/drawing/2014/main" id="{925FD6D2-A058-507D-9C07-E8C66C98B9FA}"/>
              </a:ext>
            </a:extLst>
          </p:cNvPr>
          <p:cNvSpPr txBox="1">
            <a:spLocks/>
          </p:cNvSpPr>
          <p:nvPr/>
        </p:nvSpPr>
        <p:spPr>
          <a:xfrm>
            <a:off x="3058049" y="3621865"/>
            <a:ext cx="746950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28EE095-5654-B375-7462-FB45A93B4416}"/>
              </a:ext>
            </a:extLst>
          </p:cNvPr>
          <p:cNvCxnSpPr/>
          <p:nvPr/>
        </p:nvCxnSpPr>
        <p:spPr>
          <a:xfrm>
            <a:off x="932671" y="4195374"/>
            <a:ext cx="43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タイトル 1">
            <a:extLst>
              <a:ext uri="{FF2B5EF4-FFF2-40B4-BE49-F238E27FC236}">
                <a16:creationId xmlns:a16="http://schemas.microsoft.com/office/drawing/2014/main" id="{304F01D5-6E98-F303-7569-9F7958770994}"/>
              </a:ext>
            </a:extLst>
          </p:cNvPr>
          <p:cNvSpPr txBox="1">
            <a:spLocks/>
          </p:cNvSpPr>
          <p:nvPr/>
        </p:nvSpPr>
        <p:spPr>
          <a:xfrm>
            <a:off x="764600" y="3881057"/>
            <a:ext cx="769851" cy="374174"/>
          </a:xfrm>
          <a:prstGeom prst="rect">
            <a:avLst/>
          </a:prstGeom>
        </p:spPr>
        <p:txBody>
          <a:bodyPr vert="horz" lIns="162560" tIns="81280" rIns="162560" bIns="812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50C551DA-68F2-AA2F-4E0D-68B5FE8484D4}"/>
              </a:ext>
            </a:extLst>
          </p:cNvPr>
          <p:cNvCxnSpPr/>
          <p:nvPr/>
        </p:nvCxnSpPr>
        <p:spPr>
          <a:xfrm>
            <a:off x="5069963" y="4088466"/>
            <a:ext cx="43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タイトル 1">
            <a:extLst>
              <a:ext uri="{FF2B5EF4-FFF2-40B4-BE49-F238E27FC236}">
                <a16:creationId xmlns:a16="http://schemas.microsoft.com/office/drawing/2014/main" id="{4BBFBD13-E56E-A73F-B5EB-5321EE01968C}"/>
              </a:ext>
            </a:extLst>
          </p:cNvPr>
          <p:cNvSpPr txBox="1">
            <a:spLocks/>
          </p:cNvSpPr>
          <p:nvPr/>
        </p:nvSpPr>
        <p:spPr>
          <a:xfrm>
            <a:off x="5133794" y="3833077"/>
            <a:ext cx="304338" cy="303403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17C1ABED-7C84-EDAD-C4E0-D55CDC3FFFAC}"/>
              </a:ext>
            </a:extLst>
          </p:cNvPr>
          <p:cNvSpPr txBox="1">
            <a:spLocks/>
          </p:cNvSpPr>
          <p:nvPr/>
        </p:nvSpPr>
        <p:spPr>
          <a:xfrm>
            <a:off x="5951984" y="3388040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AEA6DB1D-3AE4-78C3-89ED-8DC61E16D114}"/>
              </a:ext>
            </a:extLst>
          </p:cNvPr>
          <p:cNvSpPr txBox="1">
            <a:spLocks/>
          </p:cNvSpPr>
          <p:nvPr/>
        </p:nvSpPr>
        <p:spPr>
          <a:xfrm>
            <a:off x="5991874" y="3583076"/>
            <a:ext cx="746950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1D5A809D-D1E1-4786-5FA7-039EC1D36B76}"/>
              </a:ext>
            </a:extLst>
          </p:cNvPr>
          <p:cNvCxnSpPr/>
          <p:nvPr/>
        </p:nvCxnSpPr>
        <p:spPr>
          <a:xfrm>
            <a:off x="8040216" y="4064923"/>
            <a:ext cx="43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タイトル 1">
            <a:extLst>
              <a:ext uri="{FF2B5EF4-FFF2-40B4-BE49-F238E27FC236}">
                <a16:creationId xmlns:a16="http://schemas.microsoft.com/office/drawing/2014/main" id="{9F19D5EE-1AB9-7F8F-740E-45639D0B54BE}"/>
              </a:ext>
            </a:extLst>
          </p:cNvPr>
          <p:cNvSpPr txBox="1">
            <a:spLocks/>
          </p:cNvSpPr>
          <p:nvPr/>
        </p:nvSpPr>
        <p:spPr>
          <a:xfrm>
            <a:off x="8104047" y="3809534"/>
            <a:ext cx="304338" cy="303403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57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F929AEF0-C371-6C07-9821-0863845845E2}"/>
              </a:ext>
            </a:extLst>
          </p:cNvPr>
          <p:cNvSpPr txBox="1">
            <a:spLocks/>
          </p:cNvSpPr>
          <p:nvPr/>
        </p:nvSpPr>
        <p:spPr>
          <a:xfrm>
            <a:off x="293386" y="1256736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EB0D7F1-DA20-92F1-3DD8-43FEA9E5F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70" y="1887582"/>
            <a:ext cx="5022115" cy="3503400"/>
          </a:xfrm>
          <a:prstGeom prst="rect">
            <a:avLst/>
          </a:prstGeom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6D372874-59B9-4175-B874-60AEE8233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458" y="52285"/>
            <a:ext cx="2207796" cy="291298"/>
          </a:xfrm>
        </p:spPr>
        <p:txBody>
          <a:bodyPr>
            <a:noAutofit/>
          </a:bodyPr>
          <a:lstStyle/>
          <a:p>
            <a:pPr algn="l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Supplemental Fig 3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5C149A62-F768-C0D7-0E2B-57D35202429D}"/>
              </a:ext>
            </a:extLst>
          </p:cNvPr>
          <p:cNvSpPr txBox="1">
            <a:spLocks/>
          </p:cNvSpPr>
          <p:nvPr/>
        </p:nvSpPr>
        <p:spPr>
          <a:xfrm>
            <a:off x="6116264" y="1256736"/>
            <a:ext cx="493485" cy="420564"/>
          </a:xfrm>
          <a:prstGeom prst="rect">
            <a:avLst/>
          </a:prstGeom>
        </p:spPr>
        <p:txBody>
          <a:bodyPr vert="horz" lIns="162560" tIns="81280" rIns="162560" bIns="8128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CE62799-B306-3CDF-B615-D6629E677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408" y="1911104"/>
            <a:ext cx="5184576" cy="35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94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26582</TotalTime>
  <Words>86</Words>
  <Application>Microsoft Macintosh PowerPoint</Application>
  <PresentationFormat>ワイド画面</PresentationFormat>
  <Paragraphs>46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テーマ</vt:lpstr>
      <vt:lpstr>PowerPoint プレゼンテーション</vt:lpstr>
      <vt:lpstr>Supplemental Fig 2</vt:lpstr>
      <vt:lpstr>Supplemental Fig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HER3 over-expression in ovarian and cervical cancer</dc:title>
  <dc:creator>H.Yoshida</dc:creator>
  <cp:lastModifiedBy>小島　勇貴</cp:lastModifiedBy>
  <cp:revision>304</cp:revision>
  <dcterms:created xsi:type="dcterms:W3CDTF">2018-11-16T02:32:35Z</dcterms:created>
  <dcterms:modified xsi:type="dcterms:W3CDTF">2022-08-06T03:21:17Z</dcterms:modified>
</cp:coreProperties>
</file>