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3" r:id="rId3"/>
    <p:sldId id="264" r:id="rId4"/>
    <p:sldId id="261" r:id="rId6"/>
    <p:sldId id="262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tiff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4.png"/><Relationship Id="rId3" Type="http://schemas.openxmlformats.org/officeDocument/2006/relationships/image" Target="../media/image13.tiff"/><Relationship Id="rId2" Type="http://schemas.openxmlformats.org/officeDocument/2006/relationships/image" Target="../media/image12.png"/><Relationship Id="rId1" Type="http://schemas.openxmlformats.org/officeDocument/2006/relationships/image" Target="../media/image11.tiff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" name="文本框 30"/>
          <p:cNvSpPr txBox="1"/>
          <p:nvPr/>
        </p:nvSpPr>
        <p:spPr>
          <a:xfrm>
            <a:off x="165735" y="197485"/>
            <a:ext cx="16681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Figure 1-A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67360" y="1917700"/>
            <a:ext cx="10975975" cy="2839720"/>
            <a:chOff x="816" y="1480"/>
            <a:chExt cx="17285" cy="4472"/>
          </a:xfrm>
        </p:grpSpPr>
        <p:pic>
          <p:nvPicPr>
            <p:cNvPr id="4" name="图片 3" descr="H2-OLD"/>
            <p:cNvPicPr>
              <a:picLocks noChangeAspect="1"/>
            </p:cNvPicPr>
            <p:nvPr/>
          </p:nvPicPr>
          <p:blipFill>
            <a:blip r:embed="rId1"/>
            <a:srcRect l="36701" t="21768" b="16767"/>
            <a:stretch>
              <a:fillRect/>
            </a:stretch>
          </p:blipFill>
          <p:spPr>
            <a:xfrm>
              <a:off x="816" y="1480"/>
              <a:ext cx="5776" cy="4179"/>
            </a:xfrm>
            <a:prstGeom prst="rect">
              <a:avLst/>
            </a:prstGeom>
          </p:spPr>
        </p:pic>
        <p:pic>
          <p:nvPicPr>
            <p:cNvPr id="5" name="图片 4" descr="OLD-H2-NC"/>
            <p:cNvPicPr>
              <a:picLocks noChangeAspect="1"/>
            </p:cNvPicPr>
            <p:nvPr/>
          </p:nvPicPr>
          <p:blipFill>
            <a:blip r:embed="rId2"/>
            <a:srcRect l="17211" t="22689" r="15172" b="11089"/>
            <a:stretch>
              <a:fillRect/>
            </a:stretch>
          </p:blipFill>
          <p:spPr>
            <a:xfrm rot="300000">
              <a:off x="7106" y="1502"/>
              <a:ext cx="6098" cy="4450"/>
            </a:xfrm>
            <a:prstGeom prst="rect">
              <a:avLst/>
            </a:prstGeom>
          </p:spPr>
        </p:pic>
        <p:grpSp>
          <p:nvGrpSpPr>
            <p:cNvPr id="6" name="组合 5"/>
            <p:cNvGrpSpPr/>
            <p:nvPr/>
          </p:nvGrpSpPr>
          <p:grpSpPr>
            <a:xfrm>
              <a:off x="13410" y="1711"/>
              <a:ext cx="4691" cy="2710"/>
              <a:chOff x="410" y="1351"/>
              <a:chExt cx="2631" cy="1679"/>
            </a:xfrm>
          </p:grpSpPr>
          <p:sp>
            <p:nvSpPr>
              <p:cNvPr id="21" name="文本框 20"/>
              <p:cNvSpPr txBox="1"/>
              <p:nvPr/>
            </p:nvSpPr>
            <p:spPr>
              <a:xfrm>
                <a:off x="410" y="1721"/>
                <a:ext cx="912" cy="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HtrA2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1276" y="1351"/>
                <a:ext cx="1764" cy="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</a:rPr>
                  <a:t>  Young     </a:t>
                </a:r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Old 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80" y="2731"/>
                <a:ext cx="2561" cy="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</a:rPr>
                  <a:t>HtrA2/Actin       1         0.49  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82" name="文本框 81"/>
              <p:cNvSpPr txBox="1"/>
              <p:nvPr/>
            </p:nvSpPr>
            <p:spPr>
              <a:xfrm>
                <a:off x="614" y="2350"/>
                <a:ext cx="675" cy="2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Actin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pic>
            <p:nvPicPr>
              <p:cNvPr id="60" name="图片 59" descr="图片10-PS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4" y="1639"/>
                <a:ext cx="1061" cy="408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  <a:prstDash val="solid"/>
              </a:ln>
            </p:spPr>
          </p:pic>
          <p:pic>
            <p:nvPicPr>
              <p:cNvPr id="62" name="图片 61" descr="图片11-PS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39" y="2303"/>
                <a:ext cx="1057" cy="41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8" name="矩形 7"/>
            <p:cNvSpPr/>
            <p:nvPr/>
          </p:nvSpPr>
          <p:spPr>
            <a:xfrm>
              <a:off x="3510" y="4117"/>
              <a:ext cx="1483" cy="80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9930" y="3806"/>
              <a:ext cx="1434" cy="7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309" y="5429"/>
              <a:ext cx="1203" cy="4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r"/>
              <a:r>
                <a: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Actin</a:t>
              </a:r>
              <a:endParaRPr lang="en-US" altLang="zh-CN" sz="1400" b="1" dirty="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3510" y="5429"/>
              <a:ext cx="162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r"/>
              <a:r>
                <a: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HtrA2</a:t>
              </a:r>
              <a:endParaRPr lang="en-US" altLang="zh-CN" sz="1400" b="1" dirty="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850900" y="5399405"/>
            <a:ext cx="10285095" cy="106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Figure 1-A Representative western blot showing HtrA2 expression in oocytes from young and old mice.</a:t>
            </a:r>
            <a:endParaRPr lang="en-US" sz="1400" b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en-US" sz="1400" b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The HtrA2 proteins were marked with red. </a:t>
            </a:r>
            <a:r>
              <a:rPr lang="en-US" altLang="en-US" sz="1400" b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The relative amount of HtrA2 in old mice was estimated based on the level of actin, which was used as control. 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The </a:t>
            </a:r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Actin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were  marked with black.</a:t>
            </a:r>
            <a:endParaRPr lang="en-US" altLang="en-US" sz="1400" b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" name="文本框 30"/>
          <p:cNvSpPr txBox="1"/>
          <p:nvPr/>
        </p:nvSpPr>
        <p:spPr>
          <a:xfrm>
            <a:off x="165735" y="197485"/>
            <a:ext cx="16681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Figure 1-C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288925" y="1064689"/>
            <a:ext cx="11368405" cy="4303601"/>
            <a:chOff x="295" y="5777"/>
            <a:chExt cx="17903" cy="6777"/>
          </a:xfrm>
        </p:grpSpPr>
        <p:grpSp>
          <p:nvGrpSpPr>
            <p:cNvPr id="20" name="组合 19"/>
            <p:cNvGrpSpPr/>
            <p:nvPr/>
          </p:nvGrpSpPr>
          <p:grpSpPr>
            <a:xfrm>
              <a:off x="13386" y="5777"/>
              <a:ext cx="4812" cy="3323"/>
              <a:chOff x="13386" y="5777"/>
              <a:chExt cx="4812" cy="3323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13386" y="5777"/>
                <a:ext cx="4812" cy="3323"/>
                <a:chOff x="-637" y="3320"/>
                <a:chExt cx="4012" cy="2541"/>
              </a:xfrm>
            </p:grpSpPr>
            <p:sp>
              <p:nvSpPr>
                <p:cNvPr id="55" name="文本框 54"/>
                <p:cNvSpPr txBox="1"/>
                <p:nvPr/>
              </p:nvSpPr>
              <p:spPr>
                <a:xfrm rot="18900000">
                  <a:off x="1608" y="3372"/>
                  <a:ext cx="1358" cy="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705" b="1" dirty="0">
                      <a:latin typeface="Times New Roman" panose="02020603050405020304" charset="0"/>
                      <a:cs typeface="Times New Roman" panose="02020603050405020304" charset="0"/>
                    </a:rPr>
                    <a:t>  </a:t>
                  </a:r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siRNA</a:t>
                  </a:r>
                  <a:r>
                    <a:rPr lang="en-US" altLang="zh-CN" sz="705" b="1" dirty="0">
                      <a:latin typeface="Times New Roman" panose="02020603050405020304" charset="0"/>
                      <a:cs typeface="Times New Roman" panose="02020603050405020304" charset="0"/>
                    </a:rPr>
                    <a:t>-</a:t>
                  </a:r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1  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79" name="文本框 78"/>
                <p:cNvSpPr txBox="1"/>
                <p:nvPr/>
              </p:nvSpPr>
              <p:spPr>
                <a:xfrm>
                  <a:off x="-637" y="4036"/>
                  <a:ext cx="1976" cy="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r"/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HtrA2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12" name="文本框 11"/>
                <p:cNvSpPr txBox="1"/>
                <p:nvPr/>
              </p:nvSpPr>
              <p:spPr>
                <a:xfrm>
                  <a:off x="-249" y="5529"/>
                  <a:ext cx="3624" cy="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   HtrA2/</a:t>
                  </a:r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Gapdh     </a:t>
                  </a:r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1     0.40      0.43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81" name="文本框 80"/>
                <p:cNvSpPr txBox="1"/>
                <p:nvPr/>
              </p:nvSpPr>
              <p:spPr>
                <a:xfrm rot="18900000">
                  <a:off x="2105" y="3405"/>
                  <a:ext cx="1157" cy="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  siRNA-2  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83" name="文本框 82"/>
                <p:cNvSpPr txBox="1"/>
                <p:nvPr/>
              </p:nvSpPr>
              <p:spPr>
                <a:xfrm rot="18900000">
                  <a:off x="1247" y="3320"/>
                  <a:ext cx="1338" cy="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Control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102" name="文本框 101"/>
                <p:cNvSpPr txBox="1"/>
                <p:nvPr/>
              </p:nvSpPr>
              <p:spPr>
                <a:xfrm>
                  <a:off x="-59" y="5174"/>
                  <a:ext cx="1320" cy="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r"/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Gapdh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endParaRPr>
                </a:p>
              </p:txBody>
            </p:sp>
            <p:pic>
              <p:nvPicPr>
                <p:cNvPr id="30" name="图片 29" descr="图片3-PS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1357" y="3933"/>
                  <a:ext cx="1253" cy="39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3" name="文本框 12"/>
                <p:cNvSpPr txBox="1"/>
                <p:nvPr/>
              </p:nvSpPr>
              <p:spPr>
                <a:xfrm>
                  <a:off x="-249" y="4533"/>
                  <a:ext cx="1563" cy="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r"/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Actin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endParaRPr>
                </a:p>
              </p:txBody>
            </p:sp>
            <p:pic>
              <p:nvPicPr>
                <p:cNvPr id="56" name="图片 55" descr="图片4-PS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360" y="4464"/>
                  <a:ext cx="1250" cy="41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3">
                <a:lum contrast="24000"/>
              </a:blip>
              <a:srcRect t="18605"/>
              <a:stretch>
                <a:fillRect/>
              </a:stretch>
            </p:blipFill>
            <p:spPr>
              <a:xfrm rot="10800000">
                <a:off x="15778" y="8202"/>
                <a:ext cx="1489" cy="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8" name="文本框 17"/>
            <p:cNvSpPr txBox="1"/>
            <p:nvPr/>
          </p:nvSpPr>
          <p:spPr>
            <a:xfrm>
              <a:off x="14079" y="7813"/>
              <a:ext cx="387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 dirty="0">
                  <a:latin typeface="Times New Roman" panose="02020603050405020304" charset="0"/>
                  <a:cs typeface="Times New Roman" panose="02020603050405020304" charset="0"/>
                </a:rPr>
                <a:t>HtrA2/Actin     1     0.41   0.46</a:t>
              </a:r>
              <a:endParaRPr lang="en-US" altLang="zh-CN" sz="1200" b="1" dirty="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grpSp>
          <p:nvGrpSpPr>
            <p:cNvPr id="26" name="组合 25"/>
            <p:cNvGrpSpPr>
              <a:grpSpLocks noChangeAspect="1"/>
            </p:cNvGrpSpPr>
            <p:nvPr/>
          </p:nvGrpSpPr>
          <p:grpSpPr>
            <a:xfrm>
              <a:off x="295" y="6345"/>
              <a:ext cx="6425" cy="2817"/>
              <a:chOff x="1478" y="6575"/>
              <a:chExt cx="11078" cy="4856"/>
            </a:xfrm>
          </p:grpSpPr>
          <p:pic>
            <p:nvPicPr>
              <p:cNvPr id="23" name="图片 22" descr="%~B7S)GQD~4WT%R7`JMTY~3"/>
              <p:cNvPicPr>
                <a:picLocks noChangeAspect="1"/>
              </p:cNvPicPr>
              <p:nvPr/>
            </p:nvPicPr>
            <p:blipFill>
              <a:blip r:embed="rId4">
                <a:lum bright="6000" contrast="48000"/>
              </a:blip>
              <a:stretch>
                <a:fillRect/>
              </a:stretch>
            </p:blipFill>
            <p:spPr>
              <a:xfrm rot="10800000">
                <a:off x="1478" y="6575"/>
                <a:ext cx="11078" cy="4856"/>
              </a:xfrm>
              <a:prstGeom prst="round2DiagRect">
                <a:avLst/>
              </a:prstGeom>
            </p:spPr>
          </p:pic>
          <p:sp>
            <p:nvSpPr>
              <p:cNvPr id="24" name="矩形 23"/>
              <p:cNvSpPr/>
              <p:nvPr/>
            </p:nvSpPr>
            <p:spPr>
              <a:xfrm>
                <a:off x="8142" y="8174"/>
                <a:ext cx="3116" cy="132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>
              <a:grpSpLocks noChangeAspect="1"/>
            </p:cNvGrpSpPr>
            <p:nvPr/>
          </p:nvGrpSpPr>
          <p:grpSpPr>
            <a:xfrm>
              <a:off x="6927" y="6439"/>
              <a:ext cx="6483" cy="2754"/>
              <a:chOff x="9442" y="-645"/>
              <a:chExt cx="11668" cy="4955"/>
            </a:xfrm>
          </p:grpSpPr>
          <p:pic>
            <p:nvPicPr>
              <p:cNvPr id="22" name="图片 21" descr="RK5CQPN8$1MKDNI@9L1@A1E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42" y="-645"/>
                <a:ext cx="11668" cy="4955"/>
              </a:xfrm>
              <a:prstGeom prst="rect">
                <a:avLst/>
              </a:prstGeom>
            </p:spPr>
          </p:pic>
          <p:sp>
            <p:nvSpPr>
              <p:cNvPr id="25" name="矩形 24"/>
              <p:cNvSpPr/>
              <p:nvPr/>
            </p:nvSpPr>
            <p:spPr>
              <a:xfrm>
                <a:off x="15238" y="1019"/>
                <a:ext cx="2979" cy="1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lt1"/>
                    </a:solidFill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984" y="8973"/>
              <a:ext cx="5973" cy="769"/>
              <a:chOff x="4231" y="4793"/>
              <a:chExt cx="5973" cy="769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9001" y="4793"/>
                <a:ext cx="1203" cy="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Actin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4231" y="5079"/>
                <a:ext cx="1626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HtrA2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6827" y="9833"/>
              <a:ext cx="6273" cy="2721"/>
              <a:chOff x="6827" y="9149"/>
              <a:chExt cx="6273" cy="2721"/>
            </a:xfrm>
          </p:grpSpPr>
          <p:pic>
            <p:nvPicPr>
              <p:cNvPr id="100" name="图片 9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1160000">
                <a:off x="6827" y="9149"/>
                <a:ext cx="6273" cy="272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4" name="矩形 33"/>
              <p:cNvSpPr/>
              <p:nvPr/>
            </p:nvSpPr>
            <p:spPr>
              <a:xfrm>
                <a:off x="9456" y="10308"/>
                <a:ext cx="1773" cy="6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lt1"/>
                    </a:solidFill>
                  </a14:hiddenFill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sp>
        <p:nvSpPr>
          <p:cNvPr id="37" name="文本框 36"/>
          <p:cNvSpPr txBox="1"/>
          <p:nvPr/>
        </p:nvSpPr>
        <p:spPr>
          <a:xfrm>
            <a:off x="5865021" y="5296210"/>
            <a:ext cx="1005339" cy="275728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r"/>
            <a:r>
              <a:rPr lang="en-US" altLang="zh-CN" sz="12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Gapdh</a:t>
            </a:r>
            <a:endParaRPr lang="en-US" altLang="zh-CN" sz="1200" b="1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8805" y="5678805"/>
            <a:ext cx="10776585" cy="106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Figure 1-C </a:t>
            </a:r>
            <a:r>
              <a:rPr lang="en-US" altLang="en-US" sz="14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Western blotting verification of endogenous HtrA2 knockdown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</a:pPr>
            <a:r>
              <a:rPr lang="en-US" sz="1400" b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The HtrA2 proteins were marked with red.</a:t>
            </a:r>
            <a:r>
              <a:rPr lang="en-US" altLang="en-US" sz="1400" b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 The relative amount of HtrA2 in HtrA2-KD oocytes was estimated based on the level of actin and gapdh. 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The a</a:t>
            </a:r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ctin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and g</a:t>
            </a:r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apdh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were  marked with black and blue respecially.</a:t>
            </a:r>
            <a:endParaRPr lang="en-US" altLang="en-US" sz="1400" b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" name="文本框 60"/>
          <p:cNvSpPr txBox="1"/>
          <p:nvPr/>
        </p:nvSpPr>
        <p:spPr>
          <a:xfrm>
            <a:off x="165735" y="242570"/>
            <a:ext cx="21875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Figure 5-C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99390" y="622300"/>
            <a:ext cx="11590655" cy="4590415"/>
            <a:chOff x="441" y="2352"/>
            <a:chExt cx="18253" cy="7229"/>
          </a:xfrm>
        </p:grpSpPr>
        <p:grpSp>
          <p:nvGrpSpPr>
            <p:cNvPr id="59" name="组合 58"/>
            <p:cNvGrpSpPr/>
            <p:nvPr/>
          </p:nvGrpSpPr>
          <p:grpSpPr>
            <a:xfrm>
              <a:off x="441" y="2352"/>
              <a:ext cx="18253" cy="4696"/>
              <a:chOff x="261" y="5072"/>
              <a:chExt cx="18253" cy="4696"/>
            </a:xfrm>
          </p:grpSpPr>
          <p:grpSp>
            <p:nvGrpSpPr>
              <p:cNvPr id="91" name="组合 90"/>
              <p:cNvGrpSpPr/>
              <p:nvPr/>
            </p:nvGrpSpPr>
            <p:grpSpPr>
              <a:xfrm>
                <a:off x="13207" y="5072"/>
                <a:ext cx="5307" cy="3482"/>
                <a:chOff x="1435" y="4899"/>
                <a:chExt cx="2746" cy="1859"/>
              </a:xfrm>
            </p:grpSpPr>
            <p:grpSp>
              <p:nvGrpSpPr>
                <p:cNvPr id="43" name="组合 42"/>
                <p:cNvGrpSpPr/>
                <p:nvPr/>
              </p:nvGrpSpPr>
              <p:grpSpPr>
                <a:xfrm rot="0">
                  <a:off x="1435" y="4899"/>
                  <a:ext cx="2746" cy="1859"/>
                  <a:chOff x="1243330" y="4561840"/>
                  <a:chExt cx="3474085" cy="2215515"/>
                </a:xfrm>
              </p:grpSpPr>
              <p:grpSp>
                <p:nvGrpSpPr>
                  <p:cNvPr id="39" name="组合 38"/>
                  <p:cNvGrpSpPr/>
                  <p:nvPr/>
                </p:nvGrpSpPr>
                <p:grpSpPr>
                  <a:xfrm>
                    <a:off x="1243330" y="4561840"/>
                    <a:ext cx="3474085" cy="2215515"/>
                    <a:chOff x="1958" y="7184"/>
                    <a:chExt cx="5471" cy="3489"/>
                  </a:xfrm>
                </p:grpSpPr>
                <p:grpSp>
                  <p:nvGrpSpPr>
                    <p:cNvPr id="19" name="组合 18"/>
                    <p:cNvGrpSpPr/>
                    <p:nvPr/>
                  </p:nvGrpSpPr>
                  <p:grpSpPr>
                    <a:xfrm>
                      <a:off x="1958" y="7184"/>
                      <a:ext cx="5471" cy="3489"/>
                      <a:chOff x="1958" y="6880"/>
                      <a:chExt cx="5471" cy="3489"/>
                    </a:xfrm>
                  </p:grpSpPr>
                  <p:grpSp>
                    <p:nvGrpSpPr>
                      <p:cNvPr id="28" name="组合 27"/>
                      <p:cNvGrpSpPr/>
                      <p:nvPr/>
                    </p:nvGrpSpPr>
                    <p:grpSpPr>
                      <a:xfrm>
                        <a:off x="1958" y="6880"/>
                        <a:ext cx="5471" cy="1287"/>
                        <a:chOff x="7968" y="1820"/>
                        <a:chExt cx="5471" cy="1287"/>
                      </a:xfrm>
                    </p:grpSpPr>
                    <p:sp>
                      <p:nvSpPr>
                        <p:cNvPr id="38" name="文本框 37"/>
                        <p:cNvSpPr txBox="1"/>
                        <p:nvPr/>
                      </p:nvSpPr>
                      <p:spPr>
                        <a:xfrm rot="19500000">
                          <a:off x="11783" y="1820"/>
                          <a:ext cx="1656" cy="4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p>
                          <a:r>
                            <a:rPr lang="en-US" altLang="zh-CN" sz="1400" b="1" dirty="0"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a:t>si</a:t>
                          </a:r>
                          <a:r>
                            <a:rPr lang="en-US" altLang="zh-CN" sz="1200" b="1" dirty="0"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a:t>RNA</a:t>
                          </a:r>
                          <a:r>
                            <a:rPr lang="en-US" altLang="zh-CN" sz="1200" b="1" dirty="0"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a:t>-1</a:t>
                          </a:r>
                          <a:endParaRPr lang="en-US" altLang="zh-CN" sz="1200" b="1" dirty="0">
                            <a:latin typeface="Times New Roman" panose="02020603050405020304" charset="0"/>
                            <a:cs typeface="Times New Roman" panose="02020603050405020304" charset="0"/>
                          </a:endParaRPr>
                        </a:p>
                      </p:txBody>
                    </p:sp>
                    <p:sp>
                      <p:nvSpPr>
                        <p:cNvPr id="44" name="文本框 43"/>
                        <p:cNvSpPr txBox="1"/>
                        <p:nvPr/>
                      </p:nvSpPr>
                      <p:spPr>
                        <a:xfrm>
                          <a:off x="7968" y="2623"/>
                          <a:ext cx="2516" cy="4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p>
                          <a:pPr algn="r"/>
                          <a:r>
                            <a:rPr lang="en-US" altLang="zh-CN" sz="1200" b="1" dirty="0">
                              <a:latin typeface="Times New Roman" panose="02020603050405020304" charset="0"/>
                              <a:cs typeface="Times New Roman" panose="02020603050405020304" charset="0"/>
                              <a:sym typeface="+mn-ea"/>
                            </a:rPr>
                            <a:t>Ac-Tubulin</a:t>
                          </a:r>
                          <a:endParaRPr lang="en-US" altLang="zh-CN" sz="1200" b="1" dirty="0">
                            <a:latin typeface="Times New Roman" panose="02020603050405020304" charset="0"/>
                            <a:cs typeface="Times New Roman" panose="02020603050405020304" charset="0"/>
                            <a:sym typeface="+mn-ea"/>
                          </a:endParaRPr>
                        </a:p>
                      </p:txBody>
                    </p:sp>
                  </p:grpSp>
                  <p:sp>
                    <p:nvSpPr>
                      <p:cNvPr id="33" name="文本框 32"/>
                      <p:cNvSpPr txBox="1"/>
                      <p:nvPr/>
                    </p:nvSpPr>
                    <p:spPr>
                      <a:xfrm>
                        <a:off x="2674" y="9934"/>
                        <a:ext cx="4335" cy="43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b="1" dirty="0">
                            <a:latin typeface="Times New Roman" panose="02020603050405020304" charset="0"/>
                            <a:cs typeface="Times New Roman" panose="02020603050405020304" charset="0"/>
                          </a:rPr>
                          <a:t>HtrA2/</a:t>
                        </a:r>
                        <a:r>
                          <a:rPr lang="en-US" altLang="zh-CN" sz="1200" b="1" dirty="0">
                            <a:latin typeface="Times New Roman" panose="02020603050405020304" charset="0"/>
                            <a:cs typeface="Times New Roman" panose="02020603050405020304" charset="0"/>
                            <a:sym typeface="+mn-ea"/>
                          </a:rPr>
                          <a:t>Gapdh         </a:t>
                        </a:r>
                        <a:r>
                          <a:rPr lang="en-US" altLang="zh-CN" sz="1200" b="1" dirty="0">
                            <a:latin typeface="Times New Roman" panose="02020603050405020304" charset="0"/>
                            <a:cs typeface="Times New Roman" panose="02020603050405020304" charset="0"/>
                          </a:rPr>
                          <a:t>1         2.66  </a:t>
                        </a:r>
                        <a:endParaRPr lang="en-US" altLang="zh-CN" sz="1200" b="1" dirty="0">
                          <a:latin typeface="Times New Roman" panose="02020603050405020304" charset="0"/>
                          <a:cs typeface="Times New Roman" panose="02020603050405020304" charset="0"/>
                        </a:endParaRPr>
                      </a:p>
                    </p:txBody>
                  </p:sp>
                </p:grpSp>
                <p:sp>
                  <p:nvSpPr>
                    <p:cNvPr id="36" name="文本框 35"/>
                    <p:cNvSpPr txBox="1"/>
                    <p:nvPr/>
                  </p:nvSpPr>
                  <p:spPr>
                    <a:xfrm rot="19440000">
                      <a:off x="4724" y="7263"/>
                      <a:ext cx="1659" cy="43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r>
                        <a:rPr lang="en-US" altLang="zh-CN" sz="705" b="1" dirty="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1200" b="1" dirty="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Control </a:t>
                      </a:r>
                      <a:endParaRPr lang="en-US" altLang="zh-CN" sz="1200" b="1" dirty="0"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</p:txBody>
                </p:sp>
              </p:grpSp>
              <p:sp>
                <p:nvSpPr>
                  <p:cNvPr id="42" name="文本框 41"/>
                  <p:cNvSpPr txBox="1"/>
                  <p:nvPr/>
                </p:nvSpPr>
                <p:spPr>
                  <a:xfrm>
                    <a:off x="1790703" y="6217449"/>
                    <a:ext cx="1114482" cy="27612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r"/>
                    <a:r>
                      <a:rPr lang="en-US" altLang="zh-CN" sz="1200" b="1" dirty="0"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rPr>
                      <a:t>Gapdh</a:t>
                    </a:r>
                    <a:endPara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  <a:sym typeface="+mn-ea"/>
                    </a:endParaRPr>
                  </a:p>
                </p:txBody>
              </p:sp>
            </p:grpSp>
            <p:pic>
              <p:nvPicPr>
                <p:cNvPr id="34" name="图片 33" descr="图片7-PS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2749" y="5283"/>
                  <a:ext cx="1025" cy="33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47" name="图片 46" descr="图片7-PS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2750" y="5285"/>
                  <a:ext cx="1025" cy="33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35" name="图片 13"/>
                <p:cNvPicPr>
                  <a:picLocks noChangeAspect="1"/>
                </p:cNvPicPr>
                <p:nvPr/>
              </p:nvPicPr>
              <p:blipFill>
                <a:blip r:embed="rId2">
                  <a:lum bright="-6000" contrast="18000"/>
                </a:blip>
                <a:srcRect l="38655" t="-9420"/>
                <a:stretch>
                  <a:fillRect/>
                </a:stretch>
              </p:blipFill>
              <p:spPr>
                <a:xfrm rot="10800000">
                  <a:off x="2750" y="6260"/>
                  <a:ext cx="1025" cy="28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grpSp>
              <p:nvGrpSpPr>
                <p:cNvPr id="37" name="组合 36"/>
                <p:cNvGrpSpPr/>
                <p:nvPr/>
              </p:nvGrpSpPr>
              <p:grpSpPr>
                <a:xfrm rot="0">
                  <a:off x="1827" y="5728"/>
                  <a:ext cx="2176" cy="563"/>
                  <a:chOff x="3081" y="9263"/>
                  <a:chExt cx="4335" cy="1056"/>
                </a:xfrm>
              </p:grpSpPr>
              <p:sp>
                <p:nvSpPr>
                  <p:cNvPr id="40" name="文本框 39"/>
                  <p:cNvSpPr txBox="1"/>
                  <p:nvPr/>
                </p:nvSpPr>
                <p:spPr>
                  <a:xfrm>
                    <a:off x="3081" y="9941"/>
                    <a:ext cx="4335" cy="3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HtrA2/Actin          1        2.37  </a:t>
                    </a:r>
                    <a:endPara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1" name="文本框 40"/>
                  <p:cNvSpPr txBox="1"/>
                  <p:nvPr/>
                </p:nvSpPr>
                <p:spPr>
                  <a:xfrm>
                    <a:off x="3523" y="9330"/>
                    <a:ext cx="1295" cy="43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r"/>
                    <a:r>
                      <a:rPr lang="en-US" altLang="zh-CN" sz="12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Actin</a:t>
                    </a:r>
                    <a:endPara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endParaRPr>
                  </a:p>
                </p:txBody>
              </p:sp>
              <p:pic>
                <p:nvPicPr>
                  <p:cNvPr id="45" name="图片 44" descr="图片9-PS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4920" y="9263"/>
                    <a:ext cx="2093" cy="662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</p:grpSp>
          </p:grpSp>
          <p:pic>
            <p:nvPicPr>
              <p:cNvPr id="48" name="图片 47" descr="44_B5)DY{UG(R6(PIR6[2`W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1" y="5913"/>
                <a:ext cx="6762" cy="3372"/>
              </a:xfrm>
              <a:prstGeom prst="rect">
                <a:avLst/>
              </a:prstGeom>
            </p:spPr>
          </p:pic>
          <p:sp>
            <p:nvSpPr>
              <p:cNvPr id="49" name="矩形 48"/>
              <p:cNvSpPr/>
              <p:nvPr/>
            </p:nvSpPr>
            <p:spPr>
              <a:xfrm>
                <a:off x="3391" y="7175"/>
                <a:ext cx="1194" cy="72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50" name="图片 49" descr="RK5CQPN8$1MKDNI@9L1@A1E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66" y="6159"/>
                <a:ext cx="6483" cy="2754"/>
              </a:xfrm>
              <a:prstGeom prst="rect">
                <a:avLst/>
              </a:prstGeom>
            </p:spPr>
          </p:pic>
          <p:sp>
            <p:nvSpPr>
              <p:cNvPr id="51" name="矩形 50"/>
              <p:cNvSpPr/>
              <p:nvPr/>
            </p:nvSpPr>
            <p:spPr>
              <a:xfrm>
                <a:off x="10656" y="7126"/>
                <a:ext cx="1194" cy="7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lt1"/>
                    </a:solidFill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9453" y="8802"/>
                <a:ext cx="1203" cy="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Actin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2767" y="9285"/>
                <a:ext cx="2441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/>
                <a:r>
                  <a:rPr lang="en-US" altLang="zh-CN" sz="12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Ac-Tubulin</a:t>
                </a:r>
                <a:endParaRPr lang="en-US" altLang="zh-CN" sz="12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>
              <a:off x="7572" y="6585"/>
              <a:ext cx="6273" cy="2996"/>
              <a:chOff x="7572" y="6585"/>
              <a:chExt cx="6273" cy="2996"/>
            </a:xfrm>
          </p:grpSpPr>
          <p:pic>
            <p:nvPicPr>
              <p:cNvPr id="106" name="图片 10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980000">
                <a:off x="7572" y="6585"/>
                <a:ext cx="6273" cy="262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7" name="矩形 106"/>
              <p:cNvSpPr/>
              <p:nvPr/>
            </p:nvSpPr>
            <p:spPr>
              <a:xfrm>
                <a:off x="10112" y="7830"/>
                <a:ext cx="1194" cy="5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lt1"/>
                    </a:solidFill>
                  </a14:hiddenFill>
                </a:ext>
              </a:extLst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10" name="文本框 109"/>
              <p:cNvSpPr txBox="1"/>
              <p:nvPr/>
            </p:nvSpPr>
            <p:spPr>
              <a:xfrm>
                <a:off x="9633" y="9147"/>
                <a:ext cx="1702" cy="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r"/>
                <a:r>
                  <a:rPr lang="en-US" altLang="zh-CN" sz="12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Gapdh</a:t>
                </a:r>
                <a:endParaRPr lang="en-US" altLang="zh-CN" sz="12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747395" y="5302885"/>
            <a:ext cx="10245725" cy="106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Figure 5-C Representative western blots showing the expression of acetylated tubulin in oocytes from control and HtrA2-KD mice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>
              <a:lnSpc>
                <a:spcPct val="150000"/>
              </a:lnSpc>
            </a:pPr>
            <a:r>
              <a:rPr lang="en-US" sz="1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The HtrA2 proteins were marked with red.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 relative amount of HtrA2 was estimated based on the level of actin and gapdh. 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The a</a:t>
            </a:r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ctin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and g</a:t>
            </a:r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apdh</a:t>
            </a:r>
            <a:r>
              <a:rPr lang="en-US" sz="1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were  marked with black and blue respecially.</a:t>
            </a:r>
            <a:endParaRPr lang="en-US" altLang="en-US" sz="140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41935" y="178435"/>
            <a:ext cx="20847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</a:rPr>
              <a:t>Figure 6-B</a:t>
            </a:r>
            <a:endParaRPr lang="en-US" altLang="zh-CN" sz="16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12204" y="215265"/>
            <a:ext cx="11084521" cy="5599470"/>
            <a:chOff x="591" y="2162"/>
            <a:chExt cx="17456" cy="8818"/>
          </a:xfrm>
        </p:grpSpPr>
        <p:grpSp>
          <p:nvGrpSpPr>
            <p:cNvPr id="72" name="组合 71"/>
            <p:cNvGrpSpPr/>
            <p:nvPr/>
          </p:nvGrpSpPr>
          <p:grpSpPr>
            <a:xfrm rot="0">
              <a:off x="11677" y="2333"/>
              <a:ext cx="6370" cy="4070"/>
              <a:chOff x="13137" y="6548"/>
              <a:chExt cx="6370" cy="4070"/>
            </a:xfrm>
          </p:grpSpPr>
          <p:grpSp>
            <p:nvGrpSpPr>
              <p:cNvPr id="70" name="组合 69"/>
              <p:cNvGrpSpPr/>
              <p:nvPr/>
            </p:nvGrpSpPr>
            <p:grpSpPr>
              <a:xfrm>
                <a:off x="13137" y="6548"/>
                <a:ext cx="6371" cy="4071"/>
                <a:chOff x="6047" y="1067"/>
                <a:chExt cx="3271" cy="2216"/>
              </a:xfrm>
            </p:grpSpPr>
            <p:sp>
              <p:nvSpPr>
                <p:cNvPr id="63" name="文本框 62"/>
                <p:cNvSpPr txBox="1"/>
                <p:nvPr/>
              </p:nvSpPr>
              <p:spPr>
                <a:xfrm>
                  <a:off x="6047" y="1727"/>
                  <a:ext cx="866" cy="15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r"/>
                  <a:r>
                    <a:rPr lang="en-US" altLang="zh-CN" sz="1400" b="1" dirty="0">
                      <a:latin typeface="Times New Roman" panose="02020603050405020304" charset="0"/>
                      <a:cs typeface="Times New Roman" panose="02020603050405020304" charset="0"/>
                    </a:rPr>
                    <a:t>Htra2 Antibody</a:t>
                  </a:r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r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r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r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r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r"/>
                  <a:r>
                    <a:rPr lang="en-US" altLang="zh-CN" sz="1400" b="1" dirty="0">
                      <a:latin typeface="Times New Roman" panose="02020603050405020304" charset="0"/>
                      <a:cs typeface="Times New Roman" panose="02020603050405020304" charset="0"/>
                    </a:rPr>
                    <a:t>Actin</a:t>
                  </a:r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r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64" name="文本框 63"/>
                <p:cNvSpPr txBox="1"/>
                <p:nvPr/>
              </p:nvSpPr>
              <p:spPr>
                <a:xfrm rot="19620000">
                  <a:off x="6731" y="1275"/>
                  <a:ext cx="1022" cy="2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200" b="1">
                      <a:latin typeface="Times New Roman" panose="02020603050405020304" charset="0"/>
                      <a:cs typeface="Times New Roman" panose="02020603050405020304" charset="0"/>
                    </a:rPr>
                    <a:t>         Control  </a:t>
                  </a:r>
                  <a:endParaRPr lang="en-US" altLang="zh-CN" sz="1200" b="1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65" name="文本框 64"/>
                <p:cNvSpPr txBox="1"/>
                <p:nvPr/>
              </p:nvSpPr>
              <p:spPr>
                <a:xfrm>
                  <a:off x="8000" y="1515"/>
                  <a:ext cx="1318" cy="13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en-US" altLang="zh-CN" sz="1400" b="1" dirty="0">
                      <a:latin typeface="Times New Roman" panose="02020603050405020304" charset="0"/>
                      <a:cs typeface="Times New Roman" panose="02020603050405020304" charset="0"/>
                    </a:rPr>
                    <a:t>Exogenous</a:t>
                  </a:r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l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endParaRPr>
                </a:p>
                <a:p>
                  <a:pPr algn="l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endParaRPr>
                </a:p>
                <a:p>
                  <a:pPr algn="l"/>
                  <a:r>
                    <a:rPr lang="en-US" sz="1400" b="1" dirty="0"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Endogenous</a:t>
                  </a:r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l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l"/>
                  <a:r>
                    <a:rPr lang="en-US" altLang="zh-CN" sz="1400" b="1" dirty="0">
                      <a:latin typeface="Times New Roman" panose="02020603050405020304" charset="0"/>
                      <a:cs typeface="Times New Roman" panose="02020603050405020304" charset="0"/>
                    </a:rPr>
                    <a:t> </a:t>
                  </a:r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  <a:p>
                  <a:pPr algn="l"/>
                  <a:endParaRPr lang="en-US" altLang="zh-CN" sz="14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66" name="文本框 65"/>
                <p:cNvSpPr txBox="1"/>
                <p:nvPr/>
              </p:nvSpPr>
              <p:spPr>
                <a:xfrm rot="19500000">
                  <a:off x="7341" y="1067"/>
                  <a:ext cx="1320" cy="2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705" b="1" dirty="0">
                      <a:latin typeface="Times New Roman" panose="02020603050405020304" charset="0"/>
                      <a:cs typeface="Times New Roman" panose="02020603050405020304" charset="0"/>
                    </a:rPr>
                    <a:t>  </a:t>
                  </a:r>
                  <a:r>
                    <a:rPr lang="en-US" altLang="zh-CN" sz="1200" b="1" dirty="0">
                      <a:latin typeface="Times New Roman" panose="02020603050405020304" charset="0"/>
                      <a:cs typeface="Times New Roman" panose="02020603050405020304" charset="0"/>
                    </a:rPr>
                    <a:t>Overexpression</a:t>
                  </a:r>
                  <a:endParaRPr lang="en-US" altLang="zh-CN" sz="1200" b="1" dirty="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pic>
              <p:nvPicPr>
                <p:cNvPr id="67" name="图片 66" descr="图片12-XG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6995" y="1573"/>
                  <a:ext cx="933" cy="29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68" name="图片 67" descr="图片13-X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6999" y="2045"/>
                  <a:ext cx="957" cy="38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69" name="图片 68" descr="图片14-PS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999" y="2627"/>
                  <a:ext cx="956" cy="463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cxnSp>
            <p:nvCxnSpPr>
              <p:cNvPr id="71" name="直接连接符 70"/>
              <p:cNvCxnSpPr/>
              <p:nvPr/>
            </p:nvCxnSpPr>
            <p:spPr>
              <a:xfrm>
                <a:off x="14845" y="7679"/>
                <a:ext cx="0" cy="86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组合 72"/>
            <p:cNvGrpSpPr>
              <a:grpSpLocks noChangeAspect="1"/>
            </p:cNvGrpSpPr>
            <p:nvPr/>
          </p:nvGrpSpPr>
          <p:grpSpPr>
            <a:xfrm rot="0">
              <a:off x="591" y="2645"/>
              <a:ext cx="8274" cy="3542"/>
              <a:chOff x="1126" y="7367"/>
              <a:chExt cx="14266" cy="6106"/>
            </a:xfrm>
          </p:grpSpPr>
          <p:pic>
            <p:nvPicPr>
              <p:cNvPr id="74" name="图片 73" descr="%~B7S)GQD~4WT%R7`JMTY~3"/>
              <p:cNvPicPr>
                <a:picLocks noChangeAspect="1"/>
              </p:cNvPicPr>
              <p:nvPr/>
            </p:nvPicPr>
            <p:blipFill>
              <a:blip r:embed="rId4">
                <a:lum bright="24000" contrast="48000"/>
              </a:blip>
              <a:srcRect r="5113" b="13946"/>
              <a:stretch>
                <a:fillRect/>
              </a:stretch>
            </p:blipFill>
            <p:spPr>
              <a:xfrm rot="10800000" flipH="1">
                <a:off x="1126" y="7367"/>
                <a:ext cx="14266" cy="6106"/>
              </a:xfrm>
              <a:prstGeom prst="round2DiagRect">
                <a:avLst/>
              </a:prstGeom>
            </p:spPr>
          </p:pic>
          <p:sp>
            <p:nvSpPr>
              <p:cNvPr id="75" name="矩形 74"/>
              <p:cNvSpPr/>
              <p:nvPr/>
            </p:nvSpPr>
            <p:spPr>
              <a:xfrm>
                <a:off x="8412" y="7870"/>
                <a:ext cx="2655" cy="105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grpSp>
          <p:nvGrpSpPr>
            <p:cNvPr id="76" name="组合 75"/>
            <p:cNvGrpSpPr>
              <a:grpSpLocks noChangeAspect="1"/>
            </p:cNvGrpSpPr>
            <p:nvPr/>
          </p:nvGrpSpPr>
          <p:grpSpPr>
            <a:xfrm rot="0">
              <a:off x="754" y="6921"/>
              <a:ext cx="7556" cy="4059"/>
              <a:chOff x="-2604" y="7737"/>
              <a:chExt cx="13599" cy="7305"/>
            </a:xfrm>
          </p:grpSpPr>
          <p:pic>
            <p:nvPicPr>
              <p:cNvPr id="77" name="图片 76" descr="RK5CQPN8$1MKDNI@9L1@A1E"/>
              <p:cNvPicPr>
                <a:picLocks noChangeAspect="1"/>
              </p:cNvPicPr>
              <p:nvPr/>
            </p:nvPicPr>
            <p:blipFill>
              <a:blip r:embed="rId5"/>
              <a:srcRect r="13936"/>
              <a:stretch>
                <a:fillRect/>
              </a:stretch>
            </p:blipFill>
            <p:spPr>
              <a:xfrm rot="240000" flipH="1">
                <a:off x="-2604" y="7737"/>
                <a:ext cx="13599" cy="7305"/>
              </a:xfrm>
              <a:prstGeom prst="rect">
                <a:avLst/>
              </a:prstGeom>
            </p:spPr>
          </p:pic>
          <p:sp>
            <p:nvSpPr>
              <p:cNvPr id="78" name="矩形 77"/>
              <p:cNvSpPr/>
              <p:nvPr/>
            </p:nvSpPr>
            <p:spPr>
              <a:xfrm>
                <a:off x="4374" y="9943"/>
                <a:ext cx="2705" cy="130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grpSp>
          <p:nvGrpSpPr>
            <p:cNvPr id="80" name="组合 79"/>
            <p:cNvGrpSpPr/>
            <p:nvPr/>
          </p:nvGrpSpPr>
          <p:grpSpPr>
            <a:xfrm rot="0">
              <a:off x="3192" y="2162"/>
              <a:ext cx="1945" cy="4818"/>
              <a:chOff x="2939" y="2142"/>
              <a:chExt cx="1945" cy="4818"/>
            </a:xfrm>
          </p:grpSpPr>
          <p:sp>
            <p:nvSpPr>
              <p:cNvPr id="84" name="文本框 83"/>
              <p:cNvSpPr txBox="1"/>
              <p:nvPr/>
            </p:nvSpPr>
            <p:spPr>
              <a:xfrm>
                <a:off x="3681" y="6477"/>
                <a:ext cx="1203" cy="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Actin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2939" y="2142"/>
                <a:ext cx="1626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HtrA2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4818" y="3680"/>
              <a:ext cx="1540" cy="37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10540" y="5774690"/>
            <a:ext cx="1058354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50000"/>
              </a:lnSpc>
            </a:pPr>
            <a:r>
              <a:rPr lang="en-US" altLang="zh-CN" sz="1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Figure 6-B Western blot analysis confirming successful overexpression of exogenous HtrA2 using with an anti-HtrA2 antibody</a:t>
            </a:r>
            <a:endParaRPr lang="en-US" sz="1400" b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en-US" sz="1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The exogenous and endogenous HtrA2 proteins were show in one blot and marked with red. </a:t>
            </a:r>
            <a:r>
              <a:rPr lang="en-US" sz="1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The </a:t>
            </a:r>
            <a:r>
              <a:rPr lang="en-US" altLang="zh-CN" sz="14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Actin</a:t>
            </a:r>
            <a:r>
              <a:rPr lang="en-US" sz="1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were  marked with black.</a:t>
            </a:r>
            <a:endParaRPr lang="en-US" altLang="en-US" sz="1400" b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463800" y="687705"/>
            <a:ext cx="12350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400" b="1" dirty="0">
                <a:latin typeface="Times New Roman" panose="02020603050405020304" charset="0"/>
                <a:cs typeface="Times New Roman" panose="02020603050405020304" charset="0"/>
              </a:rPr>
              <a:t>Exogenous</a:t>
            </a:r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/>
            <a:r>
              <a:rPr lang="en-US" sz="14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Endogenous</a:t>
            </a:r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aeae0865-5caa-4f49-93f7-70c7e63ff290"/>
  <p:tag name="COMMONDATA" val="eyJoZGlkIjoiOTQ5YTc4NjNkNGJkYjBjNDY2OTc5NDkwYTY5YWU3NTk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1591</Words>
  <Application>WPS 演示</Application>
  <PresentationFormat>宽屏</PresentationFormat>
  <Paragraphs>105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Times New Roman</vt:lpstr>
      <vt:lpstr>Calibri</vt:lpstr>
      <vt:lpstr>微软雅黑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gaom</dc:creator>
  <cp:lastModifiedBy>gaom</cp:lastModifiedBy>
  <cp:revision>19</cp:revision>
  <dcterms:created xsi:type="dcterms:W3CDTF">2021-10-23T09:14:00Z</dcterms:created>
  <dcterms:modified xsi:type="dcterms:W3CDTF">2022-10-18T06:52:38Z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BC3A150B065947DA85F961E5D9892A09</vt:lpwstr>
  </property>
  <property fmtid="{D5CDD505-2E9C-101B-9397-08002B2CF9AE}" pid="3" name="KSOProductBuildVer">
    <vt:lpwstr>2052-11.1.0.12598</vt:lpwstr>
  </property>
</Properties>
</file>