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66"/>
    <p:restoredTop sz="93241"/>
  </p:normalViewPr>
  <p:slideViewPr>
    <p:cSldViewPr snapToGrid="0" snapToObjects="1" showGuides="1">
      <p:cViewPr varScale="1">
        <p:scale>
          <a:sx n="66" d="100"/>
          <a:sy n="66" d="100"/>
        </p:scale>
        <p:origin x="3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7809B-928A-304D-98B7-776A3D9E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C93C2A-4045-C943-9E41-0B8191DA4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2447C-CB3A-934F-A4D3-405237BFD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EA916-6984-F746-AF0E-C286504F2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47542-30B8-6442-9AC7-74536D2E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9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C7D7A-1A3D-854E-B3DF-349BE06F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56DA7-1920-2343-B808-BDF957B8F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B1CF0-41DF-C140-8D9E-0CE71B35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49AC8-EDFA-0546-93D5-B5BBBB2E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A44C5-BDE5-A946-862F-8DEBDCDBC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1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DDDE5-9182-B54C-92ED-0598B45B1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B384C2-9BF1-814A-9388-863A85D70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6863-8984-8240-9B22-7BD2FB63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5CE65-A5C3-7349-BE40-14869046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BAFB9-361D-644F-81E2-FBE6F84D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6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9D09D-3EB7-8846-AE9D-C8612B35C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D61EB-5E29-CE41-8474-037831035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739F0-2E4E-DD43-AC77-90255B316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5719F-6ACD-F448-9FD4-0A901987F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2A79C-7564-DD4B-9409-0492D728A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6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EF092-58CF-0F43-8218-F98218EF7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0BAC0-FA43-4841-9D02-BF5703AFD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04A9F-5479-D54E-A4AC-06C098D73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8B07B-E08F-0B49-B127-1846BBBB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C9907-AE5D-6F44-B4B7-57AA439C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7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82230-47A9-7B4A-941E-0455A02C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43D77-DA96-8E45-B227-2C2C99307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1552D-9E94-4248-83A4-11B3C2062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850A1-F4E1-1148-AAE1-E11A6E6E7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9A422-D7B8-C54F-91C1-C96FE6A86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682C2-AFE9-DE44-8719-74551595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8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C4755-B847-4A47-8EF9-B460B0534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E017A-7E4C-4C4B-82AA-124546AF5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394E5-8C54-F84A-AD03-873F70BAB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480CB1-C3E6-9D43-9F14-4FC7621B2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98DA5-833C-2547-BB51-774716416D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9C4A72-B6AD-9E47-BE8C-BD00E010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7B255F-FF01-A041-9321-743D98E16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F165C-AD3F-2340-887E-530F448A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6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5587-651B-0B4F-B288-6898BD6B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CE0ED-F7CC-C54D-8281-16C887BB2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ECF37-04AF-7D45-942E-E687D564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EA8A5-87BB-4646-800B-49CF36B8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2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A7B78C-25E7-9549-BA35-1916B748D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5BAA87-6F7D-5D49-94CE-3FBEEBC8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2C0BF-FB0E-5F4C-9886-B86885A8F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1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8D1D8-3768-CB4A-988E-EA09577F0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2B750-FC63-D046-B82A-2549A1466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106DA-56DF-4544-9921-68E5A18287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AA17E-8C69-654D-9F62-F97027AB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DA504-A7A7-D74E-BFD5-14965ED1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3DD8B-6A6B-F644-8455-09736AB1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0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2DBF-F3E3-854E-AFC0-319DDBFB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4EC81-D0F4-EF47-B75D-7EDEC9AD7B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CC1E8-FD3C-C44E-9D82-9E0DA6FD1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6CC6E-85EC-4844-A7C8-4211E747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CDCAD-CB2A-BD41-A510-8E17303D5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8D8445-4A15-2245-B499-9D137527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808E35-4111-4440-8B5A-B2FB52074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0E0F2-40D5-5044-9F19-460B132F2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EC8D0-462F-1C44-9B47-7026E279F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F52FA-5535-7645-B6EF-3B99C3C0AF04}" type="datetimeFigureOut">
              <a:rPr lang="en-US" smtClean="0"/>
              <a:t>10/22/22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CBD2B-90E7-C34D-A9DC-72F114B5C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1D03A-3D0E-BB42-A582-658A97952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30B5C-F66F-A04A-B202-367E247D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2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tools/cobalt/re_cobalt.cg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05E35C4-8242-F24F-B010-580794BFD3AB}"/>
              </a:ext>
            </a:extLst>
          </p:cNvPr>
          <p:cNvGrpSpPr/>
          <p:nvPr/>
        </p:nvGrpSpPr>
        <p:grpSpPr>
          <a:xfrm>
            <a:off x="4819357" y="2482590"/>
            <a:ext cx="2479431" cy="1307253"/>
            <a:chOff x="1584960" y="3585963"/>
            <a:chExt cx="3581400" cy="18882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F3E3F71-D652-5742-BD37-BF9D83AB1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2000" r="42444"/>
            <a:stretch/>
          </p:blipFill>
          <p:spPr>
            <a:xfrm>
              <a:off x="2727960" y="3593583"/>
              <a:ext cx="2438400" cy="188063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1B714F2-814C-3E46-BAEB-624DBCB9E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3889"/>
            <a:stretch/>
          </p:blipFill>
          <p:spPr>
            <a:xfrm>
              <a:off x="1584960" y="3585963"/>
              <a:ext cx="1104900" cy="1880634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B3D9E18-268C-794F-A735-A3B8DCC6D25B}"/>
              </a:ext>
            </a:extLst>
          </p:cNvPr>
          <p:cNvSpPr/>
          <p:nvPr/>
        </p:nvSpPr>
        <p:spPr>
          <a:xfrm>
            <a:off x="6940062" y="2563837"/>
            <a:ext cx="58029" cy="11711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AA4FD5-3A0C-EA44-8185-865F7A820B2C}"/>
              </a:ext>
            </a:extLst>
          </p:cNvPr>
          <p:cNvSpPr txBox="1"/>
          <p:nvPr/>
        </p:nvSpPr>
        <p:spPr>
          <a:xfrm>
            <a:off x="4434254" y="3810944"/>
            <a:ext cx="3713871" cy="1115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31" b="1" dirty="0"/>
              <a:t>Supplementary Figure 1. Amino acid Glycine 724 conservation analysis. </a:t>
            </a:r>
            <a:r>
              <a:rPr lang="en-US" sz="831" dirty="0"/>
              <a:t>Multiple protein sequence alignment showing the conservation of </a:t>
            </a:r>
            <a:r>
              <a:rPr lang="en-US" sz="831" dirty="0" err="1"/>
              <a:t>Gly</a:t>
            </a:r>
            <a:r>
              <a:rPr lang="en-US" sz="831" dirty="0"/>
              <a:t> 724 between different species including </a:t>
            </a:r>
            <a:r>
              <a:rPr lang="en-US" sz="831" i="1" dirty="0"/>
              <a:t>Homo sapiens, Danio </a:t>
            </a:r>
            <a:r>
              <a:rPr lang="en-US" sz="831" i="1" dirty="0" err="1"/>
              <a:t>rerio</a:t>
            </a:r>
            <a:r>
              <a:rPr lang="en-US" sz="831" i="1" dirty="0"/>
              <a:t>, Mus musculus, </a:t>
            </a:r>
            <a:r>
              <a:rPr lang="en-US" sz="831" i="1" dirty="0" err="1"/>
              <a:t>Panthera</a:t>
            </a:r>
            <a:r>
              <a:rPr lang="en-US" sz="831" i="1" dirty="0"/>
              <a:t> </a:t>
            </a:r>
            <a:r>
              <a:rPr lang="en-US" sz="831" i="1" dirty="0" err="1"/>
              <a:t>uncia</a:t>
            </a:r>
            <a:r>
              <a:rPr lang="en-US" sz="831" i="1" dirty="0"/>
              <a:t>, </a:t>
            </a:r>
            <a:r>
              <a:rPr lang="en-US" sz="831" i="1" dirty="0" err="1"/>
              <a:t>Epinephelus</a:t>
            </a:r>
            <a:r>
              <a:rPr lang="en-US" sz="831" i="1" dirty="0"/>
              <a:t> </a:t>
            </a:r>
            <a:r>
              <a:rPr lang="en-US" sz="831" i="1" dirty="0" err="1"/>
              <a:t>fuscoguttatus</a:t>
            </a:r>
            <a:r>
              <a:rPr lang="en-US" sz="831" i="1" dirty="0"/>
              <a:t>, </a:t>
            </a:r>
            <a:r>
              <a:rPr lang="en-US" sz="831" i="1" dirty="0" err="1"/>
              <a:t>Canis</a:t>
            </a:r>
            <a:r>
              <a:rPr lang="en-US" sz="831" i="1" dirty="0"/>
              <a:t> lupus dingo, </a:t>
            </a:r>
            <a:r>
              <a:rPr lang="en-US" sz="831" i="1" dirty="0" err="1"/>
              <a:t>Macaca</a:t>
            </a:r>
            <a:r>
              <a:rPr lang="en-US" sz="831" i="1" dirty="0"/>
              <a:t> </a:t>
            </a:r>
            <a:r>
              <a:rPr lang="en-US" sz="831" i="1" dirty="0" err="1"/>
              <a:t>fascicularis</a:t>
            </a:r>
            <a:r>
              <a:rPr lang="en-US" sz="831" i="1" dirty="0"/>
              <a:t>, </a:t>
            </a:r>
            <a:r>
              <a:rPr lang="en-US" sz="831" i="1" dirty="0" err="1"/>
              <a:t>Macaca</a:t>
            </a:r>
            <a:r>
              <a:rPr lang="en-US" sz="831" i="1" dirty="0"/>
              <a:t> </a:t>
            </a:r>
            <a:r>
              <a:rPr lang="en-US" sz="831" i="1" dirty="0" err="1"/>
              <a:t>mulatta</a:t>
            </a:r>
            <a:r>
              <a:rPr lang="en-US" sz="831" i="1" dirty="0"/>
              <a:t>, Rattus </a:t>
            </a:r>
            <a:r>
              <a:rPr lang="en-US" sz="831" i="1" dirty="0" err="1"/>
              <a:t>rattus</a:t>
            </a:r>
            <a:r>
              <a:rPr lang="en-US" sz="831" i="1" dirty="0"/>
              <a:t> </a:t>
            </a:r>
            <a:r>
              <a:rPr lang="en-US" sz="831" dirty="0"/>
              <a:t>and</a:t>
            </a:r>
            <a:r>
              <a:rPr lang="en-US" sz="831" i="1" dirty="0"/>
              <a:t> Rattus norvegicus</a:t>
            </a:r>
            <a:r>
              <a:rPr lang="en-US" sz="831" dirty="0"/>
              <a:t>. The alignment was performed using COBALT online software (</a:t>
            </a:r>
            <a:r>
              <a:rPr lang="en-US" sz="831" dirty="0">
                <a:hlinkClick r:id="rId3"/>
              </a:rPr>
              <a:t>https://www.ncbi.nlm.nih.gov/tools/cobalt/re_cobalt.cgi</a:t>
            </a:r>
            <a:r>
              <a:rPr lang="en-US" sz="831" dirty="0"/>
              <a:t>). Mutated glycine is in the black box.</a:t>
            </a:r>
          </a:p>
        </p:txBody>
      </p:sp>
    </p:spTree>
    <p:extLst>
      <p:ext uri="{BB962C8B-B14F-4D97-AF65-F5344CB8AC3E}">
        <p14:creationId xmlns:p14="http://schemas.microsoft.com/office/powerpoint/2010/main" val="2278389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95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</cp:lastModifiedBy>
  <cp:revision>3</cp:revision>
  <dcterms:created xsi:type="dcterms:W3CDTF">2022-09-23T11:21:28Z</dcterms:created>
  <dcterms:modified xsi:type="dcterms:W3CDTF">2022-10-22T03:53:05Z</dcterms:modified>
</cp:coreProperties>
</file>