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836" r:id="rId2"/>
    <p:sldId id="835" r:id="rId3"/>
  </p:sldIdLst>
  <p:sldSz cx="12192000" cy="1625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5024" autoAdjust="0"/>
    <p:restoredTop sz="94660"/>
  </p:normalViewPr>
  <p:slideViewPr>
    <p:cSldViewPr snapToGrid="0">
      <p:cViewPr varScale="1">
        <p:scale>
          <a:sx n="51" d="100"/>
          <a:sy n="51" d="100"/>
        </p:scale>
        <p:origin x="1588" y="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660416"/>
            <a:ext cx="10363200" cy="5659496"/>
          </a:xfrm>
        </p:spPr>
        <p:txBody>
          <a:bodyPr anchor="b"/>
          <a:lstStyle>
            <a:lvl1pPr algn="ctr">
              <a:defRPr sz="8000"/>
            </a:lvl1pPr>
          </a:lstStyle>
          <a:p>
            <a:r>
              <a:rPr lang="en-US"/>
              <a:t>Click to edit Master title style</a:t>
            </a:r>
            <a:endParaRPr lang="en-US" dirty="0"/>
          </a:p>
        </p:txBody>
      </p:sp>
      <p:sp>
        <p:nvSpPr>
          <p:cNvPr id="3" name="Subtitle 2"/>
          <p:cNvSpPr>
            <a:spLocks noGrp="1"/>
          </p:cNvSpPr>
          <p:nvPr>
            <p:ph type="subTitle" idx="1"/>
          </p:nvPr>
        </p:nvSpPr>
        <p:spPr>
          <a:xfrm>
            <a:off x="1524000" y="8538164"/>
            <a:ext cx="9144000" cy="3924769"/>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72A24BC-EB65-480A-99B4-4C01CBAAC711}" type="datetimeFigureOut">
              <a:rPr lang="en-US" smtClean="0"/>
              <a:t>10/6/2022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176C3C-1A30-44B4-BD0B-2FAB7B821724}" type="slidenum">
              <a:rPr lang="en-US" smtClean="0"/>
              <a:t>‹#›</a:t>
            </a:fld>
            <a:endParaRPr lang="en-US"/>
          </a:p>
        </p:txBody>
      </p:sp>
    </p:spTree>
    <p:extLst>
      <p:ext uri="{BB962C8B-B14F-4D97-AF65-F5344CB8AC3E}">
        <p14:creationId xmlns:p14="http://schemas.microsoft.com/office/powerpoint/2010/main" val="3629654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2A24BC-EB65-480A-99B4-4C01CBAAC711}" type="datetimeFigureOut">
              <a:rPr lang="en-US" smtClean="0"/>
              <a:t>10/6/2022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176C3C-1A30-44B4-BD0B-2FAB7B821724}" type="slidenum">
              <a:rPr lang="en-US" smtClean="0"/>
              <a:t>‹#›</a:t>
            </a:fld>
            <a:endParaRPr lang="en-US"/>
          </a:p>
        </p:txBody>
      </p:sp>
    </p:spTree>
    <p:extLst>
      <p:ext uri="{BB962C8B-B14F-4D97-AF65-F5344CB8AC3E}">
        <p14:creationId xmlns:p14="http://schemas.microsoft.com/office/powerpoint/2010/main" val="37615196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865481"/>
            <a:ext cx="2628900" cy="1377620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865481"/>
            <a:ext cx="7734300" cy="1377620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2A24BC-EB65-480A-99B4-4C01CBAAC711}" type="datetimeFigureOut">
              <a:rPr lang="en-US" smtClean="0"/>
              <a:t>10/6/2022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176C3C-1A30-44B4-BD0B-2FAB7B821724}" type="slidenum">
              <a:rPr lang="en-US" smtClean="0"/>
              <a:t>‹#›</a:t>
            </a:fld>
            <a:endParaRPr lang="en-US"/>
          </a:p>
        </p:txBody>
      </p:sp>
    </p:spTree>
    <p:extLst>
      <p:ext uri="{BB962C8B-B14F-4D97-AF65-F5344CB8AC3E}">
        <p14:creationId xmlns:p14="http://schemas.microsoft.com/office/powerpoint/2010/main" val="2258384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2A24BC-EB65-480A-99B4-4C01CBAAC711}" type="datetimeFigureOut">
              <a:rPr lang="en-US" smtClean="0"/>
              <a:t>10/6/2022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176C3C-1A30-44B4-BD0B-2FAB7B821724}" type="slidenum">
              <a:rPr lang="en-US" smtClean="0"/>
              <a:t>‹#›</a:t>
            </a:fld>
            <a:endParaRPr lang="en-US"/>
          </a:p>
        </p:txBody>
      </p:sp>
    </p:spTree>
    <p:extLst>
      <p:ext uri="{BB962C8B-B14F-4D97-AF65-F5344CB8AC3E}">
        <p14:creationId xmlns:p14="http://schemas.microsoft.com/office/powerpoint/2010/main" val="1678281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4052716"/>
            <a:ext cx="10515600" cy="6762043"/>
          </a:xfrm>
        </p:spPr>
        <p:txBody>
          <a:bodyPr anchor="b"/>
          <a:lstStyle>
            <a:lvl1pPr>
              <a:defRPr sz="8000"/>
            </a:lvl1pPr>
          </a:lstStyle>
          <a:p>
            <a:r>
              <a:rPr lang="en-US"/>
              <a:t>Click to edit Master title style</a:t>
            </a:r>
            <a:endParaRPr lang="en-US" dirty="0"/>
          </a:p>
        </p:txBody>
      </p:sp>
      <p:sp>
        <p:nvSpPr>
          <p:cNvPr id="3" name="Text Placeholder 2"/>
          <p:cNvSpPr>
            <a:spLocks noGrp="1"/>
          </p:cNvSpPr>
          <p:nvPr>
            <p:ph type="body" idx="1"/>
          </p:nvPr>
        </p:nvSpPr>
        <p:spPr>
          <a:xfrm>
            <a:off x="831851" y="10878731"/>
            <a:ext cx="10515600" cy="3555999"/>
          </a:xfrm>
        </p:spPr>
        <p:txBody>
          <a:bodyPr/>
          <a:lstStyle>
            <a:lvl1pPr marL="0" indent="0">
              <a:buNone/>
              <a:defRPr sz="3200">
                <a:solidFill>
                  <a:schemeClr val="tx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72A24BC-EB65-480A-99B4-4C01CBAAC711}" type="datetimeFigureOut">
              <a:rPr lang="en-US" smtClean="0"/>
              <a:t>10/6/2022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176C3C-1A30-44B4-BD0B-2FAB7B821724}" type="slidenum">
              <a:rPr lang="en-US" smtClean="0"/>
              <a:t>‹#›</a:t>
            </a:fld>
            <a:endParaRPr lang="en-US"/>
          </a:p>
        </p:txBody>
      </p:sp>
    </p:spTree>
    <p:extLst>
      <p:ext uri="{BB962C8B-B14F-4D97-AF65-F5344CB8AC3E}">
        <p14:creationId xmlns:p14="http://schemas.microsoft.com/office/powerpoint/2010/main" val="2280651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4327407"/>
            <a:ext cx="5181600" cy="103142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4327407"/>
            <a:ext cx="5181600" cy="103142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72A24BC-EB65-480A-99B4-4C01CBAAC711}" type="datetimeFigureOut">
              <a:rPr lang="en-US" smtClean="0"/>
              <a:t>10/6/2022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176C3C-1A30-44B4-BD0B-2FAB7B821724}" type="slidenum">
              <a:rPr lang="en-US" smtClean="0"/>
              <a:t>‹#›</a:t>
            </a:fld>
            <a:endParaRPr lang="en-US"/>
          </a:p>
        </p:txBody>
      </p:sp>
    </p:spTree>
    <p:extLst>
      <p:ext uri="{BB962C8B-B14F-4D97-AF65-F5344CB8AC3E}">
        <p14:creationId xmlns:p14="http://schemas.microsoft.com/office/powerpoint/2010/main" val="2332775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865485"/>
            <a:ext cx="10515600" cy="3142075"/>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3984979"/>
            <a:ext cx="5157787" cy="1952977"/>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839789" y="5937956"/>
            <a:ext cx="5157787" cy="8733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3984979"/>
            <a:ext cx="5183188" cy="1952977"/>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72201" y="5937956"/>
            <a:ext cx="5183188" cy="8733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72A24BC-EB65-480A-99B4-4C01CBAAC711}" type="datetimeFigureOut">
              <a:rPr lang="en-US" smtClean="0"/>
              <a:t>10/6/2022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8176C3C-1A30-44B4-BD0B-2FAB7B821724}" type="slidenum">
              <a:rPr lang="en-US" smtClean="0"/>
              <a:t>‹#›</a:t>
            </a:fld>
            <a:endParaRPr lang="en-US"/>
          </a:p>
        </p:txBody>
      </p:sp>
    </p:spTree>
    <p:extLst>
      <p:ext uri="{BB962C8B-B14F-4D97-AF65-F5344CB8AC3E}">
        <p14:creationId xmlns:p14="http://schemas.microsoft.com/office/powerpoint/2010/main" val="165596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72A24BC-EB65-480A-99B4-4C01CBAAC711}" type="datetimeFigureOut">
              <a:rPr lang="en-US" smtClean="0"/>
              <a:t>10/6/2022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8176C3C-1A30-44B4-BD0B-2FAB7B821724}" type="slidenum">
              <a:rPr lang="en-US" smtClean="0"/>
              <a:t>‹#›</a:t>
            </a:fld>
            <a:endParaRPr lang="en-US"/>
          </a:p>
        </p:txBody>
      </p:sp>
    </p:spTree>
    <p:extLst>
      <p:ext uri="{BB962C8B-B14F-4D97-AF65-F5344CB8AC3E}">
        <p14:creationId xmlns:p14="http://schemas.microsoft.com/office/powerpoint/2010/main" val="18317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2A24BC-EB65-480A-99B4-4C01CBAAC711}" type="datetimeFigureOut">
              <a:rPr lang="en-US" smtClean="0"/>
              <a:t>10/6/2022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8176C3C-1A30-44B4-BD0B-2FAB7B821724}" type="slidenum">
              <a:rPr lang="en-US" smtClean="0"/>
              <a:t>‹#›</a:t>
            </a:fld>
            <a:endParaRPr lang="en-US"/>
          </a:p>
        </p:txBody>
      </p:sp>
    </p:spTree>
    <p:extLst>
      <p:ext uri="{BB962C8B-B14F-4D97-AF65-F5344CB8AC3E}">
        <p14:creationId xmlns:p14="http://schemas.microsoft.com/office/powerpoint/2010/main" val="2113424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083733"/>
            <a:ext cx="3932237" cy="3793067"/>
          </a:xfrm>
        </p:spPr>
        <p:txBody>
          <a:bodyPr anchor="b"/>
          <a:lstStyle>
            <a:lvl1pPr>
              <a:defRPr sz="4267"/>
            </a:lvl1pPr>
          </a:lstStyle>
          <a:p>
            <a:r>
              <a:rPr lang="en-US"/>
              <a:t>Click to edit Master title style</a:t>
            </a:r>
            <a:endParaRPr lang="en-US" dirty="0"/>
          </a:p>
        </p:txBody>
      </p:sp>
      <p:sp>
        <p:nvSpPr>
          <p:cNvPr id="3" name="Content Placeholder 2"/>
          <p:cNvSpPr>
            <a:spLocks noGrp="1"/>
          </p:cNvSpPr>
          <p:nvPr>
            <p:ph idx="1"/>
          </p:nvPr>
        </p:nvSpPr>
        <p:spPr>
          <a:xfrm>
            <a:off x="5183188" y="2340567"/>
            <a:ext cx="6172200" cy="11552296"/>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4876800"/>
            <a:ext cx="3932237" cy="9034875"/>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p:cNvSpPr>
            <a:spLocks noGrp="1"/>
          </p:cNvSpPr>
          <p:nvPr>
            <p:ph type="dt" sz="half" idx="10"/>
          </p:nvPr>
        </p:nvSpPr>
        <p:spPr/>
        <p:txBody>
          <a:bodyPr/>
          <a:lstStyle/>
          <a:p>
            <a:fld id="{B72A24BC-EB65-480A-99B4-4C01CBAAC711}" type="datetimeFigureOut">
              <a:rPr lang="en-US" smtClean="0"/>
              <a:t>10/6/2022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176C3C-1A30-44B4-BD0B-2FAB7B821724}" type="slidenum">
              <a:rPr lang="en-US" smtClean="0"/>
              <a:t>‹#›</a:t>
            </a:fld>
            <a:endParaRPr lang="en-US"/>
          </a:p>
        </p:txBody>
      </p:sp>
    </p:spTree>
    <p:extLst>
      <p:ext uri="{BB962C8B-B14F-4D97-AF65-F5344CB8AC3E}">
        <p14:creationId xmlns:p14="http://schemas.microsoft.com/office/powerpoint/2010/main" val="34334011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083733"/>
            <a:ext cx="3932237" cy="3793067"/>
          </a:xfrm>
        </p:spPr>
        <p:txBody>
          <a:bodyPr anchor="b"/>
          <a:lstStyle>
            <a:lvl1pPr>
              <a:defRPr sz="4267"/>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2340567"/>
            <a:ext cx="6172200" cy="11552296"/>
          </a:xfrm>
        </p:spPr>
        <p:txBody>
          <a:bodyPr anchor="t"/>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t>Click icon to add picture</a:t>
            </a:r>
            <a:endParaRPr lang="en-US" dirty="0"/>
          </a:p>
        </p:txBody>
      </p:sp>
      <p:sp>
        <p:nvSpPr>
          <p:cNvPr id="4" name="Text Placeholder 3"/>
          <p:cNvSpPr>
            <a:spLocks noGrp="1"/>
          </p:cNvSpPr>
          <p:nvPr>
            <p:ph type="body" sz="half" idx="2"/>
          </p:nvPr>
        </p:nvSpPr>
        <p:spPr>
          <a:xfrm>
            <a:off x="839788" y="4876800"/>
            <a:ext cx="3932237" cy="9034875"/>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p:cNvSpPr>
            <a:spLocks noGrp="1"/>
          </p:cNvSpPr>
          <p:nvPr>
            <p:ph type="dt" sz="half" idx="10"/>
          </p:nvPr>
        </p:nvSpPr>
        <p:spPr/>
        <p:txBody>
          <a:bodyPr/>
          <a:lstStyle/>
          <a:p>
            <a:fld id="{B72A24BC-EB65-480A-99B4-4C01CBAAC711}" type="datetimeFigureOut">
              <a:rPr lang="en-US" smtClean="0"/>
              <a:t>10/6/2022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176C3C-1A30-44B4-BD0B-2FAB7B821724}" type="slidenum">
              <a:rPr lang="en-US" smtClean="0"/>
              <a:t>‹#›</a:t>
            </a:fld>
            <a:endParaRPr lang="en-US"/>
          </a:p>
        </p:txBody>
      </p:sp>
    </p:spTree>
    <p:extLst>
      <p:ext uri="{BB962C8B-B14F-4D97-AF65-F5344CB8AC3E}">
        <p14:creationId xmlns:p14="http://schemas.microsoft.com/office/powerpoint/2010/main" val="2004795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865485"/>
            <a:ext cx="10515600" cy="314207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4327407"/>
            <a:ext cx="10515600" cy="103142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15066908"/>
            <a:ext cx="2743200" cy="865481"/>
          </a:xfrm>
          <a:prstGeom prst="rect">
            <a:avLst/>
          </a:prstGeom>
        </p:spPr>
        <p:txBody>
          <a:bodyPr vert="horz" lIns="91440" tIns="45720" rIns="91440" bIns="45720" rtlCol="0" anchor="ctr"/>
          <a:lstStyle>
            <a:lvl1pPr algn="l">
              <a:defRPr sz="1600">
                <a:solidFill>
                  <a:schemeClr val="tx1">
                    <a:tint val="75000"/>
                  </a:schemeClr>
                </a:solidFill>
              </a:defRPr>
            </a:lvl1pPr>
          </a:lstStyle>
          <a:p>
            <a:fld id="{B72A24BC-EB65-480A-99B4-4C01CBAAC711}" type="datetimeFigureOut">
              <a:rPr lang="en-US" smtClean="0"/>
              <a:t>10/6/2022</a:t>
            </a:fld>
            <a:endParaRPr lang="en-US"/>
          </a:p>
        </p:txBody>
      </p:sp>
      <p:sp>
        <p:nvSpPr>
          <p:cNvPr id="5" name="Footer Placeholder 4"/>
          <p:cNvSpPr>
            <a:spLocks noGrp="1"/>
          </p:cNvSpPr>
          <p:nvPr>
            <p:ph type="ftr" sz="quarter" idx="3"/>
          </p:nvPr>
        </p:nvSpPr>
        <p:spPr>
          <a:xfrm>
            <a:off x="4038600" y="15066908"/>
            <a:ext cx="4114800" cy="865481"/>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15066908"/>
            <a:ext cx="2743200" cy="865481"/>
          </a:xfrm>
          <a:prstGeom prst="rect">
            <a:avLst/>
          </a:prstGeom>
        </p:spPr>
        <p:txBody>
          <a:bodyPr vert="horz" lIns="91440" tIns="45720" rIns="91440" bIns="45720" rtlCol="0" anchor="ctr"/>
          <a:lstStyle>
            <a:lvl1pPr algn="r">
              <a:defRPr sz="1600">
                <a:solidFill>
                  <a:schemeClr val="tx1">
                    <a:tint val="75000"/>
                  </a:schemeClr>
                </a:solidFill>
              </a:defRPr>
            </a:lvl1pPr>
          </a:lstStyle>
          <a:p>
            <a:fld id="{88176C3C-1A30-44B4-BD0B-2FAB7B821724}" type="slidenum">
              <a:rPr lang="en-US" smtClean="0"/>
              <a:t>‹#›</a:t>
            </a:fld>
            <a:endParaRPr lang="en-US"/>
          </a:p>
        </p:txBody>
      </p:sp>
    </p:spTree>
    <p:extLst>
      <p:ext uri="{BB962C8B-B14F-4D97-AF65-F5344CB8AC3E}">
        <p14:creationId xmlns:p14="http://schemas.microsoft.com/office/powerpoint/2010/main" val="370258520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B9C09-CC05-90FD-B447-EFE1B2AB9267}"/>
              </a:ext>
            </a:extLst>
          </p:cNvPr>
          <p:cNvSpPr>
            <a:spLocks noGrp="1"/>
          </p:cNvSpPr>
          <p:nvPr>
            <p:ph type="title"/>
          </p:nvPr>
        </p:nvSpPr>
        <p:spPr>
          <a:xfrm>
            <a:off x="665069" y="435130"/>
            <a:ext cx="9166475" cy="1767417"/>
          </a:xfrm>
        </p:spPr>
        <p:txBody>
          <a:bodyPr>
            <a:noAutofit/>
          </a:bodyPr>
          <a:lstStyle/>
          <a:p>
            <a:r>
              <a:rPr lang="en-US" sz="1500" b="1" dirty="0"/>
              <a:t>Longitudinal multi-omic changes in the transcriptome and proteome of peripheral blood cells after a 4 Gy total body radiation dose to Rhesus macaques. </a:t>
            </a:r>
            <a:br>
              <a:rPr lang="en-US" sz="1500" dirty="0"/>
            </a:br>
            <a:r>
              <a:rPr lang="en-US" sz="1500" dirty="0"/>
              <a:t>Shanaz A. Ghandhi1*, Shad. R. Morton1, Igor Shuryak1, Younghyun Lee1, Rajesh K. Soni2, Jay R. Perrier1, James Bakke3, Janet Gahagan3, Kim Bujold4, Simon Authier4, Sally A. Amundson1, David J. Brenner1, Denise Nishita3, Polly Chang3 and Helen C. Turner1 </a:t>
            </a:r>
            <a:br>
              <a:rPr lang="en-US" sz="1500" dirty="0"/>
            </a:br>
            <a:endParaRPr lang="en-US" sz="1500" dirty="0"/>
          </a:p>
        </p:txBody>
      </p:sp>
      <p:sp>
        <p:nvSpPr>
          <p:cNvPr id="5" name="TextBox 4">
            <a:extLst>
              <a:ext uri="{FF2B5EF4-FFF2-40B4-BE49-F238E27FC236}">
                <a16:creationId xmlns:a16="http://schemas.microsoft.com/office/drawing/2014/main" id="{A3472269-BCB8-292F-347F-5C35930770EF}"/>
              </a:ext>
            </a:extLst>
          </p:cNvPr>
          <p:cNvSpPr txBox="1"/>
          <p:nvPr/>
        </p:nvSpPr>
        <p:spPr>
          <a:xfrm>
            <a:off x="532388" y="1799165"/>
            <a:ext cx="9058545" cy="300082"/>
          </a:xfrm>
          <a:prstGeom prst="rect">
            <a:avLst/>
          </a:prstGeom>
          <a:noFill/>
        </p:spPr>
        <p:txBody>
          <a:bodyPr wrap="square">
            <a:spAutoFit/>
          </a:bodyPr>
          <a:lstStyle/>
          <a:p>
            <a:r>
              <a:rPr lang="en-US" sz="1350" b="1" dirty="0"/>
              <a:t>Supplementary Figure 1: Overlap of differentially expressed genes and proteins by day</a:t>
            </a:r>
          </a:p>
        </p:txBody>
      </p:sp>
    </p:spTree>
    <p:extLst>
      <p:ext uri="{BB962C8B-B14F-4D97-AF65-F5344CB8AC3E}">
        <p14:creationId xmlns:p14="http://schemas.microsoft.com/office/powerpoint/2010/main" val="4163547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0594BFD-AA1E-5AE2-CDE7-2BF0B04DCB35}"/>
              </a:ext>
            </a:extLst>
          </p:cNvPr>
          <p:cNvPicPr>
            <a:picLocks noChangeAspect="1"/>
          </p:cNvPicPr>
          <p:nvPr/>
        </p:nvPicPr>
        <p:blipFill rotWithShape="1">
          <a:blip r:embed="rId2"/>
          <a:srcRect b="16967"/>
          <a:stretch/>
        </p:blipFill>
        <p:spPr>
          <a:xfrm>
            <a:off x="1095906" y="507894"/>
            <a:ext cx="10182649" cy="5517125"/>
          </a:xfrm>
          <a:prstGeom prst="rect">
            <a:avLst/>
          </a:prstGeom>
        </p:spPr>
      </p:pic>
    </p:spTree>
    <p:extLst>
      <p:ext uri="{BB962C8B-B14F-4D97-AF65-F5344CB8AC3E}">
        <p14:creationId xmlns:p14="http://schemas.microsoft.com/office/powerpoint/2010/main" val="30398301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TotalTime>
  <Words>98</Words>
  <Application>Microsoft Office PowerPoint</Application>
  <PresentationFormat>Custom</PresentationFormat>
  <Paragraphs>2</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Longitudinal multi-omic changes in the transcriptome and proteome of peripheral blood cells after a 4 Gy total body radiation dose to Rhesus macaques.  Shanaz A. Ghandhi1*, Shad. R. Morton1, Igor Shuryak1, Younghyun Lee1, Rajesh K. Soni2, Jay R. Perrier1, James Bakke3, Janet Gahagan3, Kim Bujold4, Simon Authier4, Sally A. Amundson1, David J. Brenner1, Denise Nishita3, Polly Chang3 and Helen C. Turner1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Ghandhi, Shanaz</dc:creator>
  <cp:lastModifiedBy>Ghandhi, Shanaz</cp:lastModifiedBy>
  <cp:revision>6</cp:revision>
  <dcterms:created xsi:type="dcterms:W3CDTF">2022-02-12T06:27:40Z</dcterms:created>
  <dcterms:modified xsi:type="dcterms:W3CDTF">2022-10-06T19:25:22Z</dcterms:modified>
</cp:coreProperties>
</file>