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7559675" cy="10691813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7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2454DE-D6EC-4ABE-941F-B7D8A7F00650}" type="datetimeFigureOut">
              <a:rPr lang="hu-HU" smtClean="0"/>
              <a:t>2022. 10. 10.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87A3F2-FD09-47A3-BDB2-C87F47CD94E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88881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8923742-820E-4591-B86D-984903526ABD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0200"/>
            <a:ext cx="109724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09480" y="3964320"/>
            <a:ext cx="109724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02885C9F-FF0D-45A1-A260-96C55100E62B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480" y="1600200"/>
            <a:ext cx="535428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31960" y="1600200"/>
            <a:ext cx="535428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609480" y="3964320"/>
            <a:ext cx="535428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31960" y="3964320"/>
            <a:ext cx="535428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1E7C8DF-D760-4B8D-AB74-8030CA3DEF6F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09480" y="1600200"/>
            <a:ext cx="35330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19640" y="1600200"/>
            <a:ext cx="35330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8029800" y="1600200"/>
            <a:ext cx="35330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609480" y="3964320"/>
            <a:ext cx="35330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19640" y="3964320"/>
            <a:ext cx="35330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8029800" y="3964320"/>
            <a:ext cx="35330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A63004A-C55F-4AD4-A648-A10E1500C0F6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0200"/>
            <a:ext cx="1097244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hu-HU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4A61050-943D-475A-A4BA-C0A3A002A605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609480" y="1600200"/>
            <a:ext cx="1097244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7EFA52A2-31EA-46AA-8C22-E8A450201B60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0200"/>
            <a:ext cx="535428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31960" y="1600200"/>
            <a:ext cx="535428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02DD49E-C780-4366-BC00-B3F87ACCF232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3AD02ED-2376-4DB4-8B4F-6AD2827E3787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4680"/>
            <a:ext cx="10972440" cy="529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hu-HU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92E384C1-C57E-4568-8A89-B94E843ADCFC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609480" y="1600200"/>
            <a:ext cx="535428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31960" y="1600200"/>
            <a:ext cx="535428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609480" y="3964320"/>
            <a:ext cx="535428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4DE8D856-9688-4CA1-8D8E-8850270996F7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0200"/>
            <a:ext cx="535428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0200"/>
            <a:ext cx="535428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31960" y="3964320"/>
            <a:ext cx="535428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7D5363DC-1821-40E3-9CFE-ACC1715E03AA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0200"/>
            <a:ext cx="535428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0200"/>
            <a:ext cx="535428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09480" y="3964320"/>
            <a:ext cx="109724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D00980E-B682-4845-9FF2-D5FE94EED9CA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hu-HU" sz="4400" b="0" strike="noStrike" spc="-1">
                <a:solidFill>
                  <a:srgbClr val="000000"/>
                </a:solidFill>
                <a:latin typeface="Calibri"/>
              </a:rPr>
              <a:t>Mintacím szerkesztése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609480" y="1600200"/>
            <a:ext cx="109724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hu-HU" sz="3200" b="0" strike="noStrike" spc="-1">
                <a:solidFill>
                  <a:srgbClr val="000000"/>
                </a:solidFill>
                <a:latin typeface="Calibri"/>
              </a:rPr>
              <a:t>Mintaszöveg szerkesztése</a:t>
            </a:r>
          </a:p>
          <a:p>
            <a:pPr marL="743040" lvl="1" indent="-28584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hu-HU" sz="2800" b="0" strike="noStrike" spc="-1">
                <a:solidFill>
                  <a:srgbClr val="000000"/>
                </a:solidFill>
                <a:latin typeface="Calibri"/>
              </a:rPr>
              <a:t>Második szint</a:t>
            </a:r>
          </a:p>
          <a:p>
            <a:pPr marL="1143000" lvl="2" indent="-2286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hu-HU" sz="2400" b="0" strike="noStrike" spc="-1">
                <a:solidFill>
                  <a:srgbClr val="000000"/>
                </a:solidFill>
                <a:latin typeface="Calibri"/>
              </a:rPr>
              <a:t>Harmadik szint</a:t>
            </a:r>
          </a:p>
          <a:p>
            <a:pPr marL="1600200" lvl="3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hu-HU" sz="2000" b="0" strike="noStrike" spc="-1">
                <a:solidFill>
                  <a:srgbClr val="000000"/>
                </a:solidFill>
                <a:latin typeface="Calibri"/>
              </a:rPr>
              <a:t>Negyedik szint</a:t>
            </a:r>
          </a:p>
          <a:p>
            <a:pPr marL="2057400" lvl="4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hu-HU" sz="2000" b="0" strike="noStrike" spc="-1">
                <a:solidFill>
                  <a:srgbClr val="000000"/>
                </a:solidFill>
                <a:latin typeface="Calibri"/>
              </a:rPr>
              <a:t>Ötödik szint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60948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lang="hu-H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hu-HU" sz="1200" b="0" strike="noStrike" spc="-1">
                <a:solidFill>
                  <a:srgbClr val="8B8B8B"/>
                </a:solidFill>
                <a:latin typeface="Calibri"/>
              </a:rPr>
              <a:t>&lt;dátum/idő&gt;</a:t>
            </a:r>
            <a:endParaRPr lang="hu-HU" sz="12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>
          <a:xfrm>
            <a:off x="4165560" y="6356520"/>
            <a:ext cx="386028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lang="hu-HU" sz="1400" b="0" strike="noStrike" spc="-1">
                <a:latin typeface="Times New Roman"/>
              </a:defRPr>
            </a:lvl1pPr>
          </a:lstStyle>
          <a:p>
            <a:pPr algn="ctr">
              <a:buNone/>
            </a:pPr>
            <a:r>
              <a:rPr lang="hu-HU" sz="1400" b="0" strike="noStrike" spc="-1">
                <a:latin typeface="Times New Roman"/>
              </a:rPr>
              <a:t>&lt;élőláb&gt;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873756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lang="hu-H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B233EB5F-E0D6-49AD-B5A3-5053086EB962}" type="slidenum">
              <a:rPr lang="hu-HU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hu-HU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áblázat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523056"/>
              </p:ext>
            </p:extLst>
          </p:nvPr>
        </p:nvGraphicFramePr>
        <p:xfrm>
          <a:off x="0" y="1844448"/>
          <a:ext cx="12192001" cy="30809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48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66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38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51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128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1389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647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57849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hu-H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TL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hu-HU" sz="14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DNAmTL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0091"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4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All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Male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4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Female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4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All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Male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4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Female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1391">
                <a:tc>
                  <a:txBody>
                    <a:bodyPr/>
                    <a:lstStyle/>
                    <a:p>
                      <a:pPr algn="l" fontAlgn="ctr"/>
                      <a:r>
                        <a:rPr lang="hu-HU" sz="14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DNAmPhenoAge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r= -0.21; p=0.0012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u-HU" sz="140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hu-HU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 -0.185; </a:t>
                      </a:r>
                      <a:r>
                        <a:rPr lang="hu-HU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p=0.0547; </a:t>
                      </a:r>
                      <a:r>
                        <a:rPr lang="hu-HU" sz="140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ns</a:t>
                      </a:r>
                      <a:endParaRPr lang="hu-HU" sz="1400" b="0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endParaRPr lang="hu-H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r= -0.23; p=0.0085</a:t>
                      </a:r>
                      <a:endParaRPr lang="hu-H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r= -0.76; p&lt;0.0001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r= -0.61; p&lt;0.0001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r= -0.78; p&lt;0.0001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0091">
                <a:tc>
                  <a:txBody>
                    <a:bodyPr/>
                    <a:lstStyle/>
                    <a:p>
                      <a:pPr algn="l" fontAlgn="ctr"/>
                      <a:r>
                        <a:rPr lang="hu-HU" sz="14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PhenoAgeAccel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r= 0.028; </a:t>
                      </a:r>
                      <a:r>
                        <a:rPr lang="hu-HU" sz="140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ns</a:t>
                      </a:r>
                      <a:endParaRPr lang="hu-H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r= 0.057; </a:t>
                      </a:r>
                      <a:r>
                        <a:rPr lang="hu-HU" sz="140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ns</a:t>
                      </a:r>
                      <a:endParaRPr lang="hu-H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r= 0.025; </a:t>
                      </a:r>
                      <a:r>
                        <a:rPr lang="hu-HU" sz="140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ns</a:t>
                      </a:r>
                      <a:endParaRPr lang="hu-H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r= -0.21; p=0.0012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r= -0.29; p=0.0014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r= -0.15; p=0.0818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1391">
                <a:tc>
                  <a:txBody>
                    <a:bodyPr/>
                    <a:lstStyle/>
                    <a:p>
                      <a:pPr algn="l" fontAlgn="ctr"/>
                      <a:r>
                        <a:rPr lang="hu-HU" sz="14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DNAmGrimAge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r= -0.21; p=0.0012</a:t>
                      </a:r>
                      <a:endParaRPr lang="hu-H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r= -0.179; p=0.0643</a:t>
                      </a:r>
                      <a:endParaRPr lang="hu-H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r= -0.26; p=0.0029</a:t>
                      </a:r>
                      <a:endParaRPr lang="hu-H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r= -0.78; p&lt;0.0001</a:t>
                      </a:r>
                      <a:endParaRPr lang="hu-H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r= -0.49; p&lt;0.0001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r= -0.79; p&lt;0.0001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0091">
                <a:tc>
                  <a:txBody>
                    <a:bodyPr/>
                    <a:lstStyle/>
                    <a:p>
                      <a:pPr algn="l" fontAlgn="ctr"/>
                      <a:r>
                        <a:rPr lang="hu-HU" sz="14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GrimAgeAccel</a:t>
                      </a:r>
                      <a:endParaRPr lang="hu-H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r= 0.004; </a:t>
                      </a:r>
                      <a:r>
                        <a:rPr lang="hu-HU" sz="140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ns</a:t>
                      </a:r>
                      <a:endParaRPr lang="hu-H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r= 0.014; </a:t>
                      </a:r>
                      <a:r>
                        <a:rPr lang="hu-HU" sz="140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ns</a:t>
                      </a:r>
                      <a:endParaRPr lang="hu-H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4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r= 0.007; </a:t>
                      </a:r>
                      <a:r>
                        <a:rPr lang="hu-HU" sz="140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ns</a:t>
                      </a:r>
                      <a:endParaRPr lang="hu-H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r= -0.25; p&lt;0.0001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r= -0.20; p=0.0295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r= -0.19; p=0.0256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Téglalap 2"/>
          <p:cNvSpPr/>
          <p:nvPr/>
        </p:nvSpPr>
        <p:spPr>
          <a:xfrm>
            <a:off x="0" y="0"/>
            <a:ext cx="8674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hu-H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Table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hu-H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1282262" y="725214"/>
            <a:ext cx="101192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The </a:t>
            </a:r>
            <a:r>
              <a:rPr lang="hu-HU" dirty="0" err="1" smtClean="0"/>
              <a:t>relationship</a:t>
            </a:r>
            <a:r>
              <a:rPr lang="hu-HU" dirty="0" smtClean="0"/>
              <a:t> </a:t>
            </a:r>
            <a:r>
              <a:rPr lang="hu-HU" dirty="0" err="1" smtClean="0"/>
              <a:t>between</a:t>
            </a:r>
            <a:r>
              <a:rPr lang="hu-HU" dirty="0" smtClean="0"/>
              <a:t> RT-PCR and DNA </a:t>
            </a:r>
            <a:r>
              <a:rPr lang="hu-HU" dirty="0" err="1" smtClean="0"/>
              <a:t>methylation</a:t>
            </a:r>
            <a:r>
              <a:rPr lang="hu-HU" dirty="0" smtClean="0"/>
              <a:t> </a:t>
            </a:r>
            <a:r>
              <a:rPr lang="hu-HU" dirty="0" err="1" smtClean="0"/>
              <a:t>based</a:t>
            </a:r>
            <a:r>
              <a:rPr lang="hu-HU" dirty="0" smtClean="0"/>
              <a:t> </a:t>
            </a:r>
            <a:r>
              <a:rPr lang="hu-HU" dirty="0" err="1" smtClean="0"/>
              <a:t>calculation</a:t>
            </a:r>
            <a:r>
              <a:rPr lang="hu-HU" dirty="0" smtClean="0"/>
              <a:t> of </a:t>
            </a:r>
            <a:r>
              <a:rPr lang="hu-HU" dirty="0" err="1" smtClean="0"/>
              <a:t>telomere</a:t>
            </a:r>
            <a:r>
              <a:rPr lang="hu-HU" dirty="0" smtClean="0"/>
              <a:t> </a:t>
            </a:r>
            <a:r>
              <a:rPr lang="hu-HU" dirty="0" err="1" smtClean="0"/>
              <a:t>length</a:t>
            </a:r>
            <a:r>
              <a:rPr lang="hu-HU" dirty="0" smtClean="0"/>
              <a:t> and</a:t>
            </a:r>
          </a:p>
          <a:p>
            <a:r>
              <a:rPr lang="hu-HU" dirty="0" err="1"/>
              <a:t>m</a:t>
            </a:r>
            <a:r>
              <a:rPr lang="hu-HU" dirty="0" err="1" smtClean="0"/>
              <a:t>ethylation</a:t>
            </a:r>
            <a:r>
              <a:rPr lang="hu-HU" dirty="0" smtClean="0"/>
              <a:t> </a:t>
            </a:r>
            <a:r>
              <a:rPr lang="hu-HU" dirty="0" err="1" smtClean="0"/>
              <a:t>based</a:t>
            </a:r>
            <a:r>
              <a:rPr lang="hu-HU" dirty="0" smtClean="0"/>
              <a:t> </a:t>
            </a:r>
            <a:r>
              <a:rPr lang="hu-HU" dirty="0" err="1" smtClean="0"/>
              <a:t>prediction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progress</a:t>
            </a:r>
            <a:r>
              <a:rPr lang="hu-HU" dirty="0" smtClean="0"/>
              <a:t> of </a:t>
            </a:r>
            <a:r>
              <a:rPr lang="hu-HU" dirty="0" err="1" smtClean="0"/>
              <a:t>aging</a:t>
            </a:r>
            <a:r>
              <a:rPr lang="hu-HU" dirty="0" smtClean="0"/>
              <a:t>.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921133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10429</TotalTime>
  <Words>176</Words>
  <Application>Microsoft Office PowerPoint</Application>
  <PresentationFormat>Szélesvásznú</PresentationFormat>
  <Paragraphs>42</Paragraphs>
  <Slides>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6" baseType="lpstr">
      <vt:lpstr>Arial</vt:lpstr>
      <vt:lpstr>Calibri</vt:lpstr>
      <vt:lpstr>DejaVu Sans</vt:lpstr>
      <vt:lpstr>Times New Roman</vt:lpstr>
      <vt:lpstr>Office Theme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subject/>
  <dc:creator>György Bernadett</dc:creator>
  <dc:description/>
  <cp:lastModifiedBy>Zsolt Radák</cp:lastModifiedBy>
  <cp:revision>469</cp:revision>
  <dcterms:created xsi:type="dcterms:W3CDTF">2020-08-18T06:56:48Z</dcterms:created>
  <dcterms:modified xsi:type="dcterms:W3CDTF">2022-10-10T15:46:02Z</dcterms:modified>
  <dc:language>hu-HU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Egyéni</vt:lpwstr>
  </property>
  <property fmtid="{D5CDD505-2E9C-101B-9397-08002B2CF9AE}" pid="3" name="Slides">
    <vt:i4>6</vt:i4>
  </property>
</Properties>
</file>