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6" r:id="rId5"/>
    <p:sldId id="262" r:id="rId6"/>
    <p:sldId id="264" r:id="rId7"/>
    <p:sldId id="263" r:id="rId8"/>
    <p:sldId id="265" r:id="rId9"/>
  </p:sldIdLst>
  <p:sldSz cx="9144000" cy="6858000" type="screen4x3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FFCD-424D-4CC5-8FD8-4ED02934AC30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25C4-AE6B-4246-BBEF-D57F5E9A3F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20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FFCD-424D-4CC5-8FD8-4ED02934AC30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25C4-AE6B-4246-BBEF-D57F5E9A3F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02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FFCD-424D-4CC5-8FD8-4ED02934AC30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25C4-AE6B-4246-BBEF-D57F5E9A3F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48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FFCD-424D-4CC5-8FD8-4ED02934AC30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25C4-AE6B-4246-BBEF-D57F5E9A3F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0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1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1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FFCD-424D-4CC5-8FD8-4ED02934AC30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25C4-AE6B-4246-BBEF-D57F5E9A3F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4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FFCD-424D-4CC5-8FD8-4ED02934AC30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25C4-AE6B-4246-BBEF-D57F5E9A3F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58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9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FFCD-424D-4CC5-8FD8-4ED02934AC30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25C4-AE6B-4246-BBEF-D57F5E9A3F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85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FFCD-424D-4CC5-8FD8-4ED02934AC30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25C4-AE6B-4246-BBEF-D57F5E9A3F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40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FFCD-424D-4CC5-8FD8-4ED02934AC30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25C4-AE6B-4246-BBEF-D57F5E9A3F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60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4" y="987429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FFCD-424D-4CC5-8FD8-4ED02934AC30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25C4-AE6B-4246-BBEF-D57F5E9A3F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36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4" y="987429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FFCD-424D-4CC5-8FD8-4ED02934AC30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25C4-AE6B-4246-BBEF-D57F5E9A3F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66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DFFCD-424D-4CC5-8FD8-4ED02934AC30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E25C4-AE6B-4246-BBEF-D57F5E9A3F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08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283CA9-2543-48B0-A95B-EB36DCEFC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816557"/>
          </a:xfrm>
        </p:spPr>
        <p:txBody>
          <a:bodyPr>
            <a:normAutofit/>
          </a:bodyPr>
          <a:lstStyle/>
          <a:p>
            <a:r>
              <a:rPr kumimoji="1" lang="en-US" altLang="ja-JP" sz="3600" dirty="0"/>
              <a:t>Supplementary information for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E18ABE-6A65-46CD-B8C8-623E7F317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516135"/>
            <a:ext cx="78867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kumimoji="1" lang="en-US" altLang="ja-JP" sz="5100" dirty="0"/>
              <a:t>A novel personal ventilation strategy to circumvent aerosol transmission</a:t>
            </a:r>
          </a:p>
          <a:p>
            <a:pPr marL="0" indent="0">
              <a:buNone/>
            </a:pPr>
            <a:endParaRPr kumimoji="1" lang="en-US" altLang="ja-JP" sz="5100" dirty="0"/>
          </a:p>
          <a:p>
            <a:pPr marL="0" indent="0">
              <a:buNone/>
            </a:pPr>
            <a:r>
              <a:rPr kumimoji="1" lang="en-US" altLang="ja-JP" sz="5100" dirty="0"/>
              <a:t>Tomoaki Yoshida*</a:t>
            </a:r>
            <a:r>
              <a:rPr kumimoji="1" lang="en-US" altLang="ja-JP" sz="5100" baseline="30000" dirty="0"/>
              <a:t>1</a:t>
            </a:r>
            <a:r>
              <a:rPr kumimoji="1" lang="en-US" altLang="ja-JP" sz="5100" dirty="0"/>
              <a:t>, </a:t>
            </a:r>
            <a:r>
              <a:rPr kumimoji="1" lang="en-US" altLang="ja-JP" sz="5100" dirty="0" err="1"/>
              <a:t>Eiji</a:t>
            </a:r>
            <a:r>
              <a:rPr kumimoji="1" lang="en-US" altLang="ja-JP" sz="5100" dirty="0"/>
              <a:t> Shibata</a:t>
            </a:r>
            <a:r>
              <a:rPr kumimoji="1" lang="en-US" altLang="ja-JP" sz="5100" baseline="30000" dirty="0"/>
              <a:t>2</a:t>
            </a:r>
            <a:r>
              <a:rPr kumimoji="1" lang="en-US" altLang="ja-JP" sz="5100" dirty="0"/>
              <a:t>, </a:t>
            </a:r>
            <a:r>
              <a:rPr kumimoji="1" lang="en-US" altLang="ja-JP" sz="5100" dirty="0" err="1"/>
              <a:t>Natsuki</a:t>
            </a:r>
            <a:r>
              <a:rPr kumimoji="1" lang="en-US" altLang="ja-JP" sz="5100" dirty="0"/>
              <a:t> Ishida</a:t>
            </a:r>
            <a:r>
              <a:rPr kumimoji="1" lang="en-US" altLang="ja-JP" sz="5100" baseline="30000" dirty="0"/>
              <a:t>3</a:t>
            </a:r>
            <a:r>
              <a:rPr kumimoji="1" lang="en-US" altLang="ja-JP" sz="5100" dirty="0"/>
              <a:t>, </a:t>
            </a:r>
            <a:r>
              <a:rPr kumimoji="1" lang="en-US" altLang="ja-JP" sz="5100" dirty="0" err="1"/>
              <a:t>Tomoya</a:t>
            </a:r>
            <a:r>
              <a:rPr kumimoji="1" lang="en-US" altLang="ja-JP" sz="5100" dirty="0"/>
              <a:t> Nakatani</a:t>
            </a:r>
            <a:r>
              <a:rPr kumimoji="1" lang="en-US" altLang="ja-JP" sz="5100" baseline="30000" dirty="0"/>
              <a:t>3</a:t>
            </a:r>
          </a:p>
          <a:p>
            <a:pPr marL="0" indent="0">
              <a:buNone/>
            </a:pPr>
            <a:r>
              <a:rPr kumimoji="1" lang="en-US" altLang="ja-JP" sz="5100" baseline="30000" dirty="0"/>
              <a:t>1</a:t>
            </a:r>
            <a:r>
              <a:rPr kumimoji="1" lang="en-US" altLang="ja-JP" sz="5100" dirty="0"/>
              <a:t>Dept. of Biology, Fujita Health University School of Medicine, </a:t>
            </a:r>
            <a:r>
              <a:rPr kumimoji="1" lang="en-US" altLang="ja-JP" sz="5100" baseline="30000" dirty="0"/>
              <a:t>2</a:t>
            </a:r>
            <a:r>
              <a:rPr kumimoji="1" lang="en-US" altLang="ja-JP" sz="5100" dirty="0"/>
              <a:t>Aichi Medical University Health Service, </a:t>
            </a:r>
            <a:r>
              <a:rPr kumimoji="1" lang="en-US" altLang="ja-JP" sz="5100" baseline="30000" dirty="0"/>
              <a:t>3</a:t>
            </a:r>
            <a:r>
              <a:rPr kumimoji="1" lang="en-US" altLang="ja-JP" sz="5100" dirty="0"/>
              <a:t>Seto Health Check Center</a:t>
            </a:r>
          </a:p>
          <a:p>
            <a:pPr marL="0" indent="0">
              <a:buNone/>
            </a:pPr>
            <a:endParaRPr kumimoji="1" lang="en-US" altLang="ja-JP" sz="5100" dirty="0"/>
          </a:p>
          <a:p>
            <a:pPr marL="0" indent="0">
              <a:buNone/>
            </a:pPr>
            <a:r>
              <a:rPr kumimoji="1" lang="en-US" altLang="ja-JP" sz="5100" dirty="0"/>
              <a:t>*Corresponding author: Tomoaki Yoshida, MD PhD, Dept. of Biology Fujita Health University School of Medicine, </a:t>
            </a:r>
          </a:p>
          <a:p>
            <a:pPr marL="0" indent="0">
              <a:buNone/>
            </a:pPr>
            <a:r>
              <a:rPr kumimoji="1" lang="en-US" altLang="ja-JP" sz="5100" dirty="0"/>
              <a:t>1-98 </a:t>
            </a:r>
            <a:r>
              <a:rPr kumimoji="1" lang="en-US" altLang="ja-JP" sz="5100" dirty="0" err="1"/>
              <a:t>Dengakugakubo</a:t>
            </a:r>
            <a:r>
              <a:rPr kumimoji="1" lang="en-US" altLang="ja-JP" sz="5100" dirty="0"/>
              <a:t> </a:t>
            </a:r>
            <a:r>
              <a:rPr kumimoji="1" lang="en-US" altLang="ja-JP" sz="5100" dirty="0" err="1"/>
              <a:t>Kutsukake</a:t>
            </a:r>
            <a:r>
              <a:rPr kumimoji="1" lang="en-US" altLang="ja-JP" sz="5100" dirty="0"/>
              <a:t> </a:t>
            </a:r>
            <a:r>
              <a:rPr kumimoji="1" lang="en-US" altLang="ja-JP" sz="5100" dirty="0" err="1"/>
              <a:t>Toyoake</a:t>
            </a:r>
            <a:r>
              <a:rPr kumimoji="1" lang="en-US" altLang="ja-JP" sz="5100" dirty="0"/>
              <a:t> 4701192 Aichi Japan (tomo-y@fujita-hu.ac.jp)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695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69CB7A-3C5A-479B-BC7E-D00994935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92" y="900784"/>
            <a:ext cx="6703964" cy="739330"/>
          </a:xfrm>
        </p:spPr>
        <p:txBody>
          <a:bodyPr>
            <a:normAutofit fontScale="90000"/>
          </a:bodyPr>
          <a:lstStyle/>
          <a:p>
            <a:r>
              <a:rPr lang="en-US" altLang="ja-JP" sz="3200" dirty="0"/>
              <a:t>Supplementary Figure S1: </a:t>
            </a:r>
            <a:br>
              <a:rPr lang="en-US" altLang="ja-JP" sz="3200" dirty="0"/>
            </a:br>
            <a:r>
              <a:rPr lang="en-US" altLang="ja-JP" sz="3200" dirty="0"/>
              <a:t>          Microscopic view of droplets used</a:t>
            </a:r>
            <a:endParaRPr lang="ja-JP" altLang="en-US" sz="3200" dirty="0"/>
          </a:p>
        </p:txBody>
      </p:sp>
      <p:pic>
        <p:nvPicPr>
          <p:cNvPr id="4" name="図 3" descr="壁の前にいる&#10;&#10;低い精度で自動的に生成された説明">
            <a:extLst>
              <a:ext uri="{FF2B5EF4-FFF2-40B4-BE49-F238E27FC236}">
                <a16:creationId xmlns:a16="http://schemas.microsoft.com/office/drawing/2014/main" id="{D6A63B0E-EBA3-4FB1-ACA7-A0465E61F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31" y="2398195"/>
            <a:ext cx="3562537" cy="23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8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69CB7A-3C5A-479B-BC7E-D00994935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52" y="743710"/>
            <a:ext cx="4067676" cy="2685289"/>
          </a:xfrm>
        </p:spPr>
        <p:txBody>
          <a:bodyPr>
            <a:normAutofit/>
          </a:bodyPr>
          <a:lstStyle/>
          <a:p>
            <a:r>
              <a:rPr lang="en-US" altLang="ja-JP" sz="2900" dirty="0"/>
              <a:t>Supplementary Figure S2: Still pictures of innate smoke videos</a:t>
            </a:r>
            <a:endParaRPr lang="ja-JP" altLang="en-US" sz="2900" dirty="0"/>
          </a:p>
        </p:txBody>
      </p:sp>
      <p:pic>
        <p:nvPicPr>
          <p:cNvPr id="4" name="図 3" descr="ギターを弾いている男性&#10;&#10;中程度の精度で自動的に生成された説明">
            <a:extLst>
              <a:ext uri="{FF2B5EF4-FFF2-40B4-BE49-F238E27FC236}">
                <a16:creationId xmlns:a16="http://schemas.microsoft.com/office/drawing/2014/main" id="{BC3C24AD-7DFC-40EF-AD17-89AD2E3BA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29" y="482459"/>
            <a:ext cx="3576731" cy="1995816"/>
          </a:xfrm>
          <a:prstGeom prst="rect">
            <a:avLst/>
          </a:prstGeom>
        </p:spPr>
      </p:pic>
      <p:pic>
        <p:nvPicPr>
          <p:cNvPr id="7" name="図 6" descr="男性の横顔&#10;&#10;中程度の精度で自動的に生成された説明">
            <a:extLst>
              <a:ext uri="{FF2B5EF4-FFF2-40B4-BE49-F238E27FC236}">
                <a16:creationId xmlns:a16="http://schemas.microsoft.com/office/drawing/2014/main" id="{DB0018A3-7860-48DC-B8BB-54ED7DAE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29" y="2550611"/>
            <a:ext cx="3576732" cy="2017278"/>
          </a:xfrm>
          <a:prstGeom prst="rect">
            <a:avLst/>
          </a:prstGeom>
        </p:spPr>
      </p:pic>
      <p:pic>
        <p:nvPicPr>
          <p:cNvPr id="11" name="図 10" descr="男性の横顔&#10;&#10;中程度の精度で自動的に生成された説明">
            <a:extLst>
              <a:ext uri="{FF2B5EF4-FFF2-40B4-BE49-F238E27FC236}">
                <a16:creationId xmlns:a16="http://schemas.microsoft.com/office/drawing/2014/main" id="{CA0CFEAE-0171-401D-8802-A19B0C3D7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28" y="4654740"/>
            <a:ext cx="3587770" cy="200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6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69CB7A-3C5A-479B-BC7E-D00994935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66" y="379833"/>
            <a:ext cx="8094681" cy="737767"/>
          </a:xfrm>
        </p:spPr>
        <p:txBody>
          <a:bodyPr>
            <a:normAutofit fontScale="90000"/>
          </a:bodyPr>
          <a:lstStyle/>
          <a:p>
            <a:r>
              <a:rPr lang="en-US" altLang="ja-JP" sz="3200" dirty="0"/>
              <a:t>Supplementary Figure S3:  </a:t>
            </a:r>
            <a:br>
              <a:rPr lang="en-US" altLang="ja-JP" sz="3200" dirty="0"/>
            </a:br>
            <a:r>
              <a:rPr lang="en-US" altLang="ja-JP" sz="3200" dirty="0"/>
              <a:t>        Still pictures of smoke videos with safety devices</a:t>
            </a:r>
            <a:endParaRPr lang="ja-JP" altLang="en-US" sz="3200" dirty="0"/>
          </a:p>
        </p:txBody>
      </p:sp>
      <p:pic>
        <p:nvPicPr>
          <p:cNvPr id="6" name="図 5" descr="男性の横顔&#10;&#10;中程度の精度で自動的に生成された説明">
            <a:extLst>
              <a:ext uri="{FF2B5EF4-FFF2-40B4-BE49-F238E27FC236}">
                <a16:creationId xmlns:a16="http://schemas.microsoft.com/office/drawing/2014/main" id="{B3A2F0F8-66B4-4E29-A1FF-C8C3868A2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94" y="1326574"/>
            <a:ext cx="3542295" cy="1983685"/>
          </a:xfrm>
          <a:prstGeom prst="rect">
            <a:avLst/>
          </a:prstGeom>
        </p:spPr>
      </p:pic>
      <p:pic>
        <p:nvPicPr>
          <p:cNvPr id="14" name="図 13" descr="女性の顔&#10;&#10;自動的に生成された説明">
            <a:extLst>
              <a:ext uri="{FF2B5EF4-FFF2-40B4-BE49-F238E27FC236}">
                <a16:creationId xmlns:a16="http://schemas.microsoft.com/office/drawing/2014/main" id="{044EEC1A-CD6A-4D41-8327-C713D6B02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95" y="3955443"/>
            <a:ext cx="3542294" cy="1943047"/>
          </a:xfrm>
          <a:prstGeom prst="rect">
            <a:avLst/>
          </a:prstGeom>
        </p:spPr>
      </p:pic>
      <p:pic>
        <p:nvPicPr>
          <p:cNvPr id="16" name="図 15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7F332E16-65DF-4E04-BC03-3E362079A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24" y="1326574"/>
            <a:ext cx="3519609" cy="1963942"/>
          </a:xfrm>
          <a:prstGeom prst="rect">
            <a:avLst/>
          </a:prstGeom>
        </p:spPr>
      </p:pic>
      <p:pic>
        <p:nvPicPr>
          <p:cNvPr id="18" name="図 17" descr="口を開けている女性&#10;&#10;中程度の精度で自動的に生成された説明">
            <a:extLst>
              <a:ext uri="{FF2B5EF4-FFF2-40B4-BE49-F238E27FC236}">
                <a16:creationId xmlns:a16="http://schemas.microsoft.com/office/drawing/2014/main" id="{69020AC3-B4AF-4513-AD4D-43E8A85C18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24" y="3955444"/>
            <a:ext cx="3489819" cy="19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2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36B3C9-C6CE-403E-B687-B79D557B8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/>
              <a:t>Supplementary </a:t>
            </a:r>
            <a:r>
              <a:rPr lang="en-US" altLang="ja-JP" sz="3200"/>
              <a:t>video</a:t>
            </a:r>
            <a:endParaRPr kumimoji="1" lang="ja-JP" altLang="en-US" sz="3200" dirty="0"/>
          </a:p>
        </p:txBody>
      </p:sp>
      <p:pic>
        <p:nvPicPr>
          <p:cNvPr id="4" name="paper supplement-1-10p">
            <a:hlinkClick r:id="" action="ppaction://media"/>
            <a:extLst>
              <a:ext uri="{FF2B5EF4-FFF2-40B4-BE49-F238E27FC236}">
                <a16:creationId xmlns:a16="http://schemas.microsoft.com/office/drawing/2014/main" id="{0AC3C628-FD6D-4952-B4AE-D8D35DA10F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3888" y="1332706"/>
            <a:ext cx="6907237" cy="41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7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D02EB024F9DF846A10FC6BD5820A505" ma:contentTypeVersion="5" ma:contentTypeDescription="新しいドキュメントを作成します。" ma:contentTypeScope="" ma:versionID="bd1d019ab2fdbc20b7d0f4024005af94">
  <xsd:schema xmlns:xsd="http://www.w3.org/2001/XMLSchema" xmlns:xs="http://www.w3.org/2001/XMLSchema" xmlns:p="http://schemas.microsoft.com/office/2006/metadata/properties" xmlns:ns3="e06f51d8-32be-44c0-84ee-c2deb4f4fc58" xmlns:ns4="0f53f479-57aa-4bc5-a78e-67cd10129e49" targetNamespace="http://schemas.microsoft.com/office/2006/metadata/properties" ma:root="true" ma:fieldsID="cef004d8343051b4eb9185eaca133bc1" ns3:_="" ns4:_="">
    <xsd:import namespace="e06f51d8-32be-44c0-84ee-c2deb4f4fc58"/>
    <xsd:import namespace="0f53f479-57aa-4bc5-a78e-67cd10129e4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f51d8-32be-44c0-84ee-c2deb4f4fc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3f479-57aa-4bc5-a78e-67cd10129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C0EFEE-B738-4003-A263-9131BB0061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60F721-FA3A-4D89-BFE0-7952ED10A9F0}">
  <ds:schemaRefs>
    <ds:schemaRef ds:uri="0f53f479-57aa-4bc5-a78e-67cd10129e49"/>
    <ds:schemaRef ds:uri="e06f51d8-32be-44c0-84ee-c2deb4f4fc58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D48D6A-6767-48E0-B415-FF17FB684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6f51d8-32be-44c0-84ee-c2deb4f4fc58"/>
    <ds:schemaRef ds:uri="0f53f479-57aa-4bc5-a78e-67cd10129e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9207</TotalTime>
  <Words>121</Words>
  <Application>Microsoft Office PowerPoint</Application>
  <PresentationFormat>画面に合わせる (4:3)</PresentationFormat>
  <Paragraphs>12</Paragraphs>
  <Slides>5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テーマ</vt:lpstr>
      <vt:lpstr>Supplementary information for</vt:lpstr>
      <vt:lpstr>Supplementary Figure S1:            Microscopic view of droplets used</vt:lpstr>
      <vt:lpstr>Supplementary Figure S2: Still pictures of innate smoke videos</vt:lpstr>
      <vt:lpstr>Supplementary Figure S3:           Still pictures of smoke videos with safety devices</vt:lpstr>
      <vt:lpstr>Supplementary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Figures for neck-fan</dc:title>
  <dc:creator>吉田 友昭</dc:creator>
  <cp:lastModifiedBy>吉田 友昭</cp:lastModifiedBy>
  <cp:revision>59</cp:revision>
  <cp:lastPrinted>2020-12-28T03:47:36Z</cp:lastPrinted>
  <dcterms:created xsi:type="dcterms:W3CDTF">2020-12-28T01:10:36Z</dcterms:created>
  <dcterms:modified xsi:type="dcterms:W3CDTF">2021-02-11T17:44:39Z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0x0101006D02EB024F9DF846A10FC6BD5820A505</vt:lpwstr>
  </property>
</Properties>
</file>