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8" r:id="rId2"/>
    <p:sldId id="273" r:id="rId3"/>
    <p:sldId id="268" r:id="rId4"/>
    <p:sldId id="260" r:id="rId5"/>
    <p:sldId id="280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石井　源一郎" initials="石井　源一郎" lastIdx="80" clrIdx="0">
    <p:extLst>
      <p:ext uri="{19B8F6BF-5375-455C-9EA6-DF929625EA0E}">
        <p15:presenceInfo xmlns:p15="http://schemas.microsoft.com/office/powerpoint/2012/main" userId="石井　源一郎" providerId="None"/>
      </p:ext>
    </p:extLst>
  </p:cmAuthor>
  <p:cmAuthor id="2" name="近藤　亮太郎" initials="近藤　亮太郎" lastIdx="54" clrIdx="1">
    <p:extLst>
      <p:ext uri="{19B8F6BF-5375-455C-9EA6-DF929625EA0E}">
        <p15:presenceInfo xmlns:p15="http://schemas.microsoft.com/office/powerpoint/2012/main" userId="S::3857311175@utac.u-tokyo.ac.jp::e8c6a300-f8f2-4c07-af61-618513301219" providerId="AD"/>
      </p:ext>
    </p:extLst>
  </p:cmAuthor>
  <p:cmAuthor id="3" name="石井 源一郎" initials="石井" lastIdx="32" clrIdx="2">
    <p:extLst>
      <p:ext uri="{19B8F6BF-5375-455C-9EA6-DF929625EA0E}">
        <p15:presenceInfo xmlns:p15="http://schemas.microsoft.com/office/powerpoint/2012/main" userId="61afda57d5f7983e" providerId="Windows Live"/>
      </p:ext>
    </p:extLst>
  </p:cmAuthor>
  <p:cmAuthor id="4" name="近藤　亮太郎" initials="近藤　亮太郎 [2]" lastIdx="7" clrIdx="3">
    <p:extLst>
      <p:ext uri="{19B8F6BF-5375-455C-9EA6-DF929625EA0E}">
        <p15:presenceInfo xmlns:p15="http://schemas.microsoft.com/office/powerpoint/2012/main" userId="近藤　亮太郎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800" autoAdjust="0"/>
    <p:restoredTop sz="96370" autoAdjust="0"/>
  </p:normalViewPr>
  <p:slideViewPr>
    <p:cSldViewPr snapToGrid="0">
      <p:cViewPr>
        <p:scale>
          <a:sx n="90" d="100"/>
          <a:sy n="90" d="100"/>
        </p:scale>
        <p:origin x="2088" y="-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master3\Desktop\qRT-PCR%20(1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master3\Desktop\qRT-PCR%20(1)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master3\Desktop\qRT-PCR%20(1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master3\Desktop\qRT-PCR%20(1)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master3\Desktop\qRT-PCR%20(1)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master3\Desktop\qRT-PCR%20(1).xlsx" TargetMode="Externa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2823;&#23398;&#38498;%20&#30740;&#31350;&#23460;\&#35299;&#26512;\CAF&#12398;&#12415;\CAF%20&#28024;&#28516;&#25968;\CAF&#12398;&#12415;%20CAF&#28024;&#28516;&#32048;&#32990;&#25968;&#35299;&#2651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1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ja-JP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CDH1</a:t>
            </a:r>
            <a:endParaRPr lang="ja-JP" altLang="en-US" i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c:spPr>
          <c:invertIfNegative val="0"/>
          <c:cat>
            <c:strRef>
              <c:f>'[qRT-PCR (1).xlsx]Sheet2'!$J$15:$J$17</c:f>
              <c:strCache>
                <c:ptCount val="3"/>
                <c:pt idx="0">
                  <c:v>HSC44PE-mRFP</c:v>
                </c:pt>
                <c:pt idx="1">
                  <c:v>MKN7-mRFP</c:v>
                </c:pt>
                <c:pt idx="2">
                  <c:v>MKN45-mRFP</c:v>
                </c:pt>
              </c:strCache>
            </c:strRef>
          </c:cat>
          <c:val>
            <c:numRef>
              <c:f>'[qRT-PCR (1).xlsx]Sheet2'!$K$15:$K$17</c:f>
              <c:numCache>
                <c:formatCode>General</c:formatCode>
                <c:ptCount val="3"/>
                <c:pt idx="0">
                  <c:v>134.75316732197464</c:v>
                </c:pt>
                <c:pt idx="1">
                  <c:v>369.76070154577883</c:v>
                </c:pt>
                <c:pt idx="2">
                  <c:v>173.0877390326209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FD-4B82-8CFC-47FD55664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4419504"/>
        <c:axId val="904419920"/>
      </c:barChart>
      <c:catAx>
        <c:axId val="90441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904419920"/>
        <c:crosses val="autoZero"/>
        <c:auto val="1"/>
        <c:lblAlgn val="ctr"/>
        <c:lblOffset val="100"/>
        <c:noMultiLvlLbl val="0"/>
      </c:catAx>
      <c:valAx>
        <c:axId val="90441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904419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1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ja-JP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CDH2</a:t>
            </a:r>
            <a:endParaRPr lang="ja-JP" altLang="en-US" i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c:spPr>
          <c:invertIfNegative val="0"/>
          <c:cat>
            <c:strRef>
              <c:f>'[qRT-PCR (1).xlsx]Sheet2'!$J$28:$J$30</c:f>
              <c:strCache>
                <c:ptCount val="3"/>
                <c:pt idx="0">
                  <c:v>HSC44PE-mRFP</c:v>
                </c:pt>
                <c:pt idx="1">
                  <c:v>MKN7-mRFP</c:v>
                </c:pt>
                <c:pt idx="2">
                  <c:v>MKN45-mRFP</c:v>
                </c:pt>
              </c:strCache>
            </c:strRef>
          </c:cat>
          <c:val>
            <c:numRef>
              <c:f>'[qRT-PCR (1).xlsx]Sheet2'!$K$28:$K$30</c:f>
              <c:numCache>
                <c:formatCode>General</c:formatCode>
                <c:ptCount val="3"/>
                <c:pt idx="0">
                  <c:v>4.6679772826561816</c:v>
                </c:pt>
                <c:pt idx="1">
                  <c:v>121.32134363852558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C-4F89-B438-DE99CD9C8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0662672"/>
        <c:axId val="1060666832"/>
      </c:barChart>
      <c:catAx>
        <c:axId val="106066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60666832"/>
        <c:crosses val="autoZero"/>
        <c:auto val="1"/>
        <c:lblAlgn val="ctr"/>
        <c:lblOffset val="100"/>
        <c:noMultiLvlLbl val="0"/>
      </c:catAx>
      <c:valAx>
        <c:axId val="106066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6066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1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ja-JP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ZEB1</a:t>
            </a:r>
            <a:endParaRPr lang="ja-JP" altLang="en-US" i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c:spPr>
          <c:invertIfNegative val="0"/>
          <c:cat>
            <c:strRef>
              <c:f>'[qRT-PCR (1).xlsx]Sheet2'!$J$54:$J$56</c:f>
              <c:strCache>
                <c:ptCount val="3"/>
                <c:pt idx="0">
                  <c:v>HSC44PE-mRFP</c:v>
                </c:pt>
                <c:pt idx="1">
                  <c:v>MKN7-mRFP</c:v>
                </c:pt>
                <c:pt idx="2">
                  <c:v>MKN45-mRFP</c:v>
                </c:pt>
              </c:strCache>
            </c:strRef>
          </c:cat>
          <c:val>
            <c:numRef>
              <c:f>'[qRT-PCR (1).xlsx]Sheet2'!$K$54:$K$56</c:f>
              <c:numCache>
                <c:formatCode>General</c:formatCode>
                <c:ptCount val="3"/>
                <c:pt idx="0">
                  <c:v>63.06028833551769</c:v>
                </c:pt>
                <c:pt idx="1">
                  <c:v>58.550089179548159</c:v>
                </c:pt>
                <c:pt idx="2">
                  <c:v>5.1537307836520441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B3-432A-8F53-E8C64AA21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2797536"/>
        <c:axId val="1042795040"/>
      </c:barChart>
      <c:catAx>
        <c:axId val="104279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42795040"/>
        <c:crosses val="autoZero"/>
        <c:auto val="1"/>
        <c:lblAlgn val="ctr"/>
        <c:lblOffset val="100"/>
        <c:noMultiLvlLbl val="0"/>
      </c:catAx>
      <c:valAx>
        <c:axId val="104279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4279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1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ja-JP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TWSG1</a:t>
            </a:r>
            <a:endParaRPr lang="ja-JP" altLang="en-US" i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c:spPr>
          <c:invertIfNegative val="0"/>
          <c:cat>
            <c:strRef>
              <c:f>'[qRT-PCR (1).xlsx]Sheet2'!$J$80:$J$82</c:f>
              <c:strCache>
                <c:ptCount val="3"/>
                <c:pt idx="0">
                  <c:v>HSC44PE-mRFP</c:v>
                </c:pt>
                <c:pt idx="1">
                  <c:v>MKN7-mRFP</c:v>
                </c:pt>
                <c:pt idx="2">
                  <c:v>MKN45-mRFP</c:v>
                </c:pt>
              </c:strCache>
            </c:strRef>
          </c:cat>
          <c:val>
            <c:numRef>
              <c:f>'[qRT-PCR (1).xlsx]Sheet2'!$K$80:$K$82</c:f>
              <c:numCache>
                <c:formatCode>General</c:formatCode>
                <c:ptCount val="3"/>
                <c:pt idx="0">
                  <c:v>17.81564001747488</c:v>
                </c:pt>
                <c:pt idx="1">
                  <c:v>157.84780023781212</c:v>
                </c:pt>
                <c:pt idx="2">
                  <c:v>24.432883389576304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43-4CC7-8AC1-F5067A58B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2800864"/>
        <c:axId val="1042802112"/>
      </c:barChart>
      <c:catAx>
        <c:axId val="104280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42802112"/>
        <c:crosses val="autoZero"/>
        <c:auto val="1"/>
        <c:lblAlgn val="ctr"/>
        <c:lblOffset val="100"/>
        <c:noMultiLvlLbl val="0"/>
      </c:catAx>
      <c:valAx>
        <c:axId val="104280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04280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1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ja-JP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Snail1</a:t>
            </a:r>
            <a:endParaRPr lang="ja-JP" altLang="en-US" i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c:spPr>
          <c:invertIfNegative val="0"/>
          <c:cat>
            <c:strRef>
              <c:f>'[qRT-PCR (1).xlsx]Sheet2'!$J$93:$J$95</c:f>
              <c:strCache>
                <c:ptCount val="3"/>
                <c:pt idx="0">
                  <c:v>HSC44PE-mRFP</c:v>
                </c:pt>
                <c:pt idx="1">
                  <c:v>MKN7-mRFP</c:v>
                </c:pt>
                <c:pt idx="2">
                  <c:v>MKN45-mRFP</c:v>
                </c:pt>
              </c:strCache>
            </c:strRef>
          </c:cat>
          <c:val>
            <c:numRef>
              <c:f>'[qRT-PCR (1).xlsx]Sheet2'!$K$93:$K$95</c:f>
              <c:numCache>
                <c:formatCode>General</c:formatCode>
                <c:ptCount val="3"/>
                <c:pt idx="0">
                  <c:v>81.760594145915249</c:v>
                </c:pt>
                <c:pt idx="1">
                  <c:v>25.984690844233061</c:v>
                </c:pt>
                <c:pt idx="2">
                  <c:v>16.122984626921635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3C-47E9-AB1E-BFE76FDCC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4892656"/>
        <c:axId val="1114897648"/>
      </c:barChart>
      <c:catAx>
        <c:axId val="111489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114897648"/>
        <c:crosses val="autoZero"/>
        <c:auto val="1"/>
        <c:lblAlgn val="ctr"/>
        <c:lblOffset val="100"/>
        <c:noMultiLvlLbl val="0"/>
      </c:catAx>
      <c:valAx>
        <c:axId val="111489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1114892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1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altLang="ja-JP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PDGF-B</a:t>
            </a:r>
            <a:endParaRPr lang="ja-JP" altLang="en-US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1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c:spPr>
          <c:invertIfNegative val="0"/>
          <c:cat>
            <c:strRef>
              <c:f>'[qRT-PCR (1).xlsx]Sheet2'!$J$106:$J$108</c:f>
              <c:strCache>
                <c:ptCount val="3"/>
                <c:pt idx="0">
                  <c:v>HSC44PE-mRFP</c:v>
                </c:pt>
                <c:pt idx="1">
                  <c:v>MKN7-mRFP</c:v>
                </c:pt>
                <c:pt idx="2">
                  <c:v>MKN45-mRFP</c:v>
                </c:pt>
              </c:strCache>
            </c:strRef>
          </c:cat>
          <c:val>
            <c:numRef>
              <c:f>'[qRT-PCR (1).xlsx]Sheet2'!$K$106:$K$108</c:f>
              <c:numCache>
                <c:formatCode>General</c:formatCode>
                <c:ptCount val="3"/>
                <c:pt idx="0">
                  <c:v>2.5814766273481875</c:v>
                </c:pt>
                <c:pt idx="1">
                  <c:v>308.56123662306783</c:v>
                </c:pt>
                <c:pt idx="2">
                  <c:v>9.8903262092238462E-4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E1-45B9-9173-DCCCD32CD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8162079"/>
        <c:axId val="828166239"/>
      </c:barChart>
      <c:catAx>
        <c:axId val="828162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828166239"/>
        <c:crosses val="autoZero"/>
        <c:auto val="1"/>
        <c:lblAlgn val="ctr"/>
        <c:lblOffset val="100"/>
        <c:noMultiLvlLbl val="0"/>
      </c:catAx>
      <c:valAx>
        <c:axId val="828166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ja-JP"/>
          </a:p>
        </c:txPr>
        <c:crossAx val="828162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Sheet1!$I$24:$I$37</cx:f>
        <cx:lvl ptCount="14">
          <cx:pt idx="0">shLuc</cx:pt>
          <cx:pt idx="1">shLuc</cx:pt>
          <cx:pt idx="2">shLuc</cx:pt>
          <cx:pt idx="3">shLuc</cx:pt>
          <cx:pt idx="4">sh#1</cx:pt>
          <cx:pt idx="5">sh#1</cx:pt>
          <cx:pt idx="6">sh#1</cx:pt>
          <cx:pt idx="7">sh#1</cx:pt>
          <cx:pt idx="8">sh#1</cx:pt>
          <cx:pt idx="9">sh#3</cx:pt>
          <cx:pt idx="10">sh#3</cx:pt>
          <cx:pt idx="11">sh#3</cx:pt>
          <cx:pt idx="12">sh#3</cx:pt>
          <cx:pt idx="13">sh#3</cx:pt>
        </cx:lvl>
      </cx:strDim>
      <cx:numDim type="val">
        <cx:f>Sheet1!$J$24:$J$37</cx:f>
        <cx:lvl ptCount="14" formatCode="G/標準">
          <cx:pt idx="0">1.0862470862470863</cx:pt>
          <cx:pt idx="1">1.0442890442890442</cx:pt>
          <cx:pt idx="2">0.95104895104895104</cx:pt>
          <cx:pt idx="3">0.9184149184149184</cx:pt>
          <cx:pt idx="4">0.46153846153846156</cx:pt>
          <cx:pt idx="5">0.60606060606060608</cx:pt>
          <cx:pt idx="6">0.87645687645687642</cx:pt>
          <cx:pt idx="7">0.74125874125874125</cx:pt>
          <cx:pt idx="8">0.74592074592074598</cx:pt>
          <cx:pt idx="9">0.82051282051282048</cx:pt>
          <cx:pt idx="10">0.75524475524475521</cx:pt>
          <cx:pt idx="11">0.96969696969696972</cx:pt>
          <cx:pt idx="12">0.85780885780885785</cx:pt>
          <cx:pt idx="13">0.61538461538461542</cx:pt>
        </cx:lvl>
      </cx:numDim>
    </cx:data>
  </cx:chartData>
  <cx:chart>
    <cx:plotArea>
      <cx:plotAreaRegion>
        <cx:series layoutId="boxWhisker" uniqueId="{BB77AF42-A369-4307-8F9D-87744139F08E}">
          <cx:spPr>
            <a:noFill/>
            <a:ln>
              <a:solidFill>
                <a:schemeClr val="tx1"/>
              </a:solidFill>
            </a:ln>
          </cx:spPr>
          <cx:dataId val="0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1.6000000000000001"/>
        <cx:majorGridlines/>
        <cx:tickLabels/>
        <cx:txPr>
          <a:bodyPr spcFirstLastPara="1" vertOverflow="ellipsis" wrap="square" lIns="0" tIns="0" rIns="0" bIns="0" anchor="ctr" anchorCtr="1"/>
          <a:lstStyle/>
          <a:p>
            <a:pPr>
              <a:defRPr sz="105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ja-JP" sz="1050">
              <a:latin typeface="Times New Roman" panose="02020603050405020304" pitchFamily="18" charset="0"/>
              <a:cs typeface="Times New Roman" panose="02020603050405020304" pitchFamily="18" charset="0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5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6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E26CD-6091-47EB-8037-00E7E5C5BE57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C4B1F-6336-4A79-8BC6-352FBAD134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101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C4B1F-6336-4A79-8BC6-352FBAD134C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804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94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711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89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793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67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36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23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97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54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80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309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BA6B0-A073-48C4-BA94-E605811650E1}" type="datetimeFigureOut">
              <a:rPr kumimoji="1" lang="ja-JP" altLang="en-US" smtClean="0"/>
              <a:t>2022/10/10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EE4EF-2C33-4715-BD44-0495CCBC6A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33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tiff"/><Relationship Id="rId7" Type="http://schemas.openxmlformats.org/officeDocument/2006/relationships/image" Target="../media/image12.tiff"/><Relationship Id="rId12" Type="http://schemas.openxmlformats.org/officeDocument/2006/relationships/image" Target="../media/image17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iff"/><Relationship Id="rId11" Type="http://schemas.openxmlformats.org/officeDocument/2006/relationships/image" Target="../media/image16.tiff"/><Relationship Id="rId5" Type="http://schemas.openxmlformats.org/officeDocument/2006/relationships/image" Target="../media/image10.png"/><Relationship Id="rId10" Type="http://schemas.openxmlformats.org/officeDocument/2006/relationships/image" Target="../media/image15.tiff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3" Type="http://schemas.openxmlformats.org/officeDocument/2006/relationships/image" Target="../media/image1210.png"/><Relationship Id="rId7" Type="http://schemas.openxmlformats.org/officeDocument/2006/relationships/image" Target="../media/image22.tiff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Relationship Id="rId9" Type="http://schemas.openxmlformats.org/officeDocument/2006/relationships/image" Target="../media/image2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A2035BC-B3E5-469D-AF57-F03DFA30B5B5}"/>
              </a:ext>
            </a:extLst>
          </p:cNvPr>
          <p:cNvSpPr txBox="1"/>
          <p:nvPr/>
        </p:nvSpPr>
        <p:spPr>
          <a:xfrm>
            <a:off x="0" y="29740"/>
            <a:ext cx="685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1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98A4169-DD83-42A3-A9C8-4A11A2F37F13}"/>
              </a:ext>
            </a:extLst>
          </p:cNvPr>
          <p:cNvGrpSpPr/>
          <p:nvPr/>
        </p:nvGrpSpPr>
        <p:grpSpPr>
          <a:xfrm>
            <a:off x="134357" y="965726"/>
            <a:ext cx="6589286" cy="2139309"/>
            <a:chOff x="134357" y="1179086"/>
            <a:chExt cx="6589286" cy="2139309"/>
          </a:xfrm>
        </p:grpSpPr>
        <p:pic>
          <p:nvPicPr>
            <p:cNvPr id="15" name="図 14" descr="グラフィカル ユーザー インターフェイス が含まれている画像&#10;&#10;自動的に生成された説明">
              <a:extLst>
                <a:ext uri="{FF2B5EF4-FFF2-40B4-BE49-F238E27FC236}">
                  <a16:creationId xmlns:a16="http://schemas.microsoft.com/office/drawing/2014/main" id="{646F7A22-9A28-4366-9922-8F971C8CC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06"/>
            <a:stretch/>
          </p:blipFill>
          <p:spPr>
            <a:xfrm>
              <a:off x="134357" y="1179086"/>
              <a:ext cx="6589286" cy="1629127"/>
            </a:xfrm>
            <a:prstGeom prst="rect">
              <a:avLst/>
            </a:prstGeom>
          </p:spPr>
        </p:pic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2AE2EC7D-7496-4AE8-A941-0083BA8DA39D}"/>
                </a:ext>
              </a:extLst>
            </p:cNvPr>
            <p:cNvSpPr/>
            <p:nvPr/>
          </p:nvSpPr>
          <p:spPr>
            <a:xfrm>
              <a:off x="650869" y="2987589"/>
              <a:ext cx="116298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Cancer Cells</a:t>
              </a:r>
              <a:endParaRPr lang="ja-JP" altLang="en-US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1137275-2F8F-4682-8044-A8EF96B277C2}"/>
                </a:ext>
              </a:extLst>
            </p:cNvPr>
            <p:cNvSpPr/>
            <p:nvPr/>
          </p:nvSpPr>
          <p:spPr>
            <a:xfrm>
              <a:off x="2482748" y="3010618"/>
              <a:ext cx="80515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CAFs</a:t>
              </a:r>
              <a:endParaRPr lang="ja-JP" altLang="en-US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B824CA7D-6D7B-41C5-8269-0414E396A386}"/>
                </a:ext>
              </a:extLst>
            </p:cNvPr>
            <p:cNvSpPr/>
            <p:nvPr/>
          </p:nvSpPr>
          <p:spPr>
            <a:xfrm>
              <a:off x="842617" y="1821076"/>
              <a:ext cx="164013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Medium</a:t>
              </a:r>
              <a:endParaRPr lang="ja-JP" altLang="en-US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ED96A519-33AD-4887-9AE7-2A2EC29AF7CA}"/>
                </a:ext>
              </a:extLst>
            </p:cNvPr>
            <p:cNvSpPr/>
            <p:nvPr/>
          </p:nvSpPr>
          <p:spPr>
            <a:xfrm>
              <a:off x="774411" y="2148205"/>
              <a:ext cx="177654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Collagen gel</a:t>
              </a:r>
              <a:endParaRPr lang="ja-JP" altLang="en-US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A4DC8AAF-2BAB-4CBB-8DCE-BFDEFC0BB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52442" y="2953735"/>
              <a:ext cx="398427" cy="364660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99A088B1-AE3A-488F-B997-853FC450F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57574" y="3033650"/>
              <a:ext cx="686858" cy="261715"/>
            </a:xfrm>
            <a:prstGeom prst="rect">
              <a:avLst/>
            </a:prstGeom>
          </p:spPr>
        </p:pic>
      </p:grp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3345DEB-8C44-412B-8F9B-396B2F4E11DB}"/>
              </a:ext>
            </a:extLst>
          </p:cNvPr>
          <p:cNvSpPr/>
          <p:nvPr/>
        </p:nvSpPr>
        <p:spPr>
          <a:xfrm>
            <a:off x="4351283" y="1607715"/>
            <a:ext cx="16401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Medium</a:t>
            </a:r>
            <a:endParaRPr lang="ja-JP" altLang="en-US" sz="14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9CDC62C-C3ED-4C8E-885C-2684D28BA47A}"/>
              </a:ext>
            </a:extLst>
          </p:cNvPr>
          <p:cNvSpPr/>
          <p:nvPr/>
        </p:nvSpPr>
        <p:spPr>
          <a:xfrm>
            <a:off x="4246404" y="1934844"/>
            <a:ext cx="1776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Collagen gel</a:t>
            </a:r>
            <a:endParaRPr lang="ja-JP" altLang="en-US" sz="14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830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屋内, 汚い, 座る, 部屋 が含まれている画像&#10;&#10;自動的に生成された説明">
            <a:extLst>
              <a:ext uri="{FF2B5EF4-FFF2-40B4-BE49-F238E27FC236}">
                <a16:creationId xmlns:a16="http://schemas.microsoft.com/office/drawing/2014/main" id="{18EA5091-3377-44DD-89AC-E12A660963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7" r="2414"/>
          <a:stretch/>
        </p:blipFill>
        <p:spPr>
          <a:xfrm>
            <a:off x="594477" y="5230535"/>
            <a:ext cx="2673160" cy="2198035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BF9E166-9CBB-423F-A557-67506F17BD22}"/>
              </a:ext>
            </a:extLst>
          </p:cNvPr>
          <p:cNvSpPr txBox="1"/>
          <p:nvPr/>
        </p:nvSpPr>
        <p:spPr>
          <a:xfrm>
            <a:off x="0" y="15788"/>
            <a:ext cx="685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図 2" descr="グラフィカル ユーザー インターフェイス, アプリケーション, Teams&#10;&#10;自動的に生成された説明">
            <a:extLst>
              <a:ext uri="{FF2B5EF4-FFF2-40B4-BE49-F238E27FC236}">
                <a16:creationId xmlns:a16="http://schemas.microsoft.com/office/drawing/2014/main" id="{628AC224-B3CA-4167-8FF7-EDCB90AA67CE}"/>
              </a:ext>
            </a:extLst>
          </p:cNvPr>
          <p:cNvPicPr>
            <a:picLocks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78815"/>
            <a:ext cx="6338807" cy="35646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73E34F-9F62-4F8A-8276-535FE98727B5}"/>
              </a:ext>
            </a:extLst>
          </p:cNvPr>
          <p:cNvSpPr txBox="1"/>
          <p:nvPr/>
        </p:nvSpPr>
        <p:spPr>
          <a:xfrm>
            <a:off x="213102" y="70094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308E3D-B5CF-417A-8924-26995DEFCA38}"/>
              </a:ext>
            </a:extLst>
          </p:cNvPr>
          <p:cNvSpPr txBox="1"/>
          <p:nvPr/>
        </p:nvSpPr>
        <p:spPr>
          <a:xfrm>
            <a:off x="213102" y="4837552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図 6" descr="夜に光っている星の絵&#10;&#10;自動的に生成された説明">
            <a:extLst>
              <a:ext uri="{FF2B5EF4-FFF2-40B4-BE49-F238E27FC236}">
                <a16:creationId xmlns:a16="http://schemas.microsoft.com/office/drawing/2014/main" id="{F74EE067-BF02-42EB-84F1-8AC74C6D9F50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" r="1691"/>
          <a:stretch/>
        </p:blipFill>
        <p:spPr bwMode="auto">
          <a:xfrm>
            <a:off x="3576978" y="5223811"/>
            <a:ext cx="2673159" cy="21980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フリーフォーム: 図形 1">
            <a:extLst>
              <a:ext uri="{FF2B5EF4-FFF2-40B4-BE49-F238E27FC236}">
                <a16:creationId xmlns:a16="http://schemas.microsoft.com/office/drawing/2014/main" id="{851134EB-44B7-41E5-9AC5-38118D7D0AEF}"/>
              </a:ext>
            </a:extLst>
          </p:cNvPr>
          <p:cNvSpPr/>
          <p:nvPr/>
        </p:nvSpPr>
        <p:spPr>
          <a:xfrm>
            <a:off x="1663234" y="6089465"/>
            <a:ext cx="485775" cy="476250"/>
          </a:xfrm>
          <a:custGeom>
            <a:avLst/>
            <a:gdLst>
              <a:gd name="connsiteX0" fmla="*/ 157162 w 495300"/>
              <a:gd name="connsiteY0" fmla="*/ 50006 h 476250"/>
              <a:gd name="connsiteX1" fmla="*/ 178594 w 495300"/>
              <a:gd name="connsiteY1" fmla="*/ 40481 h 476250"/>
              <a:gd name="connsiteX2" fmla="*/ 190500 w 495300"/>
              <a:gd name="connsiteY2" fmla="*/ 30956 h 476250"/>
              <a:gd name="connsiteX3" fmla="*/ 209550 w 495300"/>
              <a:gd name="connsiteY3" fmla="*/ 33337 h 476250"/>
              <a:gd name="connsiteX4" fmla="*/ 242887 w 495300"/>
              <a:gd name="connsiteY4" fmla="*/ 38100 h 476250"/>
              <a:gd name="connsiteX5" fmla="*/ 254794 w 495300"/>
              <a:gd name="connsiteY5" fmla="*/ 35718 h 476250"/>
              <a:gd name="connsiteX6" fmla="*/ 264319 w 495300"/>
              <a:gd name="connsiteY6" fmla="*/ 33337 h 476250"/>
              <a:gd name="connsiteX7" fmla="*/ 271462 w 495300"/>
              <a:gd name="connsiteY7" fmla="*/ 35718 h 476250"/>
              <a:gd name="connsiteX8" fmla="*/ 278606 w 495300"/>
              <a:gd name="connsiteY8" fmla="*/ 14287 h 476250"/>
              <a:gd name="connsiteX9" fmla="*/ 280987 w 495300"/>
              <a:gd name="connsiteY9" fmla="*/ 4762 h 476250"/>
              <a:gd name="connsiteX10" fmla="*/ 288131 w 495300"/>
              <a:gd name="connsiteY10" fmla="*/ 0 h 476250"/>
              <a:gd name="connsiteX11" fmla="*/ 328612 w 495300"/>
              <a:gd name="connsiteY11" fmla="*/ 4762 h 476250"/>
              <a:gd name="connsiteX12" fmla="*/ 345281 w 495300"/>
              <a:gd name="connsiteY12" fmla="*/ 21431 h 476250"/>
              <a:gd name="connsiteX13" fmla="*/ 354806 w 495300"/>
              <a:gd name="connsiteY13" fmla="*/ 26193 h 476250"/>
              <a:gd name="connsiteX14" fmla="*/ 364331 w 495300"/>
              <a:gd name="connsiteY14" fmla="*/ 35718 h 476250"/>
              <a:gd name="connsiteX15" fmla="*/ 361950 w 495300"/>
              <a:gd name="connsiteY15" fmla="*/ 42862 h 476250"/>
              <a:gd name="connsiteX16" fmla="*/ 354806 w 495300"/>
              <a:gd name="connsiteY16" fmla="*/ 59531 h 476250"/>
              <a:gd name="connsiteX17" fmla="*/ 357187 w 495300"/>
              <a:gd name="connsiteY17" fmla="*/ 66675 h 476250"/>
              <a:gd name="connsiteX18" fmla="*/ 385762 w 495300"/>
              <a:gd name="connsiteY18" fmla="*/ 57150 h 476250"/>
              <a:gd name="connsiteX19" fmla="*/ 392906 w 495300"/>
              <a:gd name="connsiteY19" fmla="*/ 54768 h 476250"/>
              <a:gd name="connsiteX20" fmla="*/ 407194 w 495300"/>
              <a:gd name="connsiteY20" fmla="*/ 59531 h 476250"/>
              <a:gd name="connsiteX21" fmla="*/ 416719 w 495300"/>
              <a:gd name="connsiteY21" fmla="*/ 73818 h 476250"/>
              <a:gd name="connsiteX22" fmla="*/ 419100 w 495300"/>
              <a:gd name="connsiteY22" fmla="*/ 102393 h 476250"/>
              <a:gd name="connsiteX23" fmla="*/ 426244 w 495300"/>
              <a:gd name="connsiteY23" fmla="*/ 107156 h 476250"/>
              <a:gd name="connsiteX24" fmla="*/ 438150 w 495300"/>
              <a:gd name="connsiteY24" fmla="*/ 114300 h 476250"/>
              <a:gd name="connsiteX25" fmla="*/ 440531 w 495300"/>
              <a:gd name="connsiteY25" fmla="*/ 121443 h 476250"/>
              <a:gd name="connsiteX26" fmla="*/ 442912 w 495300"/>
              <a:gd name="connsiteY26" fmla="*/ 135731 h 476250"/>
              <a:gd name="connsiteX27" fmla="*/ 450056 w 495300"/>
              <a:gd name="connsiteY27" fmla="*/ 140493 h 476250"/>
              <a:gd name="connsiteX28" fmla="*/ 457200 w 495300"/>
              <a:gd name="connsiteY28" fmla="*/ 138112 h 476250"/>
              <a:gd name="connsiteX29" fmla="*/ 466725 w 495300"/>
              <a:gd name="connsiteY29" fmla="*/ 145256 h 476250"/>
              <a:gd name="connsiteX30" fmla="*/ 478631 w 495300"/>
              <a:gd name="connsiteY30" fmla="*/ 152400 h 476250"/>
              <a:gd name="connsiteX31" fmla="*/ 478631 w 495300"/>
              <a:gd name="connsiteY31" fmla="*/ 178593 h 476250"/>
              <a:gd name="connsiteX32" fmla="*/ 485775 w 495300"/>
              <a:gd name="connsiteY32" fmla="*/ 200025 h 476250"/>
              <a:gd name="connsiteX33" fmla="*/ 488156 w 495300"/>
              <a:gd name="connsiteY33" fmla="*/ 207168 h 476250"/>
              <a:gd name="connsiteX34" fmla="*/ 492919 w 495300"/>
              <a:gd name="connsiteY34" fmla="*/ 254793 h 476250"/>
              <a:gd name="connsiteX35" fmla="*/ 495300 w 495300"/>
              <a:gd name="connsiteY35" fmla="*/ 261937 h 476250"/>
              <a:gd name="connsiteX36" fmla="*/ 490537 w 495300"/>
              <a:gd name="connsiteY36" fmla="*/ 292893 h 476250"/>
              <a:gd name="connsiteX37" fmla="*/ 488156 w 495300"/>
              <a:gd name="connsiteY37" fmla="*/ 311943 h 476250"/>
              <a:gd name="connsiteX38" fmla="*/ 485775 w 495300"/>
              <a:gd name="connsiteY38" fmla="*/ 319087 h 476250"/>
              <a:gd name="connsiteX39" fmla="*/ 483394 w 495300"/>
              <a:gd name="connsiteY39" fmla="*/ 328612 h 476250"/>
              <a:gd name="connsiteX40" fmla="*/ 471487 w 495300"/>
              <a:gd name="connsiteY40" fmla="*/ 385762 h 476250"/>
              <a:gd name="connsiteX41" fmla="*/ 450056 w 495300"/>
              <a:gd name="connsiteY41" fmla="*/ 402431 h 476250"/>
              <a:gd name="connsiteX42" fmla="*/ 435769 w 495300"/>
              <a:gd name="connsiteY42" fmla="*/ 407193 h 476250"/>
              <a:gd name="connsiteX43" fmla="*/ 431006 w 495300"/>
              <a:gd name="connsiteY43" fmla="*/ 414337 h 476250"/>
              <a:gd name="connsiteX44" fmla="*/ 414337 w 495300"/>
              <a:gd name="connsiteY44" fmla="*/ 428625 h 476250"/>
              <a:gd name="connsiteX45" fmla="*/ 407194 w 495300"/>
              <a:gd name="connsiteY45" fmla="*/ 433387 h 476250"/>
              <a:gd name="connsiteX46" fmla="*/ 397669 w 495300"/>
              <a:gd name="connsiteY46" fmla="*/ 440531 h 476250"/>
              <a:gd name="connsiteX47" fmla="*/ 390525 w 495300"/>
              <a:gd name="connsiteY47" fmla="*/ 447675 h 476250"/>
              <a:gd name="connsiteX48" fmla="*/ 369094 w 495300"/>
              <a:gd name="connsiteY48" fmla="*/ 457200 h 476250"/>
              <a:gd name="connsiteX49" fmla="*/ 361950 w 495300"/>
              <a:gd name="connsiteY49" fmla="*/ 461962 h 476250"/>
              <a:gd name="connsiteX50" fmla="*/ 350044 w 495300"/>
              <a:gd name="connsiteY50" fmla="*/ 464343 h 476250"/>
              <a:gd name="connsiteX51" fmla="*/ 340519 w 495300"/>
              <a:gd name="connsiteY51" fmla="*/ 466725 h 476250"/>
              <a:gd name="connsiteX52" fmla="*/ 328612 w 495300"/>
              <a:gd name="connsiteY52" fmla="*/ 469106 h 476250"/>
              <a:gd name="connsiteX53" fmla="*/ 314325 w 495300"/>
              <a:gd name="connsiteY53" fmla="*/ 471487 h 476250"/>
              <a:gd name="connsiteX54" fmla="*/ 307181 w 495300"/>
              <a:gd name="connsiteY54" fmla="*/ 473868 h 476250"/>
              <a:gd name="connsiteX55" fmla="*/ 292894 w 495300"/>
              <a:gd name="connsiteY55" fmla="*/ 476250 h 476250"/>
              <a:gd name="connsiteX56" fmla="*/ 161925 w 495300"/>
              <a:gd name="connsiteY56" fmla="*/ 471487 h 476250"/>
              <a:gd name="connsiteX57" fmla="*/ 147637 w 495300"/>
              <a:gd name="connsiteY57" fmla="*/ 461962 h 476250"/>
              <a:gd name="connsiteX58" fmla="*/ 140494 w 495300"/>
              <a:gd name="connsiteY58" fmla="*/ 457200 h 476250"/>
              <a:gd name="connsiteX59" fmla="*/ 107156 w 495300"/>
              <a:gd name="connsiteY59" fmla="*/ 435768 h 476250"/>
              <a:gd name="connsiteX60" fmla="*/ 97631 w 495300"/>
              <a:gd name="connsiteY60" fmla="*/ 433387 h 476250"/>
              <a:gd name="connsiteX61" fmla="*/ 80962 w 495300"/>
              <a:gd name="connsiteY61" fmla="*/ 419100 h 476250"/>
              <a:gd name="connsiteX62" fmla="*/ 69056 w 495300"/>
              <a:gd name="connsiteY62" fmla="*/ 409575 h 476250"/>
              <a:gd name="connsiteX63" fmla="*/ 59531 w 495300"/>
              <a:gd name="connsiteY63" fmla="*/ 392906 h 476250"/>
              <a:gd name="connsiteX64" fmla="*/ 54769 w 495300"/>
              <a:gd name="connsiteY64" fmla="*/ 383381 h 476250"/>
              <a:gd name="connsiteX65" fmla="*/ 38100 w 495300"/>
              <a:gd name="connsiteY65" fmla="*/ 357187 h 476250"/>
              <a:gd name="connsiteX66" fmla="*/ 28575 w 495300"/>
              <a:gd name="connsiteY66" fmla="*/ 340518 h 476250"/>
              <a:gd name="connsiteX67" fmla="*/ 11906 w 495300"/>
              <a:gd name="connsiteY67" fmla="*/ 311943 h 476250"/>
              <a:gd name="connsiteX68" fmla="*/ 4762 w 495300"/>
              <a:gd name="connsiteY68" fmla="*/ 285750 h 476250"/>
              <a:gd name="connsiteX69" fmla="*/ 0 w 495300"/>
              <a:gd name="connsiteY69" fmla="*/ 264318 h 476250"/>
              <a:gd name="connsiteX70" fmla="*/ 2381 w 495300"/>
              <a:gd name="connsiteY70" fmla="*/ 242887 h 476250"/>
              <a:gd name="connsiteX71" fmla="*/ 7144 w 495300"/>
              <a:gd name="connsiteY71" fmla="*/ 226218 h 476250"/>
              <a:gd name="connsiteX72" fmla="*/ 9525 w 495300"/>
              <a:gd name="connsiteY72" fmla="*/ 216693 h 476250"/>
              <a:gd name="connsiteX73" fmla="*/ 11906 w 495300"/>
              <a:gd name="connsiteY73" fmla="*/ 195262 h 476250"/>
              <a:gd name="connsiteX74" fmla="*/ 16669 w 495300"/>
              <a:gd name="connsiteY74" fmla="*/ 188118 h 476250"/>
              <a:gd name="connsiteX75" fmla="*/ 23812 w 495300"/>
              <a:gd name="connsiteY75" fmla="*/ 176212 h 476250"/>
              <a:gd name="connsiteX76" fmla="*/ 28575 w 495300"/>
              <a:gd name="connsiteY76" fmla="*/ 166687 h 476250"/>
              <a:gd name="connsiteX77" fmla="*/ 30956 w 495300"/>
              <a:gd name="connsiteY77" fmla="*/ 159543 h 476250"/>
              <a:gd name="connsiteX78" fmla="*/ 38100 w 495300"/>
              <a:gd name="connsiteY78" fmla="*/ 150018 h 476250"/>
              <a:gd name="connsiteX79" fmla="*/ 47625 w 495300"/>
              <a:gd name="connsiteY79" fmla="*/ 135731 h 476250"/>
              <a:gd name="connsiteX80" fmla="*/ 52387 w 495300"/>
              <a:gd name="connsiteY80" fmla="*/ 128587 h 476250"/>
              <a:gd name="connsiteX81" fmla="*/ 66675 w 495300"/>
              <a:gd name="connsiteY81" fmla="*/ 104775 h 476250"/>
              <a:gd name="connsiteX82" fmla="*/ 76200 w 495300"/>
              <a:gd name="connsiteY82" fmla="*/ 97631 h 476250"/>
              <a:gd name="connsiteX83" fmla="*/ 100012 w 495300"/>
              <a:gd name="connsiteY83" fmla="*/ 78581 h 476250"/>
              <a:gd name="connsiteX84" fmla="*/ 157162 w 495300"/>
              <a:gd name="connsiteY84" fmla="*/ 50006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95300" h="476250">
                <a:moveTo>
                  <a:pt x="157162" y="50006"/>
                </a:moveTo>
                <a:cubicBezTo>
                  <a:pt x="170259" y="43656"/>
                  <a:pt x="175516" y="43046"/>
                  <a:pt x="178594" y="40481"/>
                </a:cubicBezTo>
                <a:cubicBezTo>
                  <a:pt x="192955" y="28513"/>
                  <a:pt x="173443" y="36641"/>
                  <a:pt x="190500" y="30956"/>
                </a:cubicBezTo>
                <a:lnTo>
                  <a:pt x="209550" y="33337"/>
                </a:lnTo>
                <a:cubicBezTo>
                  <a:pt x="240048" y="36547"/>
                  <a:pt x="226910" y="32772"/>
                  <a:pt x="242887" y="38100"/>
                </a:cubicBezTo>
                <a:cubicBezTo>
                  <a:pt x="246856" y="37306"/>
                  <a:pt x="250843" y="36596"/>
                  <a:pt x="254794" y="35718"/>
                </a:cubicBezTo>
                <a:cubicBezTo>
                  <a:pt x="257989" y="35008"/>
                  <a:pt x="261046" y="33337"/>
                  <a:pt x="264319" y="33337"/>
                </a:cubicBezTo>
                <a:cubicBezTo>
                  <a:pt x="266829" y="33337"/>
                  <a:pt x="269081" y="34924"/>
                  <a:pt x="271462" y="35718"/>
                </a:cubicBezTo>
                <a:cubicBezTo>
                  <a:pt x="273843" y="28574"/>
                  <a:pt x="276780" y="21592"/>
                  <a:pt x="278606" y="14287"/>
                </a:cubicBezTo>
                <a:cubicBezTo>
                  <a:pt x="279400" y="11112"/>
                  <a:pt x="279172" y="7485"/>
                  <a:pt x="280987" y="4762"/>
                </a:cubicBezTo>
                <a:cubicBezTo>
                  <a:pt x="282575" y="2381"/>
                  <a:pt x="285750" y="1587"/>
                  <a:pt x="288131" y="0"/>
                </a:cubicBezTo>
                <a:cubicBezTo>
                  <a:pt x="301625" y="1587"/>
                  <a:pt x="315465" y="1333"/>
                  <a:pt x="328612" y="4762"/>
                </a:cubicBezTo>
                <a:cubicBezTo>
                  <a:pt x="361862" y="13436"/>
                  <a:pt x="333691" y="9841"/>
                  <a:pt x="345281" y="21431"/>
                </a:cubicBezTo>
                <a:cubicBezTo>
                  <a:pt x="347791" y="23941"/>
                  <a:pt x="351631" y="24606"/>
                  <a:pt x="354806" y="26193"/>
                </a:cubicBezTo>
                <a:cubicBezTo>
                  <a:pt x="357981" y="29368"/>
                  <a:pt x="362562" y="31591"/>
                  <a:pt x="364331" y="35718"/>
                </a:cubicBezTo>
                <a:cubicBezTo>
                  <a:pt x="365320" y="38025"/>
                  <a:pt x="362640" y="40448"/>
                  <a:pt x="361950" y="42862"/>
                </a:cubicBezTo>
                <a:cubicBezTo>
                  <a:pt x="358106" y="56316"/>
                  <a:pt x="362057" y="48656"/>
                  <a:pt x="354806" y="59531"/>
                </a:cubicBezTo>
                <a:cubicBezTo>
                  <a:pt x="355600" y="61912"/>
                  <a:pt x="354692" y="66398"/>
                  <a:pt x="357187" y="66675"/>
                </a:cubicBezTo>
                <a:cubicBezTo>
                  <a:pt x="368379" y="67918"/>
                  <a:pt x="376511" y="61115"/>
                  <a:pt x="385762" y="57150"/>
                </a:cubicBezTo>
                <a:cubicBezTo>
                  <a:pt x="388069" y="56161"/>
                  <a:pt x="390525" y="55562"/>
                  <a:pt x="392906" y="54768"/>
                </a:cubicBezTo>
                <a:cubicBezTo>
                  <a:pt x="397669" y="56356"/>
                  <a:pt x="403274" y="56395"/>
                  <a:pt x="407194" y="59531"/>
                </a:cubicBezTo>
                <a:cubicBezTo>
                  <a:pt x="411663" y="63107"/>
                  <a:pt x="416719" y="73818"/>
                  <a:pt x="416719" y="73818"/>
                </a:cubicBezTo>
                <a:cubicBezTo>
                  <a:pt x="417513" y="83343"/>
                  <a:pt x="416474" y="93203"/>
                  <a:pt x="419100" y="102393"/>
                </a:cubicBezTo>
                <a:cubicBezTo>
                  <a:pt x="419886" y="105145"/>
                  <a:pt x="423817" y="105639"/>
                  <a:pt x="426244" y="107156"/>
                </a:cubicBezTo>
                <a:cubicBezTo>
                  <a:pt x="430169" y="109609"/>
                  <a:pt x="434181" y="111919"/>
                  <a:pt x="438150" y="114300"/>
                </a:cubicBezTo>
                <a:cubicBezTo>
                  <a:pt x="438944" y="116681"/>
                  <a:pt x="439987" y="118993"/>
                  <a:pt x="440531" y="121443"/>
                </a:cubicBezTo>
                <a:cubicBezTo>
                  <a:pt x="441578" y="126156"/>
                  <a:pt x="440753" y="131412"/>
                  <a:pt x="442912" y="135731"/>
                </a:cubicBezTo>
                <a:cubicBezTo>
                  <a:pt x="444192" y="138291"/>
                  <a:pt x="447675" y="138906"/>
                  <a:pt x="450056" y="140493"/>
                </a:cubicBezTo>
                <a:cubicBezTo>
                  <a:pt x="452437" y="139699"/>
                  <a:pt x="454786" y="137422"/>
                  <a:pt x="457200" y="138112"/>
                </a:cubicBezTo>
                <a:cubicBezTo>
                  <a:pt x="461016" y="139202"/>
                  <a:pt x="463423" y="143054"/>
                  <a:pt x="466725" y="145256"/>
                </a:cubicBezTo>
                <a:cubicBezTo>
                  <a:pt x="470576" y="147823"/>
                  <a:pt x="474662" y="150019"/>
                  <a:pt x="478631" y="152400"/>
                </a:cubicBezTo>
                <a:cubicBezTo>
                  <a:pt x="475511" y="164882"/>
                  <a:pt x="474721" y="162952"/>
                  <a:pt x="478631" y="178593"/>
                </a:cubicBezTo>
                <a:cubicBezTo>
                  <a:pt x="480457" y="185899"/>
                  <a:pt x="483394" y="192881"/>
                  <a:pt x="485775" y="200025"/>
                </a:cubicBezTo>
                <a:lnTo>
                  <a:pt x="488156" y="207168"/>
                </a:lnTo>
                <a:cubicBezTo>
                  <a:pt x="489744" y="223043"/>
                  <a:pt x="490855" y="238973"/>
                  <a:pt x="492919" y="254793"/>
                </a:cubicBezTo>
                <a:cubicBezTo>
                  <a:pt x="493244" y="257282"/>
                  <a:pt x="495300" y="259427"/>
                  <a:pt x="495300" y="261937"/>
                </a:cubicBezTo>
                <a:cubicBezTo>
                  <a:pt x="495300" y="274898"/>
                  <a:pt x="492351" y="281103"/>
                  <a:pt x="490537" y="292893"/>
                </a:cubicBezTo>
                <a:cubicBezTo>
                  <a:pt x="489564" y="299218"/>
                  <a:pt x="489301" y="305647"/>
                  <a:pt x="488156" y="311943"/>
                </a:cubicBezTo>
                <a:cubicBezTo>
                  <a:pt x="487707" y="314413"/>
                  <a:pt x="486465" y="316673"/>
                  <a:pt x="485775" y="319087"/>
                </a:cubicBezTo>
                <a:cubicBezTo>
                  <a:pt x="484876" y="322234"/>
                  <a:pt x="484188" y="325437"/>
                  <a:pt x="483394" y="328612"/>
                </a:cubicBezTo>
                <a:cubicBezTo>
                  <a:pt x="481978" y="354085"/>
                  <a:pt x="488436" y="368810"/>
                  <a:pt x="471487" y="385762"/>
                </a:cubicBezTo>
                <a:cubicBezTo>
                  <a:pt x="465323" y="391927"/>
                  <a:pt x="458603" y="399582"/>
                  <a:pt x="450056" y="402431"/>
                </a:cubicBezTo>
                <a:lnTo>
                  <a:pt x="435769" y="407193"/>
                </a:lnTo>
                <a:cubicBezTo>
                  <a:pt x="434181" y="409574"/>
                  <a:pt x="432838" y="412138"/>
                  <a:pt x="431006" y="414337"/>
                </a:cubicBezTo>
                <a:cubicBezTo>
                  <a:pt x="425915" y="420446"/>
                  <a:pt x="420829" y="423988"/>
                  <a:pt x="414337" y="428625"/>
                </a:cubicBezTo>
                <a:cubicBezTo>
                  <a:pt x="412008" y="430288"/>
                  <a:pt x="409523" y="431724"/>
                  <a:pt x="407194" y="433387"/>
                </a:cubicBezTo>
                <a:cubicBezTo>
                  <a:pt x="403964" y="435694"/>
                  <a:pt x="400682" y="437948"/>
                  <a:pt x="397669" y="440531"/>
                </a:cubicBezTo>
                <a:cubicBezTo>
                  <a:pt x="395112" y="442723"/>
                  <a:pt x="393327" y="445807"/>
                  <a:pt x="390525" y="447675"/>
                </a:cubicBezTo>
                <a:cubicBezTo>
                  <a:pt x="364669" y="464911"/>
                  <a:pt x="385683" y="448905"/>
                  <a:pt x="369094" y="457200"/>
                </a:cubicBezTo>
                <a:cubicBezTo>
                  <a:pt x="366534" y="458480"/>
                  <a:pt x="364630" y="460957"/>
                  <a:pt x="361950" y="461962"/>
                </a:cubicBezTo>
                <a:cubicBezTo>
                  <a:pt x="358160" y="463383"/>
                  <a:pt x="353995" y="463465"/>
                  <a:pt x="350044" y="464343"/>
                </a:cubicBezTo>
                <a:cubicBezTo>
                  <a:pt x="346849" y="465053"/>
                  <a:pt x="343714" y="466015"/>
                  <a:pt x="340519" y="466725"/>
                </a:cubicBezTo>
                <a:cubicBezTo>
                  <a:pt x="336568" y="467603"/>
                  <a:pt x="332594" y="468382"/>
                  <a:pt x="328612" y="469106"/>
                </a:cubicBezTo>
                <a:cubicBezTo>
                  <a:pt x="323862" y="469970"/>
                  <a:pt x="319038" y="470440"/>
                  <a:pt x="314325" y="471487"/>
                </a:cubicBezTo>
                <a:cubicBezTo>
                  <a:pt x="311875" y="472031"/>
                  <a:pt x="309631" y="473323"/>
                  <a:pt x="307181" y="473868"/>
                </a:cubicBezTo>
                <a:cubicBezTo>
                  <a:pt x="302468" y="474915"/>
                  <a:pt x="297656" y="475456"/>
                  <a:pt x="292894" y="476250"/>
                </a:cubicBezTo>
                <a:lnTo>
                  <a:pt x="161925" y="471487"/>
                </a:lnTo>
                <a:cubicBezTo>
                  <a:pt x="153893" y="471072"/>
                  <a:pt x="153461" y="466815"/>
                  <a:pt x="147637" y="461962"/>
                </a:cubicBezTo>
                <a:cubicBezTo>
                  <a:pt x="145439" y="460130"/>
                  <a:pt x="142808" y="458883"/>
                  <a:pt x="140494" y="457200"/>
                </a:cubicBezTo>
                <a:cubicBezTo>
                  <a:pt x="125307" y="446155"/>
                  <a:pt x="123095" y="442143"/>
                  <a:pt x="107156" y="435768"/>
                </a:cubicBezTo>
                <a:cubicBezTo>
                  <a:pt x="104117" y="434553"/>
                  <a:pt x="100806" y="434181"/>
                  <a:pt x="97631" y="433387"/>
                </a:cubicBezTo>
                <a:cubicBezTo>
                  <a:pt x="83072" y="423683"/>
                  <a:pt x="98282" y="434496"/>
                  <a:pt x="80962" y="419100"/>
                </a:cubicBezTo>
                <a:cubicBezTo>
                  <a:pt x="77163" y="415723"/>
                  <a:pt x="73025" y="412750"/>
                  <a:pt x="69056" y="409575"/>
                </a:cubicBezTo>
                <a:cubicBezTo>
                  <a:pt x="64378" y="395539"/>
                  <a:pt x="69829" y="409383"/>
                  <a:pt x="59531" y="392906"/>
                </a:cubicBezTo>
                <a:cubicBezTo>
                  <a:pt x="57650" y="389896"/>
                  <a:pt x="56595" y="386425"/>
                  <a:pt x="54769" y="383381"/>
                </a:cubicBezTo>
                <a:cubicBezTo>
                  <a:pt x="49444" y="374506"/>
                  <a:pt x="41372" y="367005"/>
                  <a:pt x="38100" y="357187"/>
                </a:cubicBezTo>
                <a:cubicBezTo>
                  <a:pt x="32844" y="341416"/>
                  <a:pt x="39787" y="359739"/>
                  <a:pt x="28575" y="340518"/>
                </a:cubicBezTo>
                <a:cubicBezTo>
                  <a:pt x="8800" y="306618"/>
                  <a:pt x="28048" y="333464"/>
                  <a:pt x="11906" y="311943"/>
                </a:cubicBezTo>
                <a:cubicBezTo>
                  <a:pt x="9593" y="303848"/>
                  <a:pt x="6649" y="294243"/>
                  <a:pt x="4762" y="285750"/>
                </a:cubicBezTo>
                <a:cubicBezTo>
                  <a:pt x="-1295" y="258496"/>
                  <a:pt x="5816" y="287584"/>
                  <a:pt x="0" y="264318"/>
                </a:cubicBezTo>
                <a:cubicBezTo>
                  <a:pt x="794" y="257174"/>
                  <a:pt x="1288" y="249991"/>
                  <a:pt x="2381" y="242887"/>
                </a:cubicBezTo>
                <a:cubicBezTo>
                  <a:pt x="3623" y="234814"/>
                  <a:pt x="5067" y="233485"/>
                  <a:pt x="7144" y="226218"/>
                </a:cubicBezTo>
                <a:cubicBezTo>
                  <a:pt x="8043" y="223071"/>
                  <a:pt x="8731" y="219868"/>
                  <a:pt x="9525" y="216693"/>
                </a:cubicBezTo>
                <a:cubicBezTo>
                  <a:pt x="10319" y="209549"/>
                  <a:pt x="10163" y="202235"/>
                  <a:pt x="11906" y="195262"/>
                </a:cubicBezTo>
                <a:cubicBezTo>
                  <a:pt x="12600" y="192485"/>
                  <a:pt x="15152" y="190545"/>
                  <a:pt x="16669" y="188118"/>
                </a:cubicBezTo>
                <a:cubicBezTo>
                  <a:pt x="19122" y="184193"/>
                  <a:pt x="21564" y="180258"/>
                  <a:pt x="23812" y="176212"/>
                </a:cubicBezTo>
                <a:cubicBezTo>
                  <a:pt x="25536" y="173109"/>
                  <a:pt x="27177" y="169950"/>
                  <a:pt x="28575" y="166687"/>
                </a:cubicBezTo>
                <a:cubicBezTo>
                  <a:pt x="29564" y="164380"/>
                  <a:pt x="29711" y="161722"/>
                  <a:pt x="30956" y="159543"/>
                </a:cubicBezTo>
                <a:cubicBezTo>
                  <a:pt x="32925" y="156097"/>
                  <a:pt x="35824" y="153269"/>
                  <a:pt x="38100" y="150018"/>
                </a:cubicBezTo>
                <a:cubicBezTo>
                  <a:pt x="41382" y="145329"/>
                  <a:pt x="44450" y="140493"/>
                  <a:pt x="47625" y="135731"/>
                </a:cubicBezTo>
                <a:cubicBezTo>
                  <a:pt x="49212" y="133350"/>
                  <a:pt x="51107" y="131147"/>
                  <a:pt x="52387" y="128587"/>
                </a:cubicBezTo>
                <a:cubicBezTo>
                  <a:pt x="56683" y="119997"/>
                  <a:pt x="59782" y="111668"/>
                  <a:pt x="66675" y="104775"/>
                </a:cubicBezTo>
                <a:cubicBezTo>
                  <a:pt x="69481" y="101969"/>
                  <a:pt x="73079" y="100083"/>
                  <a:pt x="76200" y="97631"/>
                </a:cubicBezTo>
                <a:cubicBezTo>
                  <a:pt x="84193" y="91351"/>
                  <a:pt x="92019" y="84861"/>
                  <a:pt x="100012" y="78581"/>
                </a:cubicBezTo>
                <a:cubicBezTo>
                  <a:pt x="110317" y="70484"/>
                  <a:pt x="144065" y="56356"/>
                  <a:pt x="157162" y="50006"/>
                </a:cubicBezTo>
                <a:close/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D4603C0A-AE9C-4D7C-B4EE-374B1AEFE47D}"/>
              </a:ext>
            </a:extLst>
          </p:cNvPr>
          <p:cNvSpPr/>
          <p:nvPr/>
        </p:nvSpPr>
        <p:spPr>
          <a:xfrm>
            <a:off x="4011930" y="5439751"/>
            <a:ext cx="1786890" cy="1813560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B35049FF-0EED-43E2-AA06-2C4BDBEDE3C0}"/>
              </a:ext>
            </a:extLst>
          </p:cNvPr>
          <p:cNvSpPr/>
          <p:nvPr/>
        </p:nvSpPr>
        <p:spPr>
          <a:xfrm>
            <a:off x="1012676" y="5439751"/>
            <a:ext cx="1786890" cy="1813560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326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1CD42EF-A72F-426D-A5F2-834844EA82B2}"/>
              </a:ext>
            </a:extLst>
          </p:cNvPr>
          <p:cNvSpPr txBox="1"/>
          <p:nvPr/>
        </p:nvSpPr>
        <p:spPr>
          <a:xfrm>
            <a:off x="0" y="-12787"/>
            <a:ext cx="685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4B014D3-D91D-49F3-9E93-8B702E3FBE28}"/>
              </a:ext>
            </a:extLst>
          </p:cNvPr>
          <p:cNvSpPr txBox="1"/>
          <p:nvPr/>
        </p:nvSpPr>
        <p:spPr>
          <a:xfrm>
            <a:off x="221779" y="524571"/>
            <a:ext cx="289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</a:t>
            </a:r>
            <a:endParaRPr kumimoji="1" lang="ja-JP" altLang="en-US" sz="1400" b="1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602EED-5B2B-45CE-BE55-D4D5C25EA894}"/>
              </a:ext>
            </a:extLst>
          </p:cNvPr>
          <p:cNvSpPr txBox="1"/>
          <p:nvPr/>
        </p:nvSpPr>
        <p:spPr>
          <a:xfrm>
            <a:off x="221779" y="2578821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B</a:t>
            </a:r>
            <a:endParaRPr kumimoji="1" lang="ja-JP" altLang="en-US" sz="1400" b="1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2F78D2D-A701-4E77-A688-290769666194}"/>
              </a:ext>
            </a:extLst>
          </p:cNvPr>
          <p:cNvSpPr txBox="1"/>
          <p:nvPr/>
        </p:nvSpPr>
        <p:spPr>
          <a:xfrm>
            <a:off x="221779" y="463307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</a:t>
            </a:r>
            <a:endParaRPr kumimoji="1" lang="ja-JP" altLang="en-US" sz="1400" b="1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364EF68-F689-4CEA-BD30-66420161F820}"/>
              </a:ext>
            </a:extLst>
          </p:cNvPr>
          <p:cNvSpPr txBox="1"/>
          <p:nvPr/>
        </p:nvSpPr>
        <p:spPr>
          <a:xfrm>
            <a:off x="221779" y="668732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D</a:t>
            </a:r>
            <a:endParaRPr kumimoji="1" lang="ja-JP" altLang="en-US" sz="1400" b="1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41" name="グループ化 40"/>
          <p:cNvGrpSpPr/>
          <p:nvPr/>
        </p:nvGrpSpPr>
        <p:grpSpPr>
          <a:xfrm>
            <a:off x="492893" y="2590619"/>
            <a:ext cx="1895202" cy="1839672"/>
            <a:chOff x="465675" y="2590619"/>
            <a:chExt cx="1895202" cy="1839672"/>
          </a:xfrm>
        </p:grpSpPr>
        <p:sp>
          <p:nvSpPr>
            <p:cNvPr id="10" name="角丸四角形 16">
              <a:extLst>
                <a:ext uri="{FF2B5EF4-FFF2-40B4-BE49-F238E27FC236}">
                  <a16:creationId xmlns:a16="http://schemas.microsoft.com/office/drawing/2014/main" id="{18B6A773-723F-41CC-9042-B344B5ED976B}"/>
                </a:ext>
              </a:extLst>
            </p:cNvPr>
            <p:cNvSpPr/>
            <p:nvPr/>
          </p:nvSpPr>
          <p:spPr>
            <a:xfrm>
              <a:off x="483019" y="2590619"/>
              <a:ext cx="1860515" cy="416353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CAFs-</a:t>
              </a:r>
              <a:r>
                <a:rPr lang="en-US" altLang="ja-JP" sz="1400" kern="100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shLuc</a:t>
              </a:r>
              <a:r>
                <a:rPr lang="en-US" altLang="ja-JP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    </a:t>
              </a:r>
              <a:r>
                <a:rPr lang="ja-JP" altLang="en-US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　　</a:t>
              </a:r>
              <a:endPara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E815B83B-5F4D-4960-A387-ABCB8C7C7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675" y="3003315"/>
              <a:ext cx="1895202" cy="1426976"/>
            </a:xfrm>
            <a:prstGeom prst="rect">
              <a:avLst/>
            </a:prstGeom>
          </p:spPr>
        </p:pic>
      </p:grpSp>
      <p:grpSp>
        <p:nvGrpSpPr>
          <p:cNvPr id="38" name="グループ化 37"/>
          <p:cNvGrpSpPr/>
          <p:nvPr/>
        </p:nvGrpSpPr>
        <p:grpSpPr>
          <a:xfrm>
            <a:off x="493807" y="573264"/>
            <a:ext cx="1893375" cy="1821714"/>
            <a:chOff x="466589" y="573264"/>
            <a:chExt cx="1893375" cy="1821714"/>
          </a:xfrm>
        </p:grpSpPr>
        <p:sp>
          <p:nvSpPr>
            <p:cNvPr id="14" name="角丸四角形 16">
              <a:extLst>
                <a:ext uri="{FF2B5EF4-FFF2-40B4-BE49-F238E27FC236}">
                  <a16:creationId xmlns:a16="http://schemas.microsoft.com/office/drawing/2014/main" id="{7B92D96B-2D7F-4B31-B99B-7535F5D616FB}"/>
                </a:ext>
              </a:extLst>
            </p:cNvPr>
            <p:cNvSpPr/>
            <p:nvPr/>
          </p:nvSpPr>
          <p:spPr>
            <a:xfrm>
              <a:off x="476893" y="573264"/>
              <a:ext cx="1872766" cy="416353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CAFs-Ctrl     </a:t>
              </a:r>
              <a:r>
                <a:rPr lang="ja-JP" altLang="en-US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　　</a:t>
              </a:r>
              <a:endPara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9" name="図 18" descr="時計, コンピュータ, 光 が含まれている画像&#10;&#10;自動的に生成された説明">
              <a:extLst>
                <a:ext uri="{FF2B5EF4-FFF2-40B4-BE49-F238E27FC236}">
                  <a16:creationId xmlns:a16="http://schemas.microsoft.com/office/drawing/2014/main" id="{A05DB09B-B3CE-47A6-B130-28AF2C131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589" y="969378"/>
              <a:ext cx="1893375" cy="142560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178CEA75-41EB-4B9E-8076-2F600D27A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46" b="10896"/>
          <a:stretch/>
        </p:blipFill>
        <p:spPr>
          <a:xfrm>
            <a:off x="610032" y="5052680"/>
            <a:ext cx="1660925" cy="1730571"/>
          </a:xfrm>
          <a:prstGeom prst="rect">
            <a:avLst/>
          </a:prstGeom>
        </p:spPr>
      </p:pic>
      <p:sp>
        <p:nvSpPr>
          <p:cNvPr id="33" name="角丸四角形 16">
            <a:extLst>
              <a:ext uri="{FF2B5EF4-FFF2-40B4-BE49-F238E27FC236}">
                <a16:creationId xmlns:a16="http://schemas.microsoft.com/office/drawing/2014/main" id="{7B92D96B-2D7F-4B31-B99B-7535F5D616FB}"/>
              </a:ext>
            </a:extLst>
          </p:cNvPr>
          <p:cNvSpPr/>
          <p:nvPr/>
        </p:nvSpPr>
        <p:spPr>
          <a:xfrm>
            <a:off x="897236" y="4669912"/>
            <a:ext cx="1277122" cy="41635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CAFs-Ctrl     </a:t>
            </a:r>
            <a:r>
              <a:rPr lang="ja-JP" altLang="en-US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　　　</a:t>
            </a:r>
            <a:endParaRPr lang="en-US" altLang="ja-JP" sz="1400" kern="100" dirty="0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2" name="図 1" descr="グラフ&#10;&#10;中程度の精度で自動的に生成された説明">
            <a:extLst>
              <a:ext uri="{FF2B5EF4-FFF2-40B4-BE49-F238E27FC236}">
                <a16:creationId xmlns:a16="http://schemas.microsoft.com/office/drawing/2014/main" id="{15FB5841-89C5-4058-AA98-3BE28D9470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36" b="14505"/>
          <a:stretch/>
        </p:blipFill>
        <p:spPr>
          <a:xfrm>
            <a:off x="610993" y="7149904"/>
            <a:ext cx="1659003" cy="1731600"/>
          </a:xfrm>
          <a:prstGeom prst="rect">
            <a:avLst/>
          </a:prstGeom>
        </p:spPr>
      </p:pic>
      <p:sp>
        <p:nvSpPr>
          <p:cNvPr id="47" name="角丸四角形 16">
            <a:extLst>
              <a:ext uri="{FF2B5EF4-FFF2-40B4-BE49-F238E27FC236}">
                <a16:creationId xmlns:a16="http://schemas.microsoft.com/office/drawing/2014/main" id="{18B6A773-723F-41CC-9042-B344B5ED976B}"/>
              </a:ext>
            </a:extLst>
          </p:cNvPr>
          <p:cNvSpPr/>
          <p:nvPr/>
        </p:nvSpPr>
        <p:spPr>
          <a:xfrm>
            <a:off x="897236" y="6790408"/>
            <a:ext cx="1277122" cy="41635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</a:t>
            </a:r>
            <a:r>
              <a:rPr lang="en-US" altLang="ja-JP" sz="1400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shLuc</a:t>
            </a:r>
            <a:r>
              <a: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    </a:t>
            </a:r>
            <a:r>
              <a:rPr lang="ja-JP" altLang="en-US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　　　</a:t>
            </a:r>
            <a:endParaRPr lang="en-US" altLang="ja-JP" sz="1400" kern="100" dirty="0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21" name="図 20" descr="グリーン, 座る, 光, 食品 が含まれている画像&#10;&#10;自動的に生成された説明">
            <a:extLst>
              <a:ext uri="{FF2B5EF4-FFF2-40B4-BE49-F238E27FC236}">
                <a16:creationId xmlns:a16="http://schemas.microsoft.com/office/drawing/2014/main" id="{E759BCD7-30E7-4261-867B-1505B4E3051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79" y="969021"/>
            <a:ext cx="1893374" cy="1425600"/>
          </a:xfrm>
          <a:prstGeom prst="rect">
            <a:avLst/>
          </a:prstGeom>
        </p:spPr>
      </p:pic>
      <p:sp>
        <p:nvSpPr>
          <p:cNvPr id="29" name="角丸四角形 16">
            <a:extLst>
              <a:ext uri="{FF2B5EF4-FFF2-40B4-BE49-F238E27FC236}">
                <a16:creationId xmlns:a16="http://schemas.microsoft.com/office/drawing/2014/main" id="{7B92D96B-2D7F-4B31-B99B-7535F5D616FB}"/>
              </a:ext>
            </a:extLst>
          </p:cNvPr>
          <p:cNvSpPr/>
          <p:nvPr/>
        </p:nvSpPr>
        <p:spPr>
          <a:xfrm>
            <a:off x="2543464" y="573264"/>
            <a:ext cx="1837805" cy="41635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CAFs-PDPN-WT      </a:t>
            </a:r>
            <a:r>
              <a:rPr lang="ja-JP" altLang="en-US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　　　</a:t>
            </a:r>
            <a:endParaRPr lang="en-US" altLang="ja-JP" sz="1400" kern="100" dirty="0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D280323-16C8-43D0-9FA2-E2D1957972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566" y="3004971"/>
            <a:ext cx="1893600" cy="1425600"/>
          </a:xfrm>
          <a:prstGeom prst="rect">
            <a:avLst/>
          </a:prstGeom>
        </p:spPr>
      </p:pic>
      <p:sp>
        <p:nvSpPr>
          <p:cNvPr id="31" name="角丸四角形 16">
            <a:extLst>
              <a:ext uri="{FF2B5EF4-FFF2-40B4-BE49-F238E27FC236}">
                <a16:creationId xmlns:a16="http://schemas.microsoft.com/office/drawing/2014/main" id="{18B6A773-723F-41CC-9042-B344B5ED976B}"/>
              </a:ext>
            </a:extLst>
          </p:cNvPr>
          <p:cNvSpPr/>
          <p:nvPr/>
        </p:nvSpPr>
        <p:spPr>
          <a:xfrm>
            <a:off x="2515566" y="2590619"/>
            <a:ext cx="1893601" cy="41635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CAFs-shPDPN1     </a:t>
            </a:r>
            <a:r>
              <a:rPr lang="ja-JP" altLang="en-US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　　　　</a:t>
            </a:r>
            <a:endParaRPr lang="en-US" altLang="ja-JP" sz="1400" kern="100" dirty="0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C1511A6-2F70-46FA-8C0A-923C4568FCF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0" b="10896"/>
          <a:stretch/>
        </p:blipFill>
        <p:spPr>
          <a:xfrm>
            <a:off x="2631904" y="5052001"/>
            <a:ext cx="1660924" cy="1730570"/>
          </a:xfrm>
          <a:prstGeom prst="rect">
            <a:avLst/>
          </a:prstGeom>
        </p:spPr>
      </p:pic>
      <p:sp>
        <p:nvSpPr>
          <p:cNvPr id="34" name="角丸四角形 16">
            <a:extLst>
              <a:ext uri="{FF2B5EF4-FFF2-40B4-BE49-F238E27FC236}">
                <a16:creationId xmlns:a16="http://schemas.microsoft.com/office/drawing/2014/main" id="{7B92D96B-2D7F-4B31-B99B-7535F5D616FB}"/>
              </a:ext>
            </a:extLst>
          </p:cNvPr>
          <p:cNvSpPr/>
          <p:nvPr/>
        </p:nvSpPr>
        <p:spPr>
          <a:xfrm>
            <a:off x="2788552" y="4669912"/>
            <a:ext cx="1544840" cy="41635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CAFs-PDPN-WT      </a:t>
            </a:r>
            <a:r>
              <a:rPr lang="ja-JP" altLang="en-US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　　　</a:t>
            </a:r>
            <a:endParaRPr lang="en-US" altLang="ja-JP" sz="1400" kern="100" dirty="0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54" name="グループ化 53"/>
          <p:cNvGrpSpPr/>
          <p:nvPr/>
        </p:nvGrpSpPr>
        <p:grpSpPr>
          <a:xfrm>
            <a:off x="2631904" y="6790408"/>
            <a:ext cx="1660925" cy="2091095"/>
            <a:chOff x="2703898" y="6695158"/>
            <a:chExt cx="1660925" cy="2091095"/>
          </a:xfrm>
        </p:grpSpPr>
        <p:pic>
          <p:nvPicPr>
            <p:cNvPr id="4" name="図 3" descr="グラフ&#10;&#10;自動的に生成された説明">
              <a:extLst>
                <a:ext uri="{FF2B5EF4-FFF2-40B4-BE49-F238E27FC236}">
                  <a16:creationId xmlns:a16="http://schemas.microsoft.com/office/drawing/2014/main" id="{6B60C149-8183-485B-8262-B92991049601}"/>
                </a:ext>
              </a:extLst>
            </p:cNvPr>
            <p:cNvPicPr>
              <a:picLocks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536" b="14505"/>
            <a:stretch/>
          </p:blipFill>
          <p:spPr>
            <a:xfrm>
              <a:off x="2703898" y="7054653"/>
              <a:ext cx="1660925" cy="1731600"/>
            </a:xfrm>
            <a:prstGeom prst="rect">
              <a:avLst/>
            </a:prstGeom>
          </p:spPr>
        </p:pic>
        <p:sp>
          <p:nvSpPr>
            <p:cNvPr id="48" name="角丸四角形 16">
              <a:extLst>
                <a:ext uri="{FF2B5EF4-FFF2-40B4-BE49-F238E27FC236}">
                  <a16:creationId xmlns:a16="http://schemas.microsoft.com/office/drawing/2014/main" id="{18B6A773-723F-41CC-9042-B344B5ED976B}"/>
                </a:ext>
              </a:extLst>
            </p:cNvPr>
            <p:cNvSpPr/>
            <p:nvPr/>
          </p:nvSpPr>
          <p:spPr>
            <a:xfrm>
              <a:off x="2860545" y="6695158"/>
              <a:ext cx="1504277" cy="416353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CAFs-shPDPN1     </a:t>
              </a:r>
              <a:r>
                <a:rPr lang="ja-JP" altLang="en-US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　　　</a:t>
              </a:r>
              <a:endPara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23" name="図 22" descr="座る, グリーン, 食品 が含まれている画像&#10;&#10;自動的に生成された説明">
            <a:extLst>
              <a:ext uri="{FF2B5EF4-FFF2-40B4-BE49-F238E27FC236}">
                <a16:creationId xmlns:a16="http://schemas.microsoft.com/office/drawing/2014/main" id="{DDD50525-7894-4F22-8279-7307B0853F8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64" y="969021"/>
            <a:ext cx="1893373" cy="1425599"/>
          </a:xfrm>
          <a:prstGeom prst="rect">
            <a:avLst/>
          </a:prstGeom>
        </p:spPr>
      </p:pic>
      <p:sp>
        <p:nvSpPr>
          <p:cNvPr id="30" name="角丸四角形 16">
            <a:extLst>
              <a:ext uri="{FF2B5EF4-FFF2-40B4-BE49-F238E27FC236}">
                <a16:creationId xmlns:a16="http://schemas.microsoft.com/office/drawing/2014/main" id="{7B92D96B-2D7F-4B31-B99B-7535F5D616FB}"/>
              </a:ext>
            </a:extLst>
          </p:cNvPr>
          <p:cNvSpPr/>
          <p:nvPr/>
        </p:nvSpPr>
        <p:spPr>
          <a:xfrm>
            <a:off x="4502338" y="573264"/>
            <a:ext cx="1912425" cy="41635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CAFs-PDPN-</a:t>
            </a:r>
            <a:r>
              <a:rPr lang="en-US" altLang="ja-JP" sz="1400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Del.IC</a:t>
            </a:r>
            <a:endParaRPr lang="en-US" altLang="ja-JP" sz="1400" kern="100" dirty="0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743E737-6CCA-4547-BC09-DB0BD87FF3F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63" y="3004971"/>
            <a:ext cx="1893375" cy="1425600"/>
          </a:xfrm>
          <a:prstGeom prst="rect">
            <a:avLst/>
          </a:prstGeom>
        </p:spPr>
      </p:pic>
      <p:sp>
        <p:nvSpPr>
          <p:cNvPr id="32" name="角丸四角形 16">
            <a:extLst>
              <a:ext uri="{FF2B5EF4-FFF2-40B4-BE49-F238E27FC236}">
                <a16:creationId xmlns:a16="http://schemas.microsoft.com/office/drawing/2014/main" id="{18B6A773-723F-41CC-9042-B344B5ED976B}"/>
              </a:ext>
            </a:extLst>
          </p:cNvPr>
          <p:cNvSpPr/>
          <p:nvPr/>
        </p:nvSpPr>
        <p:spPr>
          <a:xfrm>
            <a:off x="4502338" y="2590619"/>
            <a:ext cx="1912425" cy="41635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CAFs-shPDPN3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34A389D-C824-40AD-A914-F0D34370411D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62" b="11490"/>
          <a:stretch/>
        </p:blipFill>
        <p:spPr>
          <a:xfrm>
            <a:off x="4628750" y="5052001"/>
            <a:ext cx="1659600" cy="1730570"/>
          </a:xfrm>
          <a:prstGeom prst="rect">
            <a:avLst/>
          </a:prstGeom>
        </p:spPr>
      </p:pic>
      <p:sp>
        <p:nvSpPr>
          <p:cNvPr id="35" name="角丸四角形 16">
            <a:extLst>
              <a:ext uri="{FF2B5EF4-FFF2-40B4-BE49-F238E27FC236}">
                <a16:creationId xmlns:a16="http://schemas.microsoft.com/office/drawing/2014/main" id="{7B92D96B-2D7F-4B31-B99B-7535F5D616FB}"/>
              </a:ext>
            </a:extLst>
          </p:cNvPr>
          <p:cNvSpPr/>
          <p:nvPr/>
        </p:nvSpPr>
        <p:spPr>
          <a:xfrm>
            <a:off x="4576769" y="4669912"/>
            <a:ext cx="1912425" cy="41635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CAFs-PDPN-</a:t>
            </a:r>
            <a:r>
              <a:rPr lang="en-US" altLang="ja-JP" sz="1400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Del.IC</a:t>
            </a:r>
            <a:endParaRPr lang="en-US" altLang="ja-JP" sz="1400" kern="100" dirty="0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53" name="グループ化 52"/>
          <p:cNvGrpSpPr/>
          <p:nvPr/>
        </p:nvGrpSpPr>
        <p:grpSpPr>
          <a:xfrm>
            <a:off x="4628088" y="6790408"/>
            <a:ext cx="1660925" cy="2091940"/>
            <a:chOff x="4425360" y="6695158"/>
            <a:chExt cx="1660925" cy="2091940"/>
          </a:xfrm>
        </p:grpSpPr>
        <p:pic>
          <p:nvPicPr>
            <p:cNvPr id="3" name="図 2" descr="グラフ&#10;&#10;中程度の精度で自動的に生成された説明">
              <a:extLst>
                <a:ext uri="{FF2B5EF4-FFF2-40B4-BE49-F238E27FC236}">
                  <a16:creationId xmlns:a16="http://schemas.microsoft.com/office/drawing/2014/main" id="{4D059D61-99B1-4EC7-9B36-954D3F83A384}"/>
                </a:ext>
              </a:extLst>
            </p:cNvPr>
            <p:cNvPicPr>
              <a:picLocks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536" b="14505"/>
            <a:stretch/>
          </p:blipFill>
          <p:spPr>
            <a:xfrm>
              <a:off x="4425360" y="7055498"/>
              <a:ext cx="1660925" cy="1731600"/>
            </a:xfrm>
            <a:prstGeom prst="rect">
              <a:avLst/>
            </a:prstGeom>
          </p:spPr>
        </p:pic>
        <p:sp>
          <p:nvSpPr>
            <p:cNvPr id="49" name="角丸四角形 16">
              <a:extLst>
                <a:ext uri="{FF2B5EF4-FFF2-40B4-BE49-F238E27FC236}">
                  <a16:creationId xmlns:a16="http://schemas.microsoft.com/office/drawing/2014/main" id="{18B6A773-723F-41CC-9042-B344B5ED976B}"/>
                </a:ext>
              </a:extLst>
            </p:cNvPr>
            <p:cNvSpPr/>
            <p:nvPr/>
          </p:nvSpPr>
          <p:spPr>
            <a:xfrm>
              <a:off x="4608654" y="6695158"/>
              <a:ext cx="1476967" cy="416353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CAFs-shPDPN3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996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2" name="グラフ 21">
                <a:extLst>
                  <a:ext uri="{FF2B5EF4-FFF2-40B4-BE49-F238E27FC236}">
                    <a16:creationId xmlns:a16="http://schemas.microsoft.com/office/drawing/2014/main" id="{EB597814-7D84-4450-8689-50C79596951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34938947"/>
                  </p:ext>
                </p:extLst>
              </p:nvPr>
            </p:nvGraphicFramePr>
            <p:xfrm>
              <a:off x="666632" y="4572000"/>
              <a:ext cx="2437200" cy="19728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2" name="グラフ 21">
                <a:extLst>
                  <a:ext uri="{FF2B5EF4-FFF2-40B4-BE49-F238E27FC236}">
                    <a16:creationId xmlns:a16="http://schemas.microsoft.com/office/drawing/2014/main" id="{EB597814-7D84-4450-8689-50C7959695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6632" y="4572000"/>
                <a:ext cx="2437200" cy="19728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図 3" descr="緑の光&#10;&#10;中程度の精度で自動的に生成された説明">
            <a:extLst>
              <a:ext uri="{FF2B5EF4-FFF2-40B4-BE49-F238E27FC236}">
                <a16:creationId xmlns:a16="http://schemas.microsoft.com/office/drawing/2014/main" id="{F3D727E4-7262-4B74-A805-124C8AAD6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74" y="2523854"/>
            <a:ext cx="1893600" cy="1425600"/>
          </a:xfrm>
          <a:prstGeom prst="rect">
            <a:avLst/>
          </a:prstGeom>
        </p:spPr>
      </p:pic>
      <p:pic>
        <p:nvPicPr>
          <p:cNvPr id="6" name="図 5" descr="緑の光&#10;&#10;中程度の精度で自動的に生成された説明">
            <a:extLst>
              <a:ext uri="{FF2B5EF4-FFF2-40B4-BE49-F238E27FC236}">
                <a16:creationId xmlns:a16="http://schemas.microsoft.com/office/drawing/2014/main" id="{D665A9E5-1089-4FA1-83D6-2DA1F2C2BB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182" y="2523770"/>
            <a:ext cx="1893374" cy="14256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AC0CE16-5867-4455-8F8B-A148824CAD49}"/>
              </a:ext>
            </a:extLst>
          </p:cNvPr>
          <p:cNvSpPr/>
          <p:nvPr/>
        </p:nvSpPr>
        <p:spPr>
          <a:xfrm>
            <a:off x="1042193" y="643275"/>
            <a:ext cx="11684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</a:t>
            </a:r>
            <a:r>
              <a:rPr lang="en-US" altLang="ja-JP" sz="1400" dirty="0" err="1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shLuc</a:t>
            </a:r>
            <a:endParaRPr lang="en-US" altLang="ja-JP" sz="14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1C9BE83-76A4-4CCC-BD37-8CC03F0515DC}"/>
              </a:ext>
            </a:extLst>
          </p:cNvPr>
          <p:cNvSpPr/>
          <p:nvPr/>
        </p:nvSpPr>
        <p:spPr>
          <a:xfrm>
            <a:off x="2690756" y="643275"/>
            <a:ext cx="18647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CAFs-shPDPN1 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B6F5803-421A-418F-B6BB-C42EC71F79FC}"/>
              </a:ext>
            </a:extLst>
          </p:cNvPr>
          <p:cNvSpPr/>
          <p:nvPr/>
        </p:nvSpPr>
        <p:spPr>
          <a:xfrm>
            <a:off x="4681619" y="643275"/>
            <a:ext cx="18343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CAFs-shPDPN3 </a:t>
            </a:r>
          </a:p>
        </p:txBody>
      </p:sp>
      <p:pic>
        <p:nvPicPr>
          <p:cNvPr id="10" name="図 9" descr="夜に光っている月&#10;&#10;自動的に生成された説明">
            <a:extLst>
              <a:ext uri="{FF2B5EF4-FFF2-40B4-BE49-F238E27FC236}">
                <a16:creationId xmlns:a16="http://schemas.microsoft.com/office/drawing/2014/main" id="{6FC68173-CFF2-41BB-825B-11CE893FFDFD}"/>
              </a:ext>
            </a:extLst>
          </p:cNvPr>
          <p:cNvPicPr>
            <a:picLocks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76" y="951998"/>
            <a:ext cx="1893600" cy="14256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98F9CAA-D1E3-42C3-A824-344C1D1E1E8D}"/>
              </a:ext>
            </a:extLst>
          </p:cNvPr>
          <p:cNvSpPr txBox="1"/>
          <p:nvPr/>
        </p:nvSpPr>
        <p:spPr>
          <a:xfrm>
            <a:off x="94955" y="3091344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Day3</a:t>
            </a:r>
            <a:endParaRPr kumimoji="1" lang="ja-JP" altLang="en-US" sz="14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3" name="図 12" descr="夜に光っている月&#10;&#10;自動的に生成された説明">
            <a:extLst>
              <a:ext uri="{FF2B5EF4-FFF2-40B4-BE49-F238E27FC236}">
                <a16:creationId xmlns:a16="http://schemas.microsoft.com/office/drawing/2014/main" id="{E662D146-07CB-487F-B52D-718134E1C1A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182" y="951998"/>
            <a:ext cx="1893375" cy="14256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41BF519-21D5-425E-AB00-70C007A3CD41}"/>
              </a:ext>
            </a:extLst>
          </p:cNvPr>
          <p:cNvSpPr txBox="1"/>
          <p:nvPr/>
        </p:nvSpPr>
        <p:spPr>
          <a:xfrm>
            <a:off x="94955" y="1510909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Day0</a:t>
            </a:r>
            <a:endParaRPr kumimoji="1" lang="ja-JP" altLang="en-US" sz="14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6" name="角丸四角形 16">
            <a:extLst>
              <a:ext uri="{FF2B5EF4-FFF2-40B4-BE49-F238E27FC236}">
                <a16:creationId xmlns:a16="http://schemas.microsoft.com/office/drawing/2014/main" id="{4AEC7274-FD19-4AC8-94A9-367790743CC4}"/>
              </a:ext>
            </a:extLst>
          </p:cNvPr>
          <p:cNvSpPr/>
          <p:nvPr/>
        </p:nvSpPr>
        <p:spPr>
          <a:xfrm>
            <a:off x="1079504" y="6443906"/>
            <a:ext cx="580397" cy="22733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ja-JP" sz="1200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shLuc</a:t>
            </a:r>
            <a:endParaRPr lang="en-US" altLang="ja-JP" sz="1200" kern="100" dirty="0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0" name="角丸四角形 16">
            <a:extLst>
              <a:ext uri="{FF2B5EF4-FFF2-40B4-BE49-F238E27FC236}">
                <a16:creationId xmlns:a16="http://schemas.microsoft.com/office/drawing/2014/main" id="{6F8023DD-3FBE-4768-9439-D19E90827490}"/>
              </a:ext>
            </a:extLst>
          </p:cNvPr>
          <p:cNvSpPr/>
          <p:nvPr/>
        </p:nvSpPr>
        <p:spPr>
          <a:xfrm>
            <a:off x="1600857" y="6443906"/>
            <a:ext cx="849760" cy="22733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ja-JP" sz="12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shPDPN1</a:t>
            </a:r>
          </a:p>
        </p:txBody>
      </p:sp>
      <p:sp>
        <p:nvSpPr>
          <p:cNvPr id="21" name="角丸四角形 16">
            <a:extLst>
              <a:ext uri="{FF2B5EF4-FFF2-40B4-BE49-F238E27FC236}">
                <a16:creationId xmlns:a16="http://schemas.microsoft.com/office/drawing/2014/main" id="{29C67757-F63A-4941-AAEA-81B14389AE12}"/>
              </a:ext>
            </a:extLst>
          </p:cNvPr>
          <p:cNvSpPr/>
          <p:nvPr/>
        </p:nvSpPr>
        <p:spPr>
          <a:xfrm>
            <a:off x="2217394" y="6438360"/>
            <a:ext cx="987591" cy="22733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ja-JP" sz="1200" kern="100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shPDPN3</a:t>
            </a: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6D62A7EE-FE12-4D85-A689-B9649A724430}"/>
              </a:ext>
            </a:extLst>
          </p:cNvPr>
          <p:cNvCxnSpPr>
            <a:cxnSpLocks/>
          </p:cNvCxnSpPr>
          <p:nvPr/>
        </p:nvCxnSpPr>
        <p:spPr>
          <a:xfrm flipH="1">
            <a:off x="1317576" y="5077704"/>
            <a:ext cx="6645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C4F2C488-1DF7-4F3E-892C-7912EC7D841E}"/>
              </a:ext>
            </a:extLst>
          </p:cNvPr>
          <p:cNvCxnSpPr>
            <a:cxnSpLocks/>
          </p:cNvCxnSpPr>
          <p:nvPr/>
        </p:nvCxnSpPr>
        <p:spPr>
          <a:xfrm flipH="1">
            <a:off x="1309303" y="4875527"/>
            <a:ext cx="14114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C00E39-3217-4023-9DEB-D72F1783952B}"/>
              </a:ext>
            </a:extLst>
          </p:cNvPr>
          <p:cNvSpPr txBox="1"/>
          <p:nvPr/>
        </p:nvSpPr>
        <p:spPr>
          <a:xfrm>
            <a:off x="1317576" y="4885866"/>
            <a:ext cx="6645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 *</a:t>
            </a:r>
            <a:endParaRPr lang="ja-JP" altLang="en-US" sz="1200" b="1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490B9E-3C25-40AD-AACC-F100A42BD7A7}"/>
              </a:ext>
            </a:extLst>
          </p:cNvPr>
          <p:cNvSpPr txBox="1"/>
          <p:nvPr/>
        </p:nvSpPr>
        <p:spPr>
          <a:xfrm>
            <a:off x="1317576" y="4687091"/>
            <a:ext cx="13968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**</a:t>
            </a:r>
            <a:endParaRPr lang="ja-JP" altLang="en-US" sz="1200" b="1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3" name="図 32" descr="緑の光&#10;&#10;自動的に生成された説明">
            <a:extLst>
              <a:ext uri="{FF2B5EF4-FFF2-40B4-BE49-F238E27FC236}">
                <a16:creationId xmlns:a16="http://schemas.microsoft.com/office/drawing/2014/main" id="{5B2466EB-BB23-4457-8FA6-41EA2E9B877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159" y="2523770"/>
            <a:ext cx="1893375" cy="1425600"/>
          </a:xfrm>
          <a:prstGeom prst="rect">
            <a:avLst/>
          </a:prstGeom>
        </p:spPr>
      </p:pic>
      <p:pic>
        <p:nvPicPr>
          <p:cNvPr id="41" name="図 40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E9B88E01-824F-4B5D-A033-EFC4D8802E4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160" y="951998"/>
            <a:ext cx="1893375" cy="142560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25D3143-B57D-46E8-BE57-EC4E8751953E}"/>
              </a:ext>
            </a:extLst>
          </p:cNvPr>
          <p:cNvSpPr txBox="1"/>
          <p:nvPr/>
        </p:nvSpPr>
        <p:spPr>
          <a:xfrm>
            <a:off x="317432" y="4305497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B</a:t>
            </a:r>
            <a:endParaRPr kumimoji="1" lang="ja-JP" altLang="en-US" sz="1400" b="1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74AEC5-6EB9-4D58-8FE6-F00B22AD75A4}"/>
              </a:ext>
            </a:extLst>
          </p:cNvPr>
          <p:cNvSpPr txBox="1"/>
          <p:nvPr/>
        </p:nvSpPr>
        <p:spPr>
          <a:xfrm>
            <a:off x="317432" y="507611"/>
            <a:ext cx="289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</a:t>
            </a:r>
            <a:endParaRPr kumimoji="1" lang="ja-JP" altLang="en-US" sz="1400" b="1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137CDA4-9863-4323-B97F-0C3776A83520}"/>
              </a:ext>
            </a:extLst>
          </p:cNvPr>
          <p:cNvSpPr txBox="1"/>
          <p:nvPr/>
        </p:nvSpPr>
        <p:spPr>
          <a:xfrm>
            <a:off x="0" y="-755"/>
            <a:ext cx="685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4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FCD5CD2-3935-48B5-BA92-2F6F53986E1F}"/>
              </a:ext>
            </a:extLst>
          </p:cNvPr>
          <p:cNvSpPr txBox="1"/>
          <p:nvPr/>
        </p:nvSpPr>
        <p:spPr>
          <a:xfrm rot="16200000">
            <a:off x="-280940" y="5420660"/>
            <a:ext cx="18377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Invasion Index of CAFs</a:t>
            </a:r>
            <a:endParaRPr lang="ja-JP" altLang="ja-JP" sz="120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9547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137CDA4-9863-4323-B97F-0C3776A83520}"/>
              </a:ext>
            </a:extLst>
          </p:cNvPr>
          <p:cNvSpPr txBox="1"/>
          <p:nvPr/>
        </p:nvSpPr>
        <p:spPr>
          <a:xfrm>
            <a:off x="0" y="-12787"/>
            <a:ext cx="685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5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A1F04288-B417-4E65-9382-8DF3638643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2300646"/>
              </p:ext>
            </p:extLst>
          </p:nvPr>
        </p:nvGraphicFramePr>
        <p:xfrm>
          <a:off x="1093227" y="1080862"/>
          <a:ext cx="1526751" cy="1943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510BD225-645E-4968-A0C2-666242F562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0349601"/>
              </p:ext>
            </p:extLst>
          </p:nvPr>
        </p:nvGraphicFramePr>
        <p:xfrm>
          <a:off x="2693453" y="1080862"/>
          <a:ext cx="1526751" cy="1943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A093123E-0C40-413A-AC27-D2ED78B775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219511"/>
              </p:ext>
            </p:extLst>
          </p:nvPr>
        </p:nvGraphicFramePr>
        <p:xfrm>
          <a:off x="4298186" y="1080862"/>
          <a:ext cx="1526751" cy="1943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テキスト ボックス 11"/>
          <p:cNvSpPr txBox="1"/>
          <p:nvPr/>
        </p:nvSpPr>
        <p:spPr>
          <a:xfrm rot="16200000">
            <a:off x="229220" y="1929267"/>
            <a:ext cx="15311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gene/GAPDH*100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229220" y="4027607"/>
            <a:ext cx="15311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gene/GAPDH*100</a:t>
            </a:r>
            <a:endParaRPr kumimoji="1"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C65CB583-B28C-42EA-8033-083D7F0EB3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592638"/>
              </p:ext>
            </p:extLst>
          </p:nvPr>
        </p:nvGraphicFramePr>
        <p:xfrm>
          <a:off x="1092214" y="3179202"/>
          <a:ext cx="1526751" cy="1943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C341DC27-DF90-40A2-815C-C45E8AC2E2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909694"/>
              </p:ext>
            </p:extLst>
          </p:nvPr>
        </p:nvGraphicFramePr>
        <p:xfrm>
          <a:off x="2693453" y="3179202"/>
          <a:ext cx="1526751" cy="1943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グラフ 16">
            <a:extLst>
              <a:ext uri="{FF2B5EF4-FFF2-40B4-BE49-F238E27FC236}">
                <a16:creationId xmlns:a16="http://schemas.microsoft.com/office/drawing/2014/main" id="{F4A9CB56-A886-47E3-800D-8B420C6E4F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9625807"/>
              </p:ext>
            </p:extLst>
          </p:nvPr>
        </p:nvGraphicFramePr>
        <p:xfrm>
          <a:off x="4307195" y="3179202"/>
          <a:ext cx="1508733" cy="1943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773786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8748</TotalTime>
  <Words>104</Words>
  <Application>Microsoft Office PowerPoint</Application>
  <PresentationFormat>画面に合わせる (4:3)</PresentationFormat>
  <Paragraphs>51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メイリオ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石井　源一郎</dc:creator>
  <cp:lastModifiedBy>石井　源一郎</cp:lastModifiedBy>
  <cp:revision>286</cp:revision>
  <dcterms:created xsi:type="dcterms:W3CDTF">2022-02-25T05:34:13Z</dcterms:created>
  <dcterms:modified xsi:type="dcterms:W3CDTF">2022-10-10T01:47:10Z</dcterms:modified>
</cp:coreProperties>
</file>