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75" r:id="rId2"/>
    <p:sldId id="274" r:id="rId3"/>
    <p:sldId id="277" r:id="rId4"/>
    <p:sldId id="26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8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49"/>
    <p:restoredTop sz="79318" autoAdjust="0"/>
  </p:normalViewPr>
  <p:slideViewPr>
    <p:cSldViewPr snapToGrid="0" snapToObjects="1" showGuides="1">
      <p:cViewPr>
        <p:scale>
          <a:sx n="160" d="100"/>
          <a:sy n="160" d="100"/>
        </p:scale>
        <p:origin x="156" y="-72"/>
      </p:cViewPr>
      <p:guideLst>
        <p:guide orient="horz" pos="148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0A8EFC-4A62-874A-ADF3-584D07ADBF77}" type="datetimeFigureOut">
              <a:rPr lang="en-CA" smtClean="0"/>
              <a:t>2022-10-04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6ABEBC-3807-E94D-9AA8-21F43DA2DA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63877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6ABEBC-3807-E94D-9AA8-21F43DA2DAB8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67858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AFA65-5AC0-9343-A84B-BAEBD0F935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3DF04-2B7F-864F-BDC1-E086619FD3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02D7F-B646-154D-8642-A82958164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AD4A1-525A-B14E-A808-C9AF52E29C9E}" type="datetimeFigureOut">
              <a:rPr lang="en-CA" smtClean="0"/>
              <a:t>2022-10-04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5EB6DB-0B0F-AA4E-8A97-8411FB79A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0124C-BCD7-194F-BAF3-3B0F9903B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0AF7A-4A7C-444E-B308-6C4BD90F776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8214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F13E7-7967-D646-A7C0-DE96A6552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FC9BF9-7D1E-ED48-A995-82F39BB231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15645-09EC-8C46-8CBC-0E62512B9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AD4A1-525A-B14E-A808-C9AF52E29C9E}" type="datetimeFigureOut">
              <a:rPr lang="en-CA" smtClean="0"/>
              <a:t>2022-10-04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BA1F6A-A419-1842-9617-4380DA97B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7768A6-C51F-A640-9A79-3D09FA641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0AF7A-4A7C-444E-B308-6C4BD90F776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60941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CA4820-F2EE-4140-9899-E5FC8B2756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2493F9-7095-F845-AA5B-98C3DB4477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A29B27-876B-FE4C-B91F-3E4BD2BBD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AD4A1-525A-B14E-A808-C9AF52E29C9E}" type="datetimeFigureOut">
              <a:rPr lang="en-CA" smtClean="0"/>
              <a:t>2022-10-04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AF891E-A23A-064E-8884-D6AEAE144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A91211-31A4-E145-A263-1066B90E5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0AF7A-4A7C-444E-B308-6C4BD90F776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96075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49B5B-A87A-FA4F-9207-715E3B3F0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99C756-B8E1-C745-BD12-9DE9845FBE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E1440-0763-0A4A-A828-42C0D92C4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AD4A1-525A-B14E-A808-C9AF52E29C9E}" type="datetimeFigureOut">
              <a:rPr lang="en-CA" smtClean="0"/>
              <a:t>2022-10-04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A10CB-A84E-1C43-BA06-481A130CC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32B3EE-14DE-184C-B7A4-2511E6168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0AF7A-4A7C-444E-B308-6C4BD90F776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86034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CCE32-6802-E042-80F7-F970C3BA0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1B4F3E-4F1D-3D45-8EE2-75B51031DE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598E8-5D87-2448-AC67-26FCB08A0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AD4A1-525A-B14E-A808-C9AF52E29C9E}" type="datetimeFigureOut">
              <a:rPr lang="en-CA" smtClean="0"/>
              <a:t>2022-10-04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BBBF1A-DA90-724E-A43D-A51A20333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C98B45-790A-0B48-878B-688CBB075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0AF7A-4A7C-444E-B308-6C4BD90F776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8789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47CC8-90F7-3E4A-AF72-1282906AB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677B9-63CF-B540-81D3-D5896EDB0D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0A4A57-483C-0749-B639-74E59AE41B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D58B49-F4A5-3941-8AF4-F00EBAEEE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AD4A1-525A-B14E-A808-C9AF52E29C9E}" type="datetimeFigureOut">
              <a:rPr lang="en-CA" smtClean="0"/>
              <a:t>2022-10-04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AD3792-B6E6-6543-836F-D080EB3DF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B737A8-F38E-694B-B2E2-4EC89611C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0AF7A-4A7C-444E-B308-6C4BD90F776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94414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DB322-2A32-9142-AD76-E70EFA7B6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3737FC-8ED8-5D45-AA38-D65730DE1F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D30F17-6989-5244-B3B2-A208E1878E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83F229-2727-DA46-B094-7E72091AFF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8B0370-80DA-494E-BEDF-A9E76419B0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8D6434-C4FE-CF4D-8286-B1AC18ACB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AD4A1-525A-B14E-A808-C9AF52E29C9E}" type="datetimeFigureOut">
              <a:rPr lang="en-CA" smtClean="0"/>
              <a:t>2022-10-04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5F574A-83C2-3247-ACD7-8645F6CCE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A09516-5C3C-DF43-81AD-54D498C06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0AF7A-4A7C-444E-B308-6C4BD90F776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65359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A5EED-750F-CF41-AE7F-F5B305B5A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F09045-4E36-F64B-8EA5-AA5830A60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AD4A1-525A-B14E-A808-C9AF52E29C9E}" type="datetimeFigureOut">
              <a:rPr lang="en-CA" smtClean="0"/>
              <a:t>2022-10-04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B79A4D-D217-DD4E-B121-E0C813B6B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937C78-FB67-974A-8C22-843D5AA43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0AF7A-4A7C-444E-B308-6C4BD90F776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11345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1065C6-D634-304E-8935-33E962E77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AD4A1-525A-B14E-A808-C9AF52E29C9E}" type="datetimeFigureOut">
              <a:rPr lang="en-CA" smtClean="0"/>
              <a:t>2022-10-04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8C7330-FC81-0A4D-A2F8-A26FEE6F9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BAAB5B-DF92-F94A-9073-0B9A8DCA8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0AF7A-4A7C-444E-B308-6C4BD90F776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698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19B4B-6FEB-3C4E-9425-61B0A67EF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283FF5-CC2F-0145-9C7A-6EEA97F537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AFC90F-AD93-7947-A521-9C4C619204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39D690-7D46-EC46-A1CA-8794B9BE0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AD4A1-525A-B14E-A808-C9AF52E29C9E}" type="datetimeFigureOut">
              <a:rPr lang="en-CA" smtClean="0"/>
              <a:t>2022-10-04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7A601F-AB21-7349-B597-C0817E45B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941BC6-F67B-564F-B9C7-C3971B87A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0AF7A-4A7C-444E-B308-6C4BD90F776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71773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66A9F-CC8C-9B4D-AB4C-7C4851031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274538-53ED-374E-85B5-3FDD7E8043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F34692-062F-1349-94FE-0C23650DBE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998623-28B9-1A43-B549-CDF693CDA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AD4A1-525A-B14E-A808-C9AF52E29C9E}" type="datetimeFigureOut">
              <a:rPr lang="en-CA" smtClean="0"/>
              <a:t>2022-10-04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EC10DD-1906-AC4D-B4FB-E531122ED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B7E13C-E096-E348-BFF6-82687A6C7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0AF7A-4A7C-444E-B308-6C4BD90F776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82132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269AD8-6F51-C74E-A5EF-9AA3C017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CFB808-F022-124D-A3C6-0BA6EFE32C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8D657A-7CC3-924C-989E-769705BFE6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AD4A1-525A-B14E-A808-C9AF52E29C9E}" type="datetimeFigureOut">
              <a:rPr lang="en-CA" smtClean="0"/>
              <a:t>2022-10-04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498B2E-6E46-F141-8D76-EAC8A77049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A994B2-17DC-EB46-AA1E-7A245D0FFA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0AF7A-4A7C-444E-B308-6C4BD90F776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12083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A444881F-3AB0-6D4B-B91C-4ABDFA4E18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399" y="3953205"/>
            <a:ext cx="4341050" cy="2526656"/>
          </a:xfrm>
          <a:prstGeom prst="rect">
            <a:avLst/>
          </a:prstGeom>
        </p:spPr>
      </p:pic>
      <p:pic>
        <p:nvPicPr>
          <p:cNvPr id="15" name="Picture 14" descr="Chart&#10;&#10;Description automatically generated">
            <a:extLst>
              <a:ext uri="{FF2B5EF4-FFF2-40B4-BE49-F238E27FC236}">
                <a16:creationId xmlns:a16="http://schemas.microsoft.com/office/drawing/2014/main" id="{85BB007B-A6F9-0B4B-B326-1C69B7C33E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1988" y="4008476"/>
            <a:ext cx="2389380" cy="2441003"/>
          </a:xfrm>
          <a:prstGeom prst="rect">
            <a:avLst/>
          </a:prstGeom>
        </p:spPr>
      </p:pic>
      <p:pic>
        <p:nvPicPr>
          <p:cNvPr id="17" name="Picture 16" descr="Chart, scatter chart&#10;&#10;Description automatically generated">
            <a:extLst>
              <a:ext uri="{FF2B5EF4-FFF2-40B4-BE49-F238E27FC236}">
                <a16:creationId xmlns:a16="http://schemas.microsoft.com/office/drawing/2014/main" id="{9BD8614C-F86D-5440-A906-6FC49FE7BC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5827" y="456550"/>
            <a:ext cx="4490924" cy="248831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DC75274-E9F9-2046-95D8-51F8570EF035}"/>
              </a:ext>
            </a:extLst>
          </p:cNvPr>
          <p:cNvSpPr txBox="1"/>
          <p:nvPr/>
        </p:nvSpPr>
        <p:spPr>
          <a:xfrm>
            <a:off x="95693" y="148856"/>
            <a:ext cx="61030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Figure S1. PCA analysis of overlapping DMGs between </a:t>
            </a:r>
            <a:r>
              <a:rPr lang="en-US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Pcyt2</a:t>
            </a:r>
            <a:r>
              <a:rPr lang="en-US" sz="1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+/-</a:t>
            </a:r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Pcyt2</a:t>
            </a:r>
            <a:r>
              <a:rPr lang="en-US" sz="1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+/- </a:t>
            </a:r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+PEtn</a:t>
            </a:r>
            <a:r>
              <a:rPr lang="en-US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F4989F4-823C-E54F-85AC-A172567FF663}"/>
              </a:ext>
            </a:extLst>
          </p:cNvPr>
          <p:cNvSpPr txBox="1"/>
          <p:nvPr/>
        </p:nvSpPr>
        <p:spPr>
          <a:xfrm>
            <a:off x="95693" y="568100"/>
            <a:ext cx="5174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endParaRPr lang="en-US" sz="1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E806A4F-30D0-324B-9A1D-0EB65D5511C0}"/>
              </a:ext>
            </a:extLst>
          </p:cNvPr>
          <p:cNvSpPr txBox="1"/>
          <p:nvPr/>
        </p:nvSpPr>
        <p:spPr>
          <a:xfrm>
            <a:off x="3776424" y="568100"/>
            <a:ext cx="5174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endParaRPr lang="en-US" sz="1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A4ED678-9579-074F-83EF-90C4BA23DD7F}"/>
              </a:ext>
            </a:extLst>
          </p:cNvPr>
          <p:cNvSpPr txBox="1"/>
          <p:nvPr/>
        </p:nvSpPr>
        <p:spPr>
          <a:xfrm>
            <a:off x="7845916" y="570542"/>
            <a:ext cx="5174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(C)</a:t>
            </a:r>
            <a:endParaRPr lang="en-US" sz="1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8F5848E-6B06-8D4A-8A3F-5FE6B7CAAECE}"/>
              </a:ext>
            </a:extLst>
          </p:cNvPr>
          <p:cNvSpPr txBox="1"/>
          <p:nvPr/>
        </p:nvSpPr>
        <p:spPr>
          <a:xfrm>
            <a:off x="95693" y="3854702"/>
            <a:ext cx="5174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(D)</a:t>
            </a:r>
            <a:endParaRPr lang="en-US" sz="1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Content Placeholder 4" descr="Chart, scatter chart, box and whisker chart&#10;&#10;Description automatically generated">
            <a:extLst>
              <a:ext uri="{FF2B5EF4-FFF2-40B4-BE49-F238E27FC236}">
                <a16:creationId xmlns:a16="http://schemas.microsoft.com/office/drawing/2014/main" id="{48AC8738-618E-8D4C-A6DA-CDE5C74E46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l="5228" t="10406"/>
          <a:stretch/>
        </p:blipFill>
        <p:spPr>
          <a:xfrm>
            <a:off x="4035150" y="780604"/>
            <a:ext cx="3111204" cy="2188978"/>
          </a:xfr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D480D4DE-0F2B-FC72-4A70-39B0EF95B64B}"/>
              </a:ext>
            </a:extLst>
          </p:cNvPr>
          <p:cNvGrpSpPr/>
          <p:nvPr/>
        </p:nvGrpSpPr>
        <p:grpSpPr>
          <a:xfrm>
            <a:off x="4573262" y="3350086"/>
            <a:ext cx="7618738" cy="3507914"/>
            <a:chOff x="413336" y="2955009"/>
            <a:chExt cx="7618738" cy="3507914"/>
          </a:xfrm>
        </p:grpSpPr>
        <p:pic>
          <p:nvPicPr>
            <p:cNvPr id="13" name="Picture 12" descr="Chart, bar chart&#10;&#10;Description automatically generated">
              <a:extLst>
                <a:ext uri="{FF2B5EF4-FFF2-40B4-BE49-F238E27FC236}">
                  <a16:creationId xmlns:a16="http://schemas.microsoft.com/office/drawing/2014/main" id="{5CBD0330-449F-3B46-89BB-B50BB219C2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5359" t="2619"/>
            <a:stretch/>
          </p:blipFill>
          <p:spPr>
            <a:xfrm>
              <a:off x="3832214" y="2955009"/>
              <a:ext cx="4199860" cy="3507914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4F49994-4205-754B-84E8-544E6C119F5D}"/>
                </a:ext>
              </a:extLst>
            </p:cNvPr>
            <p:cNvSpPr txBox="1"/>
            <p:nvPr/>
          </p:nvSpPr>
          <p:spPr>
            <a:xfrm>
              <a:off x="413336" y="3493342"/>
              <a:ext cx="51745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(E)</a:t>
              </a:r>
              <a:endParaRPr lang="en-US" sz="10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9AAB432-2F52-B4E1-3106-614EAAB81476}"/>
                </a:ext>
              </a:extLst>
            </p:cNvPr>
            <p:cNvSpPr/>
            <p:nvPr/>
          </p:nvSpPr>
          <p:spPr>
            <a:xfrm>
              <a:off x="4203441" y="4098527"/>
              <a:ext cx="517451" cy="2462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6032248-4FE6-4869-1C04-2C4A1709F8FC}"/>
                </a:ext>
              </a:extLst>
            </p:cNvPr>
            <p:cNvSpPr/>
            <p:nvPr/>
          </p:nvSpPr>
          <p:spPr>
            <a:xfrm>
              <a:off x="4940984" y="3558128"/>
              <a:ext cx="517451" cy="2462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5E7CC50-6022-F551-D470-2368143EDE42}"/>
                </a:ext>
              </a:extLst>
            </p:cNvPr>
            <p:cNvSpPr txBox="1"/>
            <p:nvPr/>
          </p:nvSpPr>
          <p:spPr>
            <a:xfrm>
              <a:off x="4127686" y="4109893"/>
              <a:ext cx="69607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050" b="1" dirty="0"/>
                <a:t>Pcyt2 </a:t>
              </a:r>
              <a:r>
                <a:rPr lang="en-CA" sz="1050" b="1" baseline="30000" dirty="0"/>
                <a:t>+/+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C2242A0-4A07-0902-B552-1808BE232C7F}"/>
                </a:ext>
              </a:extLst>
            </p:cNvPr>
            <p:cNvSpPr txBox="1"/>
            <p:nvPr/>
          </p:nvSpPr>
          <p:spPr>
            <a:xfrm rot="16200000">
              <a:off x="4851672" y="3409149"/>
              <a:ext cx="69607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050" b="1" dirty="0"/>
                <a:t>Pcyt2 </a:t>
              </a:r>
              <a:r>
                <a:rPr lang="en-CA" sz="1050" b="1" baseline="30000" dirty="0"/>
                <a:t>+/+</a:t>
              </a:r>
            </a:p>
          </p:txBody>
        </p:sp>
      </p:grpSp>
      <p:pic>
        <p:nvPicPr>
          <p:cNvPr id="5" name="Picture 4" descr="Chart&#10;&#10;Description automatically generated">
            <a:extLst>
              <a:ext uri="{FF2B5EF4-FFF2-40B4-BE49-F238E27FC236}">
                <a16:creationId xmlns:a16="http://schemas.microsoft.com/office/drawing/2014/main" id="{BAD2256A-2026-FF66-C243-466E7059CE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4685" y="814321"/>
            <a:ext cx="3230992" cy="21889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31F404-BEE5-E7DC-D267-B1A842CDA1EF}"/>
              </a:ext>
            </a:extLst>
          </p:cNvPr>
          <p:cNvSpPr txBox="1"/>
          <p:nvPr/>
        </p:nvSpPr>
        <p:spPr>
          <a:xfrm>
            <a:off x="8094957" y="3885807"/>
            <a:ext cx="5174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(F)</a:t>
            </a:r>
            <a:endParaRPr lang="en-US" sz="1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923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64BC0F3-25F7-CF4A-B5BA-BE17846D31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646" t="9226" r="3497" b="6558"/>
          <a:stretch/>
        </p:blipFill>
        <p:spPr>
          <a:xfrm>
            <a:off x="1455464" y="599996"/>
            <a:ext cx="10288803" cy="61546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B172CFA-A06A-2442-9B6D-F2080D8A5C9C}"/>
              </a:ext>
            </a:extLst>
          </p:cNvPr>
          <p:cNvSpPr txBox="1"/>
          <p:nvPr/>
        </p:nvSpPr>
        <p:spPr>
          <a:xfrm rot="18809308">
            <a:off x="2836750" y="316320"/>
            <a:ext cx="4934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DE988C-9C3F-1043-AF23-D9885934BF08}"/>
              </a:ext>
            </a:extLst>
          </p:cNvPr>
          <p:cNvSpPr txBox="1"/>
          <p:nvPr/>
        </p:nvSpPr>
        <p:spPr>
          <a:xfrm rot="18809308">
            <a:off x="2925331" y="203851"/>
            <a:ext cx="8359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Pcyt2</a:t>
            </a:r>
            <a:r>
              <a:rPr lang="en-US" sz="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+/-</a:t>
            </a:r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CA" sz="8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5543DE-C1B1-B845-B4F7-D51CA72DF82C}"/>
              </a:ext>
            </a:extLst>
          </p:cNvPr>
          <p:cNvSpPr txBox="1"/>
          <p:nvPr/>
        </p:nvSpPr>
        <p:spPr>
          <a:xfrm rot="18809308">
            <a:off x="3141004" y="203851"/>
            <a:ext cx="8359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Pcyt2</a:t>
            </a:r>
            <a:r>
              <a:rPr lang="en-US" sz="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+/- </a:t>
            </a:r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+PEtn </a:t>
            </a:r>
            <a:endParaRPr lang="en-CA" sz="8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8D4A29-9C22-9648-B35F-C0870C9AFF5A}"/>
              </a:ext>
            </a:extLst>
          </p:cNvPr>
          <p:cNvSpPr txBox="1"/>
          <p:nvPr/>
        </p:nvSpPr>
        <p:spPr>
          <a:xfrm rot="18809308">
            <a:off x="4677739" y="324766"/>
            <a:ext cx="4934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EBF9AB-63D1-B046-A101-13C8E9D1D261}"/>
              </a:ext>
            </a:extLst>
          </p:cNvPr>
          <p:cNvSpPr txBox="1"/>
          <p:nvPr/>
        </p:nvSpPr>
        <p:spPr>
          <a:xfrm rot="18809308">
            <a:off x="4766320" y="212297"/>
            <a:ext cx="8359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Pcyt2</a:t>
            </a:r>
            <a:r>
              <a:rPr lang="en-US" sz="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+/-</a:t>
            </a:r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CA" sz="8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351FF1-9DF4-224C-AD9D-58101773C94D}"/>
              </a:ext>
            </a:extLst>
          </p:cNvPr>
          <p:cNvSpPr txBox="1"/>
          <p:nvPr/>
        </p:nvSpPr>
        <p:spPr>
          <a:xfrm rot="18809308">
            <a:off x="4981993" y="212297"/>
            <a:ext cx="8359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Pcyt2</a:t>
            </a:r>
            <a:r>
              <a:rPr lang="en-US" sz="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+/- </a:t>
            </a:r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+PEtn </a:t>
            </a:r>
            <a:endParaRPr lang="en-CA" sz="8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11E86C-E36F-2A4C-93FA-3DB6F67155B4}"/>
              </a:ext>
            </a:extLst>
          </p:cNvPr>
          <p:cNvSpPr txBox="1"/>
          <p:nvPr/>
        </p:nvSpPr>
        <p:spPr>
          <a:xfrm rot="18809308">
            <a:off x="6498670" y="342161"/>
            <a:ext cx="4934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EA4626-D4BC-1045-9877-6EAF21A7074E}"/>
              </a:ext>
            </a:extLst>
          </p:cNvPr>
          <p:cNvSpPr txBox="1"/>
          <p:nvPr/>
        </p:nvSpPr>
        <p:spPr>
          <a:xfrm rot="18809308">
            <a:off x="6587251" y="229692"/>
            <a:ext cx="8359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Pcyt2</a:t>
            </a:r>
            <a:r>
              <a:rPr lang="en-US" sz="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+/-</a:t>
            </a:r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CA" sz="8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BE37DC-8265-CC4D-8A71-87A87076FD3E}"/>
              </a:ext>
            </a:extLst>
          </p:cNvPr>
          <p:cNvSpPr txBox="1"/>
          <p:nvPr/>
        </p:nvSpPr>
        <p:spPr>
          <a:xfrm rot="18809308">
            <a:off x="6802924" y="229692"/>
            <a:ext cx="8359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Pcyt2</a:t>
            </a:r>
            <a:r>
              <a:rPr lang="en-US" sz="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+/- </a:t>
            </a:r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+PEtn </a:t>
            </a:r>
            <a:endParaRPr lang="en-CA" sz="8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FCD5A0-DB6B-D441-8B81-CCDB743C58A3}"/>
              </a:ext>
            </a:extLst>
          </p:cNvPr>
          <p:cNvSpPr txBox="1"/>
          <p:nvPr/>
        </p:nvSpPr>
        <p:spPr>
          <a:xfrm rot="18809308">
            <a:off x="8234360" y="353918"/>
            <a:ext cx="4934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540A24-84E0-9E4E-96F0-E0672D16943D}"/>
              </a:ext>
            </a:extLst>
          </p:cNvPr>
          <p:cNvSpPr txBox="1"/>
          <p:nvPr/>
        </p:nvSpPr>
        <p:spPr>
          <a:xfrm rot="18809308">
            <a:off x="8322941" y="241449"/>
            <a:ext cx="8359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Pcyt2</a:t>
            </a:r>
            <a:r>
              <a:rPr lang="en-US" sz="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+/-</a:t>
            </a:r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CA" sz="8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197EC1-07CB-AD44-9B01-B448873891C9}"/>
              </a:ext>
            </a:extLst>
          </p:cNvPr>
          <p:cNvSpPr txBox="1"/>
          <p:nvPr/>
        </p:nvSpPr>
        <p:spPr>
          <a:xfrm rot="18809308">
            <a:off x="8538614" y="241449"/>
            <a:ext cx="8359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Pcyt2</a:t>
            </a:r>
            <a:r>
              <a:rPr lang="en-US" sz="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+/- </a:t>
            </a:r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+PEtn </a:t>
            </a:r>
            <a:endParaRPr lang="en-CA" sz="8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895258E-74CE-7E42-AB45-A7C91D090C0B}"/>
              </a:ext>
            </a:extLst>
          </p:cNvPr>
          <p:cNvSpPr txBox="1"/>
          <p:nvPr/>
        </p:nvSpPr>
        <p:spPr>
          <a:xfrm rot="18809308">
            <a:off x="10095486" y="278750"/>
            <a:ext cx="4934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469E61-4420-A048-BD2C-6A762FBB6E3D}"/>
              </a:ext>
            </a:extLst>
          </p:cNvPr>
          <p:cNvSpPr txBox="1"/>
          <p:nvPr/>
        </p:nvSpPr>
        <p:spPr>
          <a:xfrm rot="18809308">
            <a:off x="10184067" y="166281"/>
            <a:ext cx="8359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Pcyt2</a:t>
            </a:r>
            <a:r>
              <a:rPr lang="en-US" sz="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+/-</a:t>
            </a:r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CA" sz="8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F954A45-64C8-6B45-84F1-B26EECB2833A}"/>
              </a:ext>
            </a:extLst>
          </p:cNvPr>
          <p:cNvSpPr txBox="1"/>
          <p:nvPr/>
        </p:nvSpPr>
        <p:spPr>
          <a:xfrm rot="18809308">
            <a:off x="10399740" y="166281"/>
            <a:ext cx="8359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Pcyt2</a:t>
            </a:r>
            <a:r>
              <a:rPr lang="en-US" sz="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+/- </a:t>
            </a:r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+PEtn </a:t>
            </a:r>
            <a:endParaRPr lang="en-CA" sz="800" b="1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1662C9F-9158-6D43-909B-6F48A56C45FC}"/>
              </a:ext>
            </a:extLst>
          </p:cNvPr>
          <p:cNvSpPr/>
          <p:nvPr/>
        </p:nvSpPr>
        <p:spPr>
          <a:xfrm>
            <a:off x="3771905" y="5877278"/>
            <a:ext cx="718930" cy="3912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B28B207-E4C2-994D-80E8-F1CAA4459DE6}"/>
              </a:ext>
            </a:extLst>
          </p:cNvPr>
          <p:cNvSpPr/>
          <p:nvPr/>
        </p:nvSpPr>
        <p:spPr>
          <a:xfrm>
            <a:off x="5605466" y="5849841"/>
            <a:ext cx="718930" cy="3912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4C44619-FE37-2D41-9B52-44C754B47843}"/>
              </a:ext>
            </a:extLst>
          </p:cNvPr>
          <p:cNvSpPr/>
          <p:nvPr/>
        </p:nvSpPr>
        <p:spPr>
          <a:xfrm>
            <a:off x="7409545" y="5867313"/>
            <a:ext cx="718930" cy="3912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DD8E55D-842E-BD4B-8A7A-6B59A6B7E3F3}"/>
              </a:ext>
            </a:extLst>
          </p:cNvPr>
          <p:cNvSpPr/>
          <p:nvPr/>
        </p:nvSpPr>
        <p:spPr>
          <a:xfrm>
            <a:off x="9225341" y="5849841"/>
            <a:ext cx="718930" cy="3912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78E7D16-099C-EA4D-A05D-4A4765885012}"/>
              </a:ext>
            </a:extLst>
          </p:cNvPr>
          <p:cNvSpPr/>
          <p:nvPr/>
        </p:nvSpPr>
        <p:spPr>
          <a:xfrm>
            <a:off x="10970867" y="5849841"/>
            <a:ext cx="718930" cy="3912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D1A25BA-B405-6B41-B9BC-EECD45F201CD}"/>
              </a:ext>
            </a:extLst>
          </p:cNvPr>
          <p:cNvSpPr/>
          <p:nvPr/>
        </p:nvSpPr>
        <p:spPr>
          <a:xfrm>
            <a:off x="1915239" y="6350210"/>
            <a:ext cx="718930" cy="3582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C255C75-3290-D74E-A0DA-3977C19DEDE1}"/>
              </a:ext>
            </a:extLst>
          </p:cNvPr>
          <p:cNvSpPr txBox="1"/>
          <p:nvPr/>
        </p:nvSpPr>
        <p:spPr>
          <a:xfrm rot="18809308">
            <a:off x="1831294" y="6387527"/>
            <a:ext cx="3987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25C7DED-560E-884F-973A-BF00DE13BA1A}"/>
              </a:ext>
            </a:extLst>
          </p:cNvPr>
          <p:cNvSpPr txBox="1"/>
          <p:nvPr/>
        </p:nvSpPr>
        <p:spPr>
          <a:xfrm rot="18809308">
            <a:off x="1651067" y="6528181"/>
            <a:ext cx="8359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Pcyt2</a:t>
            </a:r>
            <a:r>
              <a:rPr lang="en-US" sz="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+/-</a:t>
            </a:r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CA" sz="800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64C1A8C-1F1E-7040-B628-DA9575EA6655}"/>
              </a:ext>
            </a:extLst>
          </p:cNvPr>
          <p:cNvSpPr txBox="1"/>
          <p:nvPr/>
        </p:nvSpPr>
        <p:spPr>
          <a:xfrm rot="18809308">
            <a:off x="1817205" y="6535350"/>
            <a:ext cx="8359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Pcyt2</a:t>
            </a:r>
            <a:r>
              <a:rPr lang="en-US" sz="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+/- </a:t>
            </a:r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+PEtn </a:t>
            </a:r>
            <a:endParaRPr lang="en-CA" sz="800" b="1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D2CBF57-165F-1E4B-95E1-A8856D9B25A2}"/>
              </a:ext>
            </a:extLst>
          </p:cNvPr>
          <p:cNvSpPr txBox="1"/>
          <p:nvPr/>
        </p:nvSpPr>
        <p:spPr>
          <a:xfrm rot="18809308">
            <a:off x="3669046" y="5870068"/>
            <a:ext cx="3987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WT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4631BF8-142D-2F4C-8148-A8877F00559D}"/>
              </a:ext>
            </a:extLst>
          </p:cNvPr>
          <p:cNvSpPr txBox="1"/>
          <p:nvPr/>
        </p:nvSpPr>
        <p:spPr>
          <a:xfrm rot="18809308">
            <a:off x="3488819" y="6010722"/>
            <a:ext cx="8359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Pcyt2</a:t>
            </a:r>
            <a:r>
              <a:rPr lang="en-US" sz="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+/-</a:t>
            </a:r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CA" sz="800" b="1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543DD7E-7F58-3047-A75D-41B84EC72B07}"/>
              </a:ext>
            </a:extLst>
          </p:cNvPr>
          <p:cNvSpPr txBox="1"/>
          <p:nvPr/>
        </p:nvSpPr>
        <p:spPr>
          <a:xfrm rot="18809308">
            <a:off x="3654957" y="6017891"/>
            <a:ext cx="8359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Pcyt2</a:t>
            </a:r>
            <a:r>
              <a:rPr lang="en-US" sz="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+/- </a:t>
            </a:r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+PEtn </a:t>
            </a:r>
            <a:endParaRPr lang="en-CA" sz="800" b="1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72BE66E-7113-A540-BAAB-B35DEC8557CA}"/>
              </a:ext>
            </a:extLst>
          </p:cNvPr>
          <p:cNvSpPr txBox="1"/>
          <p:nvPr/>
        </p:nvSpPr>
        <p:spPr>
          <a:xfrm rot="18809308">
            <a:off x="5494926" y="5880836"/>
            <a:ext cx="3987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WT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703FA51-813F-E54F-800B-95C181FA8DE1}"/>
              </a:ext>
            </a:extLst>
          </p:cNvPr>
          <p:cNvSpPr txBox="1"/>
          <p:nvPr/>
        </p:nvSpPr>
        <p:spPr>
          <a:xfrm rot="18809308">
            <a:off x="5314699" y="6021490"/>
            <a:ext cx="8359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Pcyt2</a:t>
            </a:r>
            <a:r>
              <a:rPr lang="en-US" sz="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+/-</a:t>
            </a:r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CA" sz="800" b="1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3727CFF-0D2D-104C-9AC0-9B771D3ED120}"/>
              </a:ext>
            </a:extLst>
          </p:cNvPr>
          <p:cNvSpPr txBox="1"/>
          <p:nvPr/>
        </p:nvSpPr>
        <p:spPr>
          <a:xfrm rot="18809308">
            <a:off x="5480837" y="6028659"/>
            <a:ext cx="8359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Pcyt2</a:t>
            </a:r>
            <a:r>
              <a:rPr lang="en-US" sz="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+/- </a:t>
            </a:r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+PEtn </a:t>
            </a:r>
            <a:endParaRPr lang="en-CA" sz="800" b="1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89198E3-F748-7349-A00F-C092D5E831DE}"/>
              </a:ext>
            </a:extLst>
          </p:cNvPr>
          <p:cNvSpPr txBox="1"/>
          <p:nvPr/>
        </p:nvSpPr>
        <p:spPr>
          <a:xfrm rot="18809308">
            <a:off x="7302233" y="5883484"/>
            <a:ext cx="3987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WT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1686F4A-1514-2C4A-B02D-92AE2516D608}"/>
              </a:ext>
            </a:extLst>
          </p:cNvPr>
          <p:cNvSpPr txBox="1"/>
          <p:nvPr/>
        </p:nvSpPr>
        <p:spPr>
          <a:xfrm rot="18809308">
            <a:off x="7122006" y="6024138"/>
            <a:ext cx="8359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Pcyt2</a:t>
            </a:r>
            <a:r>
              <a:rPr lang="en-US" sz="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+/-</a:t>
            </a:r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CA" sz="800" b="1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1B1AB3A-218E-134C-92A4-81FC243DCFED}"/>
              </a:ext>
            </a:extLst>
          </p:cNvPr>
          <p:cNvSpPr txBox="1"/>
          <p:nvPr/>
        </p:nvSpPr>
        <p:spPr>
          <a:xfrm rot="18809308">
            <a:off x="7288144" y="6031307"/>
            <a:ext cx="8359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Pcyt2</a:t>
            </a:r>
            <a:r>
              <a:rPr lang="en-US" sz="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+/- </a:t>
            </a:r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+PEtn </a:t>
            </a:r>
            <a:endParaRPr lang="en-CA" sz="800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408FB0A-F7E6-E94B-91B8-EC13C84D054B}"/>
              </a:ext>
            </a:extLst>
          </p:cNvPr>
          <p:cNvSpPr txBox="1"/>
          <p:nvPr/>
        </p:nvSpPr>
        <p:spPr>
          <a:xfrm rot="18809308">
            <a:off x="9125368" y="5891604"/>
            <a:ext cx="3987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WT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160B8B8-C19F-4744-98AF-78795BE1A816}"/>
              </a:ext>
            </a:extLst>
          </p:cNvPr>
          <p:cNvSpPr txBox="1"/>
          <p:nvPr/>
        </p:nvSpPr>
        <p:spPr>
          <a:xfrm rot="18809308">
            <a:off x="8945141" y="6032258"/>
            <a:ext cx="8359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Pcyt2</a:t>
            </a:r>
            <a:r>
              <a:rPr lang="en-US" sz="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+/-</a:t>
            </a:r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CA" sz="800" b="1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CA469E4-93FE-5440-A45A-AB7305C061D0}"/>
              </a:ext>
            </a:extLst>
          </p:cNvPr>
          <p:cNvSpPr txBox="1"/>
          <p:nvPr/>
        </p:nvSpPr>
        <p:spPr>
          <a:xfrm rot="18809308">
            <a:off x="9111279" y="6039427"/>
            <a:ext cx="8359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Pcyt2</a:t>
            </a:r>
            <a:r>
              <a:rPr lang="en-US" sz="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+/- </a:t>
            </a:r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+PEtn </a:t>
            </a:r>
            <a:endParaRPr lang="en-CA" sz="800" b="1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58456DA-8614-2D45-AEA5-5D7827FF6E18}"/>
              </a:ext>
            </a:extLst>
          </p:cNvPr>
          <p:cNvSpPr txBox="1"/>
          <p:nvPr/>
        </p:nvSpPr>
        <p:spPr>
          <a:xfrm rot="18809308">
            <a:off x="10948503" y="5891603"/>
            <a:ext cx="3987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WT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5492306-92FB-B240-9023-FF78A64FE964}"/>
              </a:ext>
            </a:extLst>
          </p:cNvPr>
          <p:cNvSpPr txBox="1"/>
          <p:nvPr/>
        </p:nvSpPr>
        <p:spPr>
          <a:xfrm rot="18809308">
            <a:off x="10768276" y="6032257"/>
            <a:ext cx="8359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Pcyt2</a:t>
            </a:r>
            <a:r>
              <a:rPr lang="en-US" sz="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+/-</a:t>
            </a:r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CA" sz="800" b="1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49E0A55-3B2B-9D41-A5E4-33D16FA713B3}"/>
              </a:ext>
            </a:extLst>
          </p:cNvPr>
          <p:cNvSpPr txBox="1"/>
          <p:nvPr/>
        </p:nvSpPr>
        <p:spPr>
          <a:xfrm rot="18809308">
            <a:off x="10934414" y="6039426"/>
            <a:ext cx="8359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Pcyt2</a:t>
            </a:r>
            <a:r>
              <a:rPr lang="en-US" sz="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+/- </a:t>
            </a:r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+PEtn </a:t>
            </a:r>
            <a:endParaRPr lang="en-CA" sz="800" b="1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EC76DD9-AC95-3E48-9EC9-1E3D9CA6DA19}"/>
              </a:ext>
            </a:extLst>
          </p:cNvPr>
          <p:cNvSpPr txBox="1"/>
          <p:nvPr/>
        </p:nvSpPr>
        <p:spPr>
          <a:xfrm>
            <a:off x="11138" y="44514"/>
            <a:ext cx="31110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S2. Histogram of overlapping DMGs between </a:t>
            </a:r>
            <a:r>
              <a:rPr lang="en-US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Pcyt2</a:t>
            </a:r>
            <a:r>
              <a:rPr lang="en-US" sz="1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+/-</a:t>
            </a:r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Pcyt2</a:t>
            </a:r>
            <a:r>
              <a:rPr lang="en-US" sz="1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+/- </a:t>
            </a:r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+PEtn</a:t>
            </a:r>
            <a:r>
              <a:rPr lang="en-US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9F04D7A-4CB5-0F2C-0423-6B4A2902C654}"/>
              </a:ext>
            </a:extLst>
          </p:cNvPr>
          <p:cNvSpPr txBox="1"/>
          <p:nvPr/>
        </p:nvSpPr>
        <p:spPr>
          <a:xfrm>
            <a:off x="1397788" y="603438"/>
            <a:ext cx="5174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endParaRPr lang="en-US" sz="1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150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descr="Chart, scatter chart&#10;&#10;Description automatically generated">
            <a:extLst>
              <a:ext uri="{FF2B5EF4-FFF2-40B4-BE49-F238E27FC236}">
                <a16:creationId xmlns:a16="http://schemas.microsoft.com/office/drawing/2014/main" id="{1CA2CD36-7CE3-6ED6-FE11-650FA61F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8041" y="4031983"/>
            <a:ext cx="2583719" cy="2156337"/>
          </a:xfrm>
          <a:prstGeom prst="rect">
            <a:avLst/>
          </a:prstGeom>
        </p:spPr>
      </p:pic>
      <p:pic>
        <p:nvPicPr>
          <p:cNvPr id="33" name="Picture 32" descr="Chart, scatter chart&#10;&#10;Description automatically generated">
            <a:extLst>
              <a:ext uri="{FF2B5EF4-FFF2-40B4-BE49-F238E27FC236}">
                <a16:creationId xmlns:a16="http://schemas.microsoft.com/office/drawing/2014/main" id="{0903D111-C22D-3F61-AAA0-6BB9DEFB10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027" y="4084192"/>
            <a:ext cx="2593433" cy="2146624"/>
          </a:xfrm>
          <a:prstGeom prst="rect">
            <a:avLst/>
          </a:prstGeom>
        </p:spPr>
      </p:pic>
      <p:pic>
        <p:nvPicPr>
          <p:cNvPr id="35" name="Picture 34" descr="Chart, scatter chart&#10;&#10;Description automatically generated">
            <a:extLst>
              <a:ext uri="{FF2B5EF4-FFF2-40B4-BE49-F238E27FC236}">
                <a16:creationId xmlns:a16="http://schemas.microsoft.com/office/drawing/2014/main" id="{2F1D79D1-652F-A932-0B16-8A350FB450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6876" y="609647"/>
            <a:ext cx="2748843" cy="2098057"/>
          </a:xfrm>
          <a:prstGeom prst="rect">
            <a:avLst/>
          </a:prstGeom>
        </p:spPr>
      </p:pic>
      <p:pic>
        <p:nvPicPr>
          <p:cNvPr id="37" name="Picture 36" descr="Chart, scatter chart&#10;&#10;Description automatically generated">
            <a:extLst>
              <a:ext uri="{FF2B5EF4-FFF2-40B4-BE49-F238E27FC236}">
                <a16:creationId xmlns:a16="http://schemas.microsoft.com/office/drawing/2014/main" id="{0B402C3B-93F8-0478-785A-9DD5B58D48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7806" y="572168"/>
            <a:ext cx="2748844" cy="2166050"/>
          </a:xfrm>
          <a:prstGeom prst="rect">
            <a:avLst/>
          </a:prstGeom>
        </p:spPr>
      </p:pic>
      <p:pic>
        <p:nvPicPr>
          <p:cNvPr id="39" name="Picture 38" descr="Chart, scatter chart&#10;&#10;Description automatically generated">
            <a:extLst>
              <a:ext uri="{FF2B5EF4-FFF2-40B4-BE49-F238E27FC236}">
                <a16:creationId xmlns:a16="http://schemas.microsoft.com/office/drawing/2014/main" id="{FDA168A1-4CFC-CACE-4B11-7B40D49A2B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2545" y="607759"/>
            <a:ext cx="2700277" cy="2136910"/>
          </a:xfrm>
          <a:prstGeom prst="rect">
            <a:avLst/>
          </a:prstGeom>
        </p:spPr>
      </p:pic>
      <p:pic>
        <p:nvPicPr>
          <p:cNvPr id="41" name="Picture 40" descr="Chart, scatter chart&#10;&#10;Description automatically generated">
            <a:extLst>
              <a:ext uri="{FF2B5EF4-FFF2-40B4-BE49-F238E27FC236}">
                <a16:creationId xmlns:a16="http://schemas.microsoft.com/office/drawing/2014/main" id="{CE0ED866-9FC7-9763-55E3-B5880DC750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528" y="607759"/>
            <a:ext cx="2680851" cy="21660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B273E29-D376-0E96-317F-AF0CA5BCEBF4}"/>
              </a:ext>
            </a:extLst>
          </p:cNvPr>
          <p:cNvSpPr txBox="1"/>
          <p:nvPr/>
        </p:nvSpPr>
        <p:spPr>
          <a:xfrm>
            <a:off x="-37750" y="-49771"/>
            <a:ext cx="44030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S3  Correlation plots of </a:t>
            </a:r>
            <a:r>
              <a:rPr lang="en-CA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Pcyt2</a:t>
            </a:r>
            <a:r>
              <a:rPr lang="en-CA" sz="1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+/-</a:t>
            </a:r>
            <a:r>
              <a:rPr lang="en-CA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CA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DMG /DEGs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5F5BC1-4501-D82A-F129-C7EA13644970}"/>
              </a:ext>
            </a:extLst>
          </p:cNvPr>
          <p:cNvSpPr txBox="1"/>
          <p:nvPr/>
        </p:nvSpPr>
        <p:spPr>
          <a:xfrm>
            <a:off x="1663318" y="1919190"/>
            <a:ext cx="12691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R=0.008873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0DC14E-C760-F27B-A9E5-ECE03495576C}"/>
              </a:ext>
            </a:extLst>
          </p:cNvPr>
          <p:cNvSpPr txBox="1"/>
          <p:nvPr/>
        </p:nvSpPr>
        <p:spPr>
          <a:xfrm>
            <a:off x="4856581" y="1919190"/>
            <a:ext cx="12691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R=0.1311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A355CA-03DF-AE14-91C3-F430DB8D0469}"/>
              </a:ext>
            </a:extLst>
          </p:cNvPr>
          <p:cNvSpPr txBox="1"/>
          <p:nvPr/>
        </p:nvSpPr>
        <p:spPr>
          <a:xfrm>
            <a:off x="8016733" y="1919190"/>
            <a:ext cx="12691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R=0.09724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81F8AC-0C91-E7B9-95DB-1C48A8151AD7}"/>
              </a:ext>
            </a:extLst>
          </p:cNvPr>
          <p:cNvSpPr txBox="1"/>
          <p:nvPr/>
        </p:nvSpPr>
        <p:spPr>
          <a:xfrm>
            <a:off x="11222214" y="1919190"/>
            <a:ext cx="12691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R=0.003117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1B6ED7-C2A8-A019-BA1F-AA1909892ABC}"/>
              </a:ext>
            </a:extLst>
          </p:cNvPr>
          <p:cNvSpPr txBox="1"/>
          <p:nvPr/>
        </p:nvSpPr>
        <p:spPr>
          <a:xfrm>
            <a:off x="1892662" y="5357638"/>
            <a:ext cx="12691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R=0.05712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D18DC4-88AE-7429-DEBB-D7E87A8027C2}"/>
              </a:ext>
            </a:extLst>
          </p:cNvPr>
          <p:cNvSpPr txBox="1"/>
          <p:nvPr/>
        </p:nvSpPr>
        <p:spPr>
          <a:xfrm>
            <a:off x="5052724" y="5357019"/>
            <a:ext cx="12691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R=0.01575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075270E-D54D-AE21-E4EA-75DF0BCD46AB}"/>
              </a:ext>
            </a:extLst>
          </p:cNvPr>
          <p:cNvSpPr txBox="1"/>
          <p:nvPr/>
        </p:nvSpPr>
        <p:spPr>
          <a:xfrm>
            <a:off x="21136" y="459952"/>
            <a:ext cx="5174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endParaRPr lang="en-US" sz="1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9169B4F-75A8-F248-D9FE-33C7E55EE13F}"/>
              </a:ext>
            </a:extLst>
          </p:cNvPr>
          <p:cNvSpPr txBox="1"/>
          <p:nvPr/>
        </p:nvSpPr>
        <p:spPr>
          <a:xfrm>
            <a:off x="3110590" y="459952"/>
            <a:ext cx="5174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endParaRPr lang="en-US" sz="1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DFDF9AA-678B-2AD8-1825-2A610BFF5FE8}"/>
              </a:ext>
            </a:extLst>
          </p:cNvPr>
          <p:cNvSpPr txBox="1"/>
          <p:nvPr/>
        </p:nvSpPr>
        <p:spPr>
          <a:xfrm>
            <a:off x="6321867" y="459952"/>
            <a:ext cx="5174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(C)</a:t>
            </a:r>
            <a:endParaRPr lang="en-US" sz="1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5903AAE-C23E-0B08-CDBB-455F48C4CC2C}"/>
              </a:ext>
            </a:extLst>
          </p:cNvPr>
          <p:cNvSpPr txBox="1"/>
          <p:nvPr/>
        </p:nvSpPr>
        <p:spPr>
          <a:xfrm>
            <a:off x="9086710" y="459952"/>
            <a:ext cx="5174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(D)</a:t>
            </a:r>
            <a:endParaRPr lang="en-US" sz="1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3479096-B6DB-1685-7A2B-97E32923B81E}"/>
              </a:ext>
            </a:extLst>
          </p:cNvPr>
          <p:cNvSpPr txBox="1"/>
          <p:nvPr/>
        </p:nvSpPr>
        <p:spPr>
          <a:xfrm>
            <a:off x="21136" y="4083312"/>
            <a:ext cx="5174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(E)</a:t>
            </a:r>
            <a:endParaRPr lang="en-US" sz="1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5B14C95-2E1C-235D-6310-F88219262A2D}"/>
              </a:ext>
            </a:extLst>
          </p:cNvPr>
          <p:cNvSpPr txBox="1"/>
          <p:nvPr/>
        </p:nvSpPr>
        <p:spPr>
          <a:xfrm>
            <a:off x="3321681" y="4083312"/>
            <a:ext cx="5174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(F)</a:t>
            </a:r>
            <a:endParaRPr lang="en-US" sz="1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516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able&#10;&#10;Description automatically generated with medium confidence">
            <a:extLst>
              <a:ext uri="{FF2B5EF4-FFF2-40B4-BE49-F238E27FC236}">
                <a16:creationId xmlns:a16="http://schemas.microsoft.com/office/drawing/2014/main" id="{D8D0F3DB-CB43-9BEF-788F-4EB5251EBA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5443" y="2865716"/>
            <a:ext cx="4843905" cy="2559787"/>
          </a:xfrm>
          <a:prstGeom prst="rect">
            <a:avLst/>
          </a:prstGeom>
        </p:spPr>
      </p:pic>
      <p:pic>
        <p:nvPicPr>
          <p:cNvPr id="4" name="Content Placeholder 4" descr="A picture containing sky, accessory, colorful, open&#10;&#10;Description automatically generated">
            <a:extLst>
              <a:ext uri="{FF2B5EF4-FFF2-40B4-BE49-F238E27FC236}">
                <a16:creationId xmlns:a16="http://schemas.microsoft.com/office/drawing/2014/main" id="{BF4D8AF3-06D9-6BD9-AE1D-88702ADF29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867" t="17366" r="5975" b="17604"/>
          <a:stretch/>
        </p:blipFill>
        <p:spPr>
          <a:xfrm>
            <a:off x="3959402" y="22533"/>
            <a:ext cx="3747182" cy="2406949"/>
          </a:xfrm>
        </p:spPr>
      </p:pic>
      <p:pic>
        <p:nvPicPr>
          <p:cNvPr id="5" name="Picture 4" descr="Chart, bar chart&#10;&#10;Description automatically generated">
            <a:extLst>
              <a:ext uri="{FF2B5EF4-FFF2-40B4-BE49-F238E27FC236}">
                <a16:creationId xmlns:a16="http://schemas.microsoft.com/office/drawing/2014/main" id="{EE57914C-2741-D435-AF94-823D94A1EB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150"/>
          <a:stretch/>
        </p:blipFill>
        <p:spPr>
          <a:xfrm>
            <a:off x="3875547" y="2352507"/>
            <a:ext cx="3845170" cy="1479703"/>
          </a:xfrm>
          <a:prstGeom prst="rect">
            <a:avLst/>
          </a:prstGeom>
        </p:spPr>
      </p:pic>
      <p:pic>
        <p:nvPicPr>
          <p:cNvPr id="6" name="Content Placeholder 4" descr="Chart, radar chart&#10;&#10;Description automatically generated">
            <a:extLst>
              <a:ext uri="{FF2B5EF4-FFF2-40B4-BE49-F238E27FC236}">
                <a16:creationId xmlns:a16="http://schemas.microsoft.com/office/drawing/2014/main" id="{CD3A7E09-DAF0-C31A-32A4-F2269B8D210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114" t="13874" r="4161" b="13727"/>
          <a:stretch/>
        </p:blipFill>
        <p:spPr>
          <a:xfrm>
            <a:off x="173182" y="202283"/>
            <a:ext cx="3015291" cy="2217557"/>
          </a:xfrm>
          <a:prstGeom prst="rect">
            <a:avLst/>
          </a:prstGeom>
        </p:spPr>
      </p:pic>
      <p:pic>
        <p:nvPicPr>
          <p:cNvPr id="7" name="Picture 6" descr="Chart&#10;&#10;Description automatically generated">
            <a:extLst>
              <a:ext uri="{FF2B5EF4-FFF2-40B4-BE49-F238E27FC236}">
                <a16:creationId xmlns:a16="http://schemas.microsoft.com/office/drawing/2014/main" id="{1D7EA3B1-0C84-073E-EA3F-1F3EFD6F97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060" y="2402678"/>
            <a:ext cx="3879533" cy="964234"/>
          </a:xfrm>
          <a:prstGeom prst="rect">
            <a:avLst/>
          </a:prstGeom>
        </p:spPr>
      </p:pic>
      <p:pic>
        <p:nvPicPr>
          <p:cNvPr id="8" name="Content Placeholder 4" descr="Chart, radar chart&#10;&#10;Description automatically generated">
            <a:extLst>
              <a:ext uri="{FF2B5EF4-FFF2-40B4-BE49-F238E27FC236}">
                <a16:creationId xmlns:a16="http://schemas.microsoft.com/office/drawing/2014/main" id="{2FA1EB2B-C949-C441-C5FE-271BAF5717F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7539" t="10187" r="24510" b="10420"/>
          <a:stretch/>
        </p:blipFill>
        <p:spPr>
          <a:xfrm>
            <a:off x="9586844" y="0"/>
            <a:ext cx="1924726" cy="2775005"/>
          </a:xfrm>
          <a:prstGeom prst="rect">
            <a:avLst/>
          </a:prstGeom>
        </p:spPr>
      </p:pic>
      <p:pic>
        <p:nvPicPr>
          <p:cNvPr id="10" name="Content Placeholder 8" descr="Chart, radar chart&#10;&#10;Description automatically generated">
            <a:extLst>
              <a:ext uri="{FF2B5EF4-FFF2-40B4-BE49-F238E27FC236}">
                <a16:creationId xmlns:a16="http://schemas.microsoft.com/office/drawing/2014/main" id="{214AC20A-8FA5-59A3-925D-F5F1F77A700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4371" t="12130" r="8403" b="12240"/>
          <a:stretch/>
        </p:blipFill>
        <p:spPr>
          <a:xfrm>
            <a:off x="980794" y="3398937"/>
            <a:ext cx="2607781" cy="2223891"/>
          </a:xfrm>
          <a:prstGeom prst="rect">
            <a:avLst/>
          </a:prstGeom>
        </p:spPr>
      </p:pic>
      <p:pic>
        <p:nvPicPr>
          <p:cNvPr id="11" name="Picture 10" descr="Chart, bar chart&#10;&#10;Description automatically generated">
            <a:extLst>
              <a:ext uri="{FF2B5EF4-FFF2-40B4-BE49-F238E27FC236}">
                <a16:creationId xmlns:a16="http://schemas.microsoft.com/office/drawing/2014/main" id="{64F85731-49B6-466A-DFA4-895B0942DAE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009" y="5622828"/>
            <a:ext cx="3720219" cy="123517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DC2C5AD-CF44-9116-D305-A1B062AB984C}"/>
              </a:ext>
            </a:extLst>
          </p:cNvPr>
          <p:cNvSpPr txBox="1"/>
          <p:nvPr/>
        </p:nvSpPr>
        <p:spPr>
          <a:xfrm>
            <a:off x="210286" y="414683"/>
            <a:ext cx="5174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endParaRPr lang="en-US" sz="1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674522D-BC61-68D5-570A-D0B2CB800FC9}"/>
              </a:ext>
            </a:extLst>
          </p:cNvPr>
          <p:cNvSpPr txBox="1"/>
          <p:nvPr/>
        </p:nvSpPr>
        <p:spPr>
          <a:xfrm>
            <a:off x="-37750" y="-49771"/>
            <a:ext cx="54497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S4 smaller subnetwork of protein-protein interaction in DMG/DEGs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D3F2E7-8B30-AF4E-3576-641E503A02D6}"/>
              </a:ext>
            </a:extLst>
          </p:cNvPr>
          <p:cNvSpPr txBox="1"/>
          <p:nvPr/>
        </p:nvSpPr>
        <p:spPr>
          <a:xfrm>
            <a:off x="3588575" y="366418"/>
            <a:ext cx="5174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endParaRPr lang="en-US" sz="1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5DE1FC-94C3-22F9-4086-1862267137B1}"/>
              </a:ext>
            </a:extLst>
          </p:cNvPr>
          <p:cNvSpPr txBox="1"/>
          <p:nvPr/>
        </p:nvSpPr>
        <p:spPr>
          <a:xfrm>
            <a:off x="9179944" y="291572"/>
            <a:ext cx="5174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(C)</a:t>
            </a:r>
            <a:endParaRPr lang="en-US" sz="1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78FE29C-F50E-7F9B-26F6-DDAA598C2F0B}"/>
              </a:ext>
            </a:extLst>
          </p:cNvPr>
          <p:cNvSpPr txBox="1"/>
          <p:nvPr/>
        </p:nvSpPr>
        <p:spPr>
          <a:xfrm>
            <a:off x="119806" y="3585989"/>
            <a:ext cx="5174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(D)</a:t>
            </a:r>
            <a:endParaRPr lang="en-US" sz="1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4673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24520</TotalTime>
  <Words>206</Words>
  <Application>Microsoft Office PowerPoint</Application>
  <PresentationFormat>Widescreen</PresentationFormat>
  <Paragraphs>63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Sophie Grapentine</dc:creator>
  <cp:lastModifiedBy>Marica Bakovic</cp:lastModifiedBy>
  <cp:revision>17</cp:revision>
  <dcterms:created xsi:type="dcterms:W3CDTF">2022-05-04T15:56:31Z</dcterms:created>
  <dcterms:modified xsi:type="dcterms:W3CDTF">2022-10-04T16:08:02Z</dcterms:modified>
</cp:coreProperties>
</file>