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76F2"/>
    <a:srgbClr val="C77CEC"/>
    <a:srgbClr val="CD69FF"/>
    <a:srgbClr val="CCCCFF"/>
    <a:srgbClr val="E600A4"/>
    <a:srgbClr val="F7719E"/>
    <a:srgbClr val="FDDBE6"/>
    <a:srgbClr val="11E1DC"/>
    <a:srgbClr val="F43A78"/>
    <a:srgbClr val="49E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16" autoAdjust="0"/>
  </p:normalViewPr>
  <p:slideViewPr>
    <p:cSldViewPr>
      <p:cViewPr varScale="1">
        <p:scale>
          <a:sx n="91" d="100"/>
          <a:sy n="91" d="100"/>
        </p:scale>
        <p:origin x="113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977" cy="51214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0650" y="0"/>
            <a:ext cx="3076976" cy="51214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fld id="{F8F9EF27-7526-47EC-9FF9-E9EF476B483D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63" tIns="47732" rIns="95463" bIns="4773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429" y="4861235"/>
            <a:ext cx="5680444" cy="4605988"/>
          </a:xfrm>
          <a:prstGeom prst="rect">
            <a:avLst/>
          </a:prstGeom>
        </p:spPr>
        <p:txBody>
          <a:bodyPr vert="horz" lIns="95463" tIns="47732" rIns="95463" bIns="4773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0824"/>
            <a:ext cx="3076977" cy="512142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0650" y="9720824"/>
            <a:ext cx="3076976" cy="512142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ACAC83CB-0DAB-40F0-834F-1CF2F68B8B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17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56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55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42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32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63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1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745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91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9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24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60811-8D0E-45B8-A0BD-BC94381CA139}" type="datetimeFigureOut">
              <a:rPr kumimoji="1" lang="ja-JP" altLang="en-US" smtClean="0"/>
              <a:t>2022/9/24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94D0-C043-40B7-92E5-4E35B362A0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02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角丸四角形 316"/>
          <p:cNvSpPr/>
          <p:nvPr/>
        </p:nvSpPr>
        <p:spPr>
          <a:xfrm>
            <a:off x="4563528" y="97178"/>
            <a:ext cx="3675760" cy="5976000"/>
          </a:xfrm>
          <a:prstGeom prst="roundRect">
            <a:avLst>
              <a:gd name="adj" fmla="val 226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20" name="表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211053"/>
              </p:ext>
            </p:extLst>
          </p:nvPr>
        </p:nvGraphicFramePr>
        <p:xfrm>
          <a:off x="5330728" y="246387"/>
          <a:ext cx="1512168" cy="39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r>
                        <a:rPr kumimoji="1" lang="ja-JP" altLang="en-US" sz="1400" baseline="0" dirty="0">
                          <a:latin typeface="Arial" panose="020B0604020202020204" pitchFamily="34" charset="0"/>
                        </a:rPr>
                        <a:t>   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</a:rPr>
                        <a:t>1</a:t>
                      </a:r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正方形/長方形 13"/>
          <p:cNvSpPr/>
          <p:nvPr/>
        </p:nvSpPr>
        <p:spPr>
          <a:xfrm>
            <a:off x="7407207" y="246387"/>
            <a:ext cx="1260000" cy="1728000"/>
          </a:xfrm>
          <a:prstGeom prst="rect">
            <a:avLst/>
          </a:prstGeom>
          <a:solidFill>
            <a:schemeClr val="bg1"/>
          </a:solidFill>
          <a:ln w="9525">
            <a:solidFill>
              <a:srgbClr val="11E1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51" name="表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272716"/>
              </p:ext>
            </p:extLst>
          </p:nvPr>
        </p:nvGraphicFramePr>
        <p:xfrm>
          <a:off x="5330728" y="2128030"/>
          <a:ext cx="1512168" cy="39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r>
                        <a:rPr kumimoji="1" lang="ja-JP" altLang="en-US" sz="1400" baseline="0" dirty="0">
                          <a:latin typeface="Arial" panose="020B0604020202020204" pitchFamily="34" charset="0"/>
                        </a:rPr>
                        <a:t>   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</a:rPr>
                        <a:t>2</a:t>
                      </a:r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3" name="表 2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060500"/>
              </p:ext>
            </p:extLst>
          </p:nvPr>
        </p:nvGraphicFramePr>
        <p:xfrm>
          <a:off x="5330728" y="4268280"/>
          <a:ext cx="1512168" cy="39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r>
                        <a:rPr kumimoji="1" lang="ja-JP" altLang="en-US" sz="1400" baseline="0" dirty="0">
                          <a:latin typeface="Arial" panose="020B0604020202020204" pitchFamily="34" charset="0"/>
                        </a:rPr>
                        <a:t>   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</a:rPr>
                        <a:t>n</a:t>
                      </a:r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9" name="角丸四角形 78"/>
          <p:cNvSpPr/>
          <p:nvPr/>
        </p:nvSpPr>
        <p:spPr>
          <a:xfrm>
            <a:off x="2675638" y="126577"/>
            <a:ext cx="2016000" cy="5976000"/>
          </a:xfrm>
          <a:prstGeom prst="roundRect">
            <a:avLst>
              <a:gd name="adj" fmla="val 42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65690"/>
              </p:ext>
            </p:extLst>
          </p:nvPr>
        </p:nvGraphicFramePr>
        <p:xfrm>
          <a:off x="2810272" y="717474"/>
          <a:ext cx="1746732" cy="22395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67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r>
                        <a:rPr kumimoji="1" lang="ja-JP" altLang="en-US" sz="1400" baseline="0" dirty="0"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</a:rPr>
                        <a:t>1</a:t>
                      </a:r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kumimoji="1" lang="ja-JP" altLang="en-US" sz="1400" baseline="0" dirty="0"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</a:rPr>
                        <a:t>2</a:t>
                      </a:r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kumimoji="1" lang="ja-JP" altLang="en-US" sz="1400" baseline="0" dirty="0"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</a:rPr>
                        <a:t>3</a:t>
                      </a:r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532">
                <a:tc>
                  <a:txBody>
                    <a:bodyPr/>
                    <a:lstStyle/>
                    <a:p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r>
                        <a:rPr kumimoji="1" lang="en-US" altLang="ja-JP" sz="1400" baseline="0" dirty="0">
                          <a:latin typeface="Arial" panose="020B0604020202020204" pitchFamily="34" charset="0"/>
                        </a:rPr>
                        <a:t>  n</a:t>
                      </a:r>
                      <a:endParaRPr kumimoji="1" lang="ja-JP" altLang="en-US" sz="1400" baseline="0" dirty="0">
                        <a:latin typeface="Arial" panose="020B0604020202020204" pitchFamily="34" charset="0"/>
                      </a:endParaRPr>
                    </a:p>
                  </a:txBody>
                  <a:tcPr marL="36000" marR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右矢印 4"/>
          <p:cNvSpPr/>
          <p:nvPr/>
        </p:nvSpPr>
        <p:spPr>
          <a:xfrm>
            <a:off x="2278175" y="3134879"/>
            <a:ext cx="432048" cy="257628"/>
          </a:xfrm>
          <a:prstGeom prst="rightArrow">
            <a:avLst>
              <a:gd name="adj1" fmla="val 50001"/>
              <a:gd name="adj2" fmla="val 7263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角丸四角形 1"/>
          <p:cNvSpPr/>
          <p:nvPr/>
        </p:nvSpPr>
        <p:spPr>
          <a:xfrm>
            <a:off x="251520" y="131328"/>
            <a:ext cx="2016000" cy="5976000"/>
          </a:xfrm>
          <a:prstGeom prst="roundRect">
            <a:avLst>
              <a:gd name="adj" fmla="val 42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円/楕円 35"/>
          <p:cNvSpPr/>
          <p:nvPr/>
        </p:nvSpPr>
        <p:spPr>
          <a:xfrm>
            <a:off x="809078" y="983510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51520" y="346688"/>
            <a:ext cx="20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ea typeface="メイリオ" panose="020B0604030504040204" pitchFamily="50" charset="-128"/>
              </a:rPr>
              <a:t>ASD (+)</a:t>
            </a:r>
            <a:r>
              <a:rPr kumimoji="1" lang="ja-JP" altLang="en-US" sz="1400" b="1" dirty="0">
                <a:latin typeface="Arial" panose="020B0604020202020204" pitchFamily="34" charset="0"/>
                <a:ea typeface="メイリオ" panose="020B0604030504040204" pitchFamily="50" charset="-128"/>
              </a:rPr>
              <a:t>：</a:t>
            </a:r>
            <a:r>
              <a:rPr kumimoji="1" lang="en-US" altLang="ja-JP" sz="1400" b="1" dirty="0">
                <a:latin typeface="Arial" panose="020B0604020202020204" pitchFamily="34" charset="0"/>
                <a:ea typeface="メイリオ" panose="020B0604030504040204" pitchFamily="50" charset="-128"/>
              </a:rPr>
              <a:t>n= 2062</a:t>
            </a:r>
            <a:endParaRPr kumimoji="1" lang="ja-JP" altLang="en-US" sz="1400" b="1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107504" y="3382678"/>
            <a:ext cx="2304032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1" lang="en-US" altLang="ja-JP" sz="1400" b="1" spc="-50" dirty="0">
                <a:latin typeface="Arial" panose="020B0604020202020204" pitchFamily="34" charset="0"/>
                <a:ea typeface="メイリオ" panose="020B0604030504040204" pitchFamily="50" charset="-128"/>
              </a:rPr>
              <a:t>Controls (ASD(-))</a:t>
            </a:r>
            <a:r>
              <a:rPr kumimoji="1" lang="ja-JP" altLang="en-US" sz="1400" b="1" spc="-50" dirty="0">
                <a:latin typeface="Arial" panose="020B0604020202020204" pitchFamily="34" charset="0"/>
                <a:ea typeface="メイリオ" panose="020B0604030504040204" pitchFamily="50" charset="-128"/>
              </a:rPr>
              <a:t>：</a:t>
            </a:r>
            <a:r>
              <a:rPr kumimoji="1" lang="en-US" altLang="ja-JP" sz="1400" b="1" spc="-50">
                <a:latin typeface="Arial" panose="020B0604020202020204" pitchFamily="34" charset="0"/>
                <a:ea typeface="メイリオ" panose="020B0604030504040204" pitchFamily="50" charset="-128"/>
              </a:rPr>
              <a:t>n= 875</a:t>
            </a:r>
            <a:endParaRPr kumimoji="1" lang="ja-JP" altLang="en-US" sz="1400" b="1" spc="-5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81" name="円/楕円 35"/>
          <p:cNvSpPr/>
          <p:nvPr/>
        </p:nvSpPr>
        <p:spPr>
          <a:xfrm>
            <a:off x="548828" y="1264445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円/楕円 35"/>
          <p:cNvSpPr/>
          <p:nvPr/>
        </p:nvSpPr>
        <p:spPr>
          <a:xfrm>
            <a:off x="871034" y="1482506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円/楕円 35"/>
          <p:cNvSpPr/>
          <p:nvPr/>
        </p:nvSpPr>
        <p:spPr>
          <a:xfrm>
            <a:off x="1197538" y="1328122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円/楕円 35"/>
          <p:cNvSpPr/>
          <p:nvPr/>
        </p:nvSpPr>
        <p:spPr>
          <a:xfrm>
            <a:off x="1397025" y="910285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円/楕円 35"/>
          <p:cNvSpPr/>
          <p:nvPr/>
        </p:nvSpPr>
        <p:spPr>
          <a:xfrm>
            <a:off x="1119922" y="772732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円/楕円 35"/>
          <p:cNvSpPr/>
          <p:nvPr/>
        </p:nvSpPr>
        <p:spPr>
          <a:xfrm>
            <a:off x="1059604" y="1789919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円/楕円 35"/>
          <p:cNvSpPr/>
          <p:nvPr/>
        </p:nvSpPr>
        <p:spPr>
          <a:xfrm>
            <a:off x="1430853" y="1893694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円/楕円 35"/>
          <p:cNvSpPr/>
          <p:nvPr/>
        </p:nvSpPr>
        <p:spPr>
          <a:xfrm>
            <a:off x="751680" y="2023217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円/楕円 35"/>
          <p:cNvSpPr/>
          <p:nvPr/>
        </p:nvSpPr>
        <p:spPr>
          <a:xfrm>
            <a:off x="1243794" y="2153241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円/楕円 35"/>
          <p:cNvSpPr/>
          <p:nvPr/>
        </p:nvSpPr>
        <p:spPr>
          <a:xfrm>
            <a:off x="1520365" y="1464576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円/楕円 35"/>
          <p:cNvSpPr/>
          <p:nvPr/>
        </p:nvSpPr>
        <p:spPr>
          <a:xfrm>
            <a:off x="1764912" y="1102175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円/楕円 35"/>
          <p:cNvSpPr/>
          <p:nvPr/>
        </p:nvSpPr>
        <p:spPr>
          <a:xfrm>
            <a:off x="1782842" y="1808378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円/楕円 35"/>
          <p:cNvSpPr/>
          <p:nvPr/>
        </p:nvSpPr>
        <p:spPr>
          <a:xfrm>
            <a:off x="1574521" y="2315250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円/楕円 35"/>
          <p:cNvSpPr/>
          <p:nvPr/>
        </p:nvSpPr>
        <p:spPr>
          <a:xfrm>
            <a:off x="958448" y="2444773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F7719E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円/楕円 35"/>
          <p:cNvSpPr/>
          <p:nvPr/>
        </p:nvSpPr>
        <p:spPr>
          <a:xfrm>
            <a:off x="816263" y="3823964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円/楕円 35"/>
          <p:cNvSpPr/>
          <p:nvPr/>
        </p:nvSpPr>
        <p:spPr>
          <a:xfrm>
            <a:off x="704314" y="4193553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円/楕円 35"/>
          <p:cNvSpPr/>
          <p:nvPr/>
        </p:nvSpPr>
        <p:spPr>
          <a:xfrm>
            <a:off x="1009022" y="4076322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円/楕円 35"/>
          <p:cNvSpPr/>
          <p:nvPr/>
        </p:nvSpPr>
        <p:spPr>
          <a:xfrm>
            <a:off x="1165919" y="4550049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円/楕円 35"/>
          <p:cNvSpPr/>
          <p:nvPr/>
        </p:nvSpPr>
        <p:spPr>
          <a:xfrm>
            <a:off x="879142" y="4545307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円/楕円 35"/>
          <p:cNvSpPr/>
          <p:nvPr/>
        </p:nvSpPr>
        <p:spPr>
          <a:xfrm>
            <a:off x="616900" y="4749881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" name="円/楕円 35"/>
          <p:cNvSpPr/>
          <p:nvPr/>
        </p:nvSpPr>
        <p:spPr>
          <a:xfrm>
            <a:off x="670144" y="5294812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円/楕円 35"/>
          <p:cNvSpPr/>
          <p:nvPr/>
        </p:nvSpPr>
        <p:spPr>
          <a:xfrm>
            <a:off x="991091" y="5156627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円/楕円 35"/>
          <p:cNvSpPr/>
          <p:nvPr/>
        </p:nvSpPr>
        <p:spPr>
          <a:xfrm>
            <a:off x="1218409" y="4977683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円/楕円 35"/>
          <p:cNvSpPr/>
          <p:nvPr/>
        </p:nvSpPr>
        <p:spPr>
          <a:xfrm>
            <a:off x="1503428" y="4364185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" name="円/楕円 35"/>
          <p:cNvSpPr/>
          <p:nvPr/>
        </p:nvSpPr>
        <p:spPr>
          <a:xfrm>
            <a:off x="1304795" y="4034742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円/楕円 35"/>
          <p:cNvSpPr/>
          <p:nvPr/>
        </p:nvSpPr>
        <p:spPr>
          <a:xfrm>
            <a:off x="1688188" y="3855997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8" name="円/楕円 35"/>
          <p:cNvSpPr/>
          <p:nvPr/>
        </p:nvSpPr>
        <p:spPr>
          <a:xfrm>
            <a:off x="1678256" y="4726586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" name="円/楕円 35"/>
          <p:cNvSpPr/>
          <p:nvPr/>
        </p:nvSpPr>
        <p:spPr>
          <a:xfrm>
            <a:off x="1513360" y="5193329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円/楕円 35"/>
          <p:cNvSpPr/>
          <p:nvPr/>
        </p:nvSpPr>
        <p:spPr>
          <a:xfrm>
            <a:off x="1223874" y="5505590"/>
            <a:ext cx="136800" cy="331200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コネクタ 3"/>
          <p:cNvCxnSpPr/>
          <p:nvPr/>
        </p:nvCxnSpPr>
        <p:spPr>
          <a:xfrm>
            <a:off x="305520" y="3648023"/>
            <a:ext cx="1908000" cy="0"/>
          </a:xfrm>
          <a:prstGeom prst="line">
            <a:avLst/>
          </a:prstGeom>
          <a:ln w="19050">
            <a:solidFill>
              <a:srgbClr val="11E1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305520" y="616790"/>
            <a:ext cx="1908000" cy="0"/>
          </a:xfrm>
          <a:prstGeom prst="line">
            <a:avLst/>
          </a:prstGeom>
          <a:ln w="19050">
            <a:solidFill>
              <a:srgbClr val="F4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/>
          <p:cNvCxnSpPr/>
          <p:nvPr/>
        </p:nvCxnSpPr>
        <p:spPr>
          <a:xfrm>
            <a:off x="2729638" y="3648023"/>
            <a:ext cx="1908000" cy="0"/>
          </a:xfrm>
          <a:prstGeom prst="line">
            <a:avLst/>
          </a:prstGeom>
          <a:ln w="19050">
            <a:solidFill>
              <a:srgbClr val="11E1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/>
          <p:cNvCxnSpPr/>
          <p:nvPr/>
        </p:nvCxnSpPr>
        <p:spPr>
          <a:xfrm>
            <a:off x="2729638" y="616790"/>
            <a:ext cx="1908000" cy="0"/>
          </a:xfrm>
          <a:prstGeom prst="line">
            <a:avLst/>
          </a:prstGeom>
          <a:ln w="19050">
            <a:solidFill>
              <a:srgbClr val="F4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/>
          <p:cNvGrpSpPr/>
          <p:nvPr/>
        </p:nvGrpSpPr>
        <p:grpSpPr>
          <a:xfrm>
            <a:off x="3219447" y="763701"/>
            <a:ext cx="1124822" cy="331198"/>
            <a:chOff x="3219447" y="1487679"/>
            <a:chExt cx="1124822" cy="331198"/>
          </a:xfrm>
        </p:grpSpPr>
        <p:sp>
          <p:nvSpPr>
            <p:cNvPr id="165" name="円/楕円 35"/>
            <p:cNvSpPr/>
            <p:nvPr/>
          </p:nvSpPr>
          <p:spPr>
            <a:xfrm>
              <a:off x="394011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4" name="円/楕円 35"/>
            <p:cNvSpPr/>
            <p:nvPr/>
          </p:nvSpPr>
          <p:spPr>
            <a:xfrm>
              <a:off x="386003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5" name="円/楕円 35"/>
            <p:cNvSpPr/>
            <p:nvPr/>
          </p:nvSpPr>
          <p:spPr>
            <a:xfrm>
              <a:off x="377996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3" name="円/楕円 35"/>
            <p:cNvSpPr/>
            <p:nvPr/>
          </p:nvSpPr>
          <p:spPr>
            <a:xfrm>
              <a:off x="369989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4" name="円/楕円 35"/>
            <p:cNvSpPr/>
            <p:nvPr/>
          </p:nvSpPr>
          <p:spPr>
            <a:xfrm>
              <a:off x="361981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3" name="円/楕円 35"/>
            <p:cNvSpPr/>
            <p:nvPr/>
          </p:nvSpPr>
          <p:spPr>
            <a:xfrm>
              <a:off x="3539743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円/楕円 35"/>
            <p:cNvSpPr/>
            <p:nvPr/>
          </p:nvSpPr>
          <p:spPr>
            <a:xfrm>
              <a:off x="345966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円/楕円 35"/>
            <p:cNvSpPr/>
            <p:nvPr/>
          </p:nvSpPr>
          <p:spPr>
            <a:xfrm>
              <a:off x="337959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円/楕円 35"/>
            <p:cNvSpPr/>
            <p:nvPr/>
          </p:nvSpPr>
          <p:spPr>
            <a:xfrm>
              <a:off x="329952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" name="円/楕円 35"/>
            <p:cNvSpPr/>
            <p:nvPr/>
          </p:nvSpPr>
          <p:spPr>
            <a:xfrm>
              <a:off x="321944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/>
            <p:cNvCxnSpPr/>
            <p:nvPr/>
          </p:nvCxnSpPr>
          <p:spPr>
            <a:xfrm>
              <a:off x="4128269" y="1775991"/>
              <a:ext cx="216000" cy="0"/>
            </a:xfrm>
            <a:prstGeom prst="line">
              <a:avLst/>
            </a:prstGeom>
            <a:ln w="19050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6" name="直線コネクタ 165"/>
          <p:cNvCxnSpPr/>
          <p:nvPr/>
        </p:nvCxnSpPr>
        <p:spPr>
          <a:xfrm rot="5400000">
            <a:off x="3449638" y="2243172"/>
            <a:ext cx="468000" cy="0"/>
          </a:xfrm>
          <a:prstGeom prst="line">
            <a:avLst/>
          </a:prstGeom>
          <a:ln w="2857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7" name="グループ化 166"/>
          <p:cNvGrpSpPr/>
          <p:nvPr/>
        </p:nvGrpSpPr>
        <p:grpSpPr>
          <a:xfrm>
            <a:off x="3219447" y="1159900"/>
            <a:ext cx="1124822" cy="331198"/>
            <a:chOff x="3219447" y="1487679"/>
            <a:chExt cx="1124822" cy="331198"/>
          </a:xfrm>
        </p:grpSpPr>
        <p:sp>
          <p:nvSpPr>
            <p:cNvPr id="168" name="円/楕円 35"/>
            <p:cNvSpPr/>
            <p:nvPr/>
          </p:nvSpPr>
          <p:spPr>
            <a:xfrm>
              <a:off x="394011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9" name="円/楕円 35"/>
            <p:cNvSpPr/>
            <p:nvPr/>
          </p:nvSpPr>
          <p:spPr>
            <a:xfrm>
              <a:off x="386003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0" name="円/楕円 35"/>
            <p:cNvSpPr/>
            <p:nvPr/>
          </p:nvSpPr>
          <p:spPr>
            <a:xfrm>
              <a:off x="377996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1" name="円/楕円 35"/>
            <p:cNvSpPr/>
            <p:nvPr/>
          </p:nvSpPr>
          <p:spPr>
            <a:xfrm>
              <a:off x="369989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2" name="円/楕円 35"/>
            <p:cNvSpPr/>
            <p:nvPr/>
          </p:nvSpPr>
          <p:spPr>
            <a:xfrm>
              <a:off x="361981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3" name="円/楕円 35"/>
            <p:cNvSpPr/>
            <p:nvPr/>
          </p:nvSpPr>
          <p:spPr>
            <a:xfrm>
              <a:off x="3539743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4" name="円/楕円 35"/>
            <p:cNvSpPr/>
            <p:nvPr/>
          </p:nvSpPr>
          <p:spPr>
            <a:xfrm>
              <a:off x="345966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5" name="円/楕円 35"/>
            <p:cNvSpPr/>
            <p:nvPr/>
          </p:nvSpPr>
          <p:spPr>
            <a:xfrm>
              <a:off x="337959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円/楕円 35"/>
            <p:cNvSpPr/>
            <p:nvPr/>
          </p:nvSpPr>
          <p:spPr>
            <a:xfrm>
              <a:off x="329952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円/楕円 35"/>
            <p:cNvSpPr/>
            <p:nvPr/>
          </p:nvSpPr>
          <p:spPr>
            <a:xfrm>
              <a:off x="321944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78" name="直線コネクタ 177"/>
            <p:cNvCxnSpPr/>
            <p:nvPr/>
          </p:nvCxnSpPr>
          <p:spPr>
            <a:xfrm>
              <a:off x="4128269" y="1775991"/>
              <a:ext cx="216000" cy="0"/>
            </a:xfrm>
            <a:prstGeom prst="line">
              <a:avLst/>
            </a:prstGeom>
            <a:ln w="19050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9" name="グループ化 178"/>
          <p:cNvGrpSpPr/>
          <p:nvPr/>
        </p:nvGrpSpPr>
        <p:grpSpPr>
          <a:xfrm>
            <a:off x="3219447" y="1556146"/>
            <a:ext cx="1124822" cy="331198"/>
            <a:chOff x="3219447" y="1487679"/>
            <a:chExt cx="1124822" cy="331198"/>
          </a:xfrm>
        </p:grpSpPr>
        <p:sp>
          <p:nvSpPr>
            <p:cNvPr id="180" name="円/楕円 35"/>
            <p:cNvSpPr/>
            <p:nvPr/>
          </p:nvSpPr>
          <p:spPr>
            <a:xfrm>
              <a:off x="394011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1" name="円/楕円 35"/>
            <p:cNvSpPr/>
            <p:nvPr/>
          </p:nvSpPr>
          <p:spPr>
            <a:xfrm>
              <a:off x="386003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2" name="円/楕円 35"/>
            <p:cNvSpPr/>
            <p:nvPr/>
          </p:nvSpPr>
          <p:spPr>
            <a:xfrm>
              <a:off x="377996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3" name="円/楕円 35"/>
            <p:cNvSpPr/>
            <p:nvPr/>
          </p:nvSpPr>
          <p:spPr>
            <a:xfrm>
              <a:off x="369989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4" name="円/楕円 35"/>
            <p:cNvSpPr/>
            <p:nvPr/>
          </p:nvSpPr>
          <p:spPr>
            <a:xfrm>
              <a:off x="361981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5" name="円/楕円 35"/>
            <p:cNvSpPr/>
            <p:nvPr/>
          </p:nvSpPr>
          <p:spPr>
            <a:xfrm>
              <a:off x="3539743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円/楕円 35"/>
            <p:cNvSpPr/>
            <p:nvPr/>
          </p:nvSpPr>
          <p:spPr>
            <a:xfrm>
              <a:off x="345966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円/楕円 35"/>
            <p:cNvSpPr/>
            <p:nvPr/>
          </p:nvSpPr>
          <p:spPr>
            <a:xfrm>
              <a:off x="337959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8" name="円/楕円 35"/>
            <p:cNvSpPr/>
            <p:nvPr/>
          </p:nvSpPr>
          <p:spPr>
            <a:xfrm>
              <a:off x="329952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9" name="円/楕円 35"/>
            <p:cNvSpPr/>
            <p:nvPr/>
          </p:nvSpPr>
          <p:spPr>
            <a:xfrm>
              <a:off x="321944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90" name="直線コネクタ 189"/>
            <p:cNvCxnSpPr/>
            <p:nvPr/>
          </p:nvCxnSpPr>
          <p:spPr>
            <a:xfrm>
              <a:off x="4128269" y="1775991"/>
              <a:ext cx="216000" cy="0"/>
            </a:xfrm>
            <a:prstGeom prst="line">
              <a:avLst/>
            </a:prstGeom>
            <a:ln w="19050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1" name="グループ化 190"/>
          <p:cNvGrpSpPr/>
          <p:nvPr/>
        </p:nvGrpSpPr>
        <p:grpSpPr>
          <a:xfrm>
            <a:off x="3219447" y="2606547"/>
            <a:ext cx="1124822" cy="331198"/>
            <a:chOff x="3219447" y="1487679"/>
            <a:chExt cx="1124822" cy="331198"/>
          </a:xfrm>
        </p:grpSpPr>
        <p:sp>
          <p:nvSpPr>
            <p:cNvPr id="192" name="円/楕円 35"/>
            <p:cNvSpPr/>
            <p:nvPr/>
          </p:nvSpPr>
          <p:spPr>
            <a:xfrm>
              <a:off x="394011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3" name="円/楕円 35"/>
            <p:cNvSpPr/>
            <p:nvPr/>
          </p:nvSpPr>
          <p:spPr>
            <a:xfrm>
              <a:off x="386003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4" name="円/楕円 35"/>
            <p:cNvSpPr/>
            <p:nvPr/>
          </p:nvSpPr>
          <p:spPr>
            <a:xfrm>
              <a:off x="377996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5" name="円/楕円 35"/>
            <p:cNvSpPr/>
            <p:nvPr/>
          </p:nvSpPr>
          <p:spPr>
            <a:xfrm>
              <a:off x="369989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円/楕円 35"/>
            <p:cNvSpPr/>
            <p:nvPr/>
          </p:nvSpPr>
          <p:spPr>
            <a:xfrm>
              <a:off x="361981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円/楕円 35"/>
            <p:cNvSpPr/>
            <p:nvPr/>
          </p:nvSpPr>
          <p:spPr>
            <a:xfrm>
              <a:off x="3539743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円/楕円 35"/>
            <p:cNvSpPr/>
            <p:nvPr/>
          </p:nvSpPr>
          <p:spPr>
            <a:xfrm>
              <a:off x="345966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9" name="円/楕円 35"/>
            <p:cNvSpPr/>
            <p:nvPr/>
          </p:nvSpPr>
          <p:spPr>
            <a:xfrm>
              <a:off x="337959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円/楕円 35"/>
            <p:cNvSpPr/>
            <p:nvPr/>
          </p:nvSpPr>
          <p:spPr>
            <a:xfrm>
              <a:off x="329952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1" name="円/楕円 35"/>
            <p:cNvSpPr/>
            <p:nvPr/>
          </p:nvSpPr>
          <p:spPr>
            <a:xfrm>
              <a:off x="321944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02" name="直線コネクタ 201"/>
            <p:cNvCxnSpPr/>
            <p:nvPr/>
          </p:nvCxnSpPr>
          <p:spPr>
            <a:xfrm>
              <a:off x="4128269" y="1775991"/>
              <a:ext cx="216000" cy="0"/>
            </a:xfrm>
            <a:prstGeom prst="line">
              <a:avLst/>
            </a:prstGeom>
            <a:ln w="19050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3" name="右矢印 202"/>
          <p:cNvSpPr/>
          <p:nvPr/>
        </p:nvSpPr>
        <p:spPr>
          <a:xfrm>
            <a:off x="4691638" y="2990514"/>
            <a:ext cx="432048" cy="257628"/>
          </a:xfrm>
          <a:prstGeom prst="rightArrow">
            <a:avLst>
              <a:gd name="adj1" fmla="val 50001"/>
              <a:gd name="adj2" fmla="val 7263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3041499" y="3823964"/>
            <a:ext cx="1208088" cy="2012826"/>
            <a:chOff x="3041499" y="4485557"/>
            <a:chExt cx="1208088" cy="2012826"/>
          </a:xfrm>
        </p:grpSpPr>
        <p:sp>
          <p:nvSpPr>
            <p:cNvPr id="205" name="円/楕円 35"/>
            <p:cNvSpPr/>
            <p:nvPr/>
          </p:nvSpPr>
          <p:spPr>
            <a:xfrm>
              <a:off x="3240862" y="4485557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円/楕円 35"/>
            <p:cNvSpPr/>
            <p:nvPr/>
          </p:nvSpPr>
          <p:spPr>
            <a:xfrm>
              <a:off x="3128913" y="4855146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円/楕円 35"/>
            <p:cNvSpPr/>
            <p:nvPr/>
          </p:nvSpPr>
          <p:spPr>
            <a:xfrm>
              <a:off x="3433621" y="4737915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円/楕円 35"/>
            <p:cNvSpPr/>
            <p:nvPr/>
          </p:nvSpPr>
          <p:spPr>
            <a:xfrm>
              <a:off x="3590518" y="521164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円/楕円 35"/>
            <p:cNvSpPr/>
            <p:nvPr/>
          </p:nvSpPr>
          <p:spPr>
            <a:xfrm>
              <a:off x="3303741" y="520690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0" name="円/楕円 35"/>
            <p:cNvSpPr/>
            <p:nvPr/>
          </p:nvSpPr>
          <p:spPr>
            <a:xfrm>
              <a:off x="3041499" y="5411474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1" name="円/楕円 35"/>
            <p:cNvSpPr/>
            <p:nvPr/>
          </p:nvSpPr>
          <p:spPr>
            <a:xfrm>
              <a:off x="3094743" y="5956405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2" name="円/楕円 35"/>
            <p:cNvSpPr/>
            <p:nvPr/>
          </p:nvSpPr>
          <p:spPr>
            <a:xfrm>
              <a:off x="3415690" y="581822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3" name="円/楕円 35"/>
            <p:cNvSpPr/>
            <p:nvPr/>
          </p:nvSpPr>
          <p:spPr>
            <a:xfrm>
              <a:off x="3643008" y="5639276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4" name="円/楕円 35"/>
            <p:cNvSpPr/>
            <p:nvPr/>
          </p:nvSpPr>
          <p:spPr>
            <a:xfrm>
              <a:off x="3928027" y="5025778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5" name="円/楕円 35"/>
            <p:cNvSpPr/>
            <p:nvPr/>
          </p:nvSpPr>
          <p:spPr>
            <a:xfrm>
              <a:off x="3729394" y="4696335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円/楕円 35"/>
            <p:cNvSpPr/>
            <p:nvPr/>
          </p:nvSpPr>
          <p:spPr>
            <a:xfrm>
              <a:off x="4112787" y="451759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円/楕円 35"/>
            <p:cNvSpPr/>
            <p:nvPr/>
          </p:nvSpPr>
          <p:spPr>
            <a:xfrm>
              <a:off x="4102855" y="5388179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円/楕円 35"/>
            <p:cNvSpPr/>
            <p:nvPr/>
          </p:nvSpPr>
          <p:spPr>
            <a:xfrm>
              <a:off x="3937959" y="585492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円/楕円 35"/>
            <p:cNvSpPr/>
            <p:nvPr/>
          </p:nvSpPr>
          <p:spPr>
            <a:xfrm>
              <a:off x="3648473" y="6167183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1" name="グループ化 220"/>
          <p:cNvGrpSpPr/>
          <p:nvPr/>
        </p:nvGrpSpPr>
        <p:grpSpPr>
          <a:xfrm>
            <a:off x="5690768" y="300789"/>
            <a:ext cx="1016822" cy="299398"/>
            <a:chOff x="3219447" y="1487679"/>
            <a:chExt cx="1124822" cy="331198"/>
          </a:xfrm>
        </p:grpSpPr>
        <p:sp>
          <p:nvSpPr>
            <p:cNvPr id="222" name="円/楕円 35"/>
            <p:cNvSpPr/>
            <p:nvPr/>
          </p:nvSpPr>
          <p:spPr>
            <a:xfrm>
              <a:off x="394011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3" name="円/楕円 35"/>
            <p:cNvSpPr/>
            <p:nvPr/>
          </p:nvSpPr>
          <p:spPr>
            <a:xfrm>
              <a:off x="386003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4" name="円/楕円 35"/>
            <p:cNvSpPr/>
            <p:nvPr/>
          </p:nvSpPr>
          <p:spPr>
            <a:xfrm>
              <a:off x="377996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5" name="円/楕円 35"/>
            <p:cNvSpPr/>
            <p:nvPr/>
          </p:nvSpPr>
          <p:spPr>
            <a:xfrm>
              <a:off x="369989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円/楕円 35"/>
            <p:cNvSpPr/>
            <p:nvPr/>
          </p:nvSpPr>
          <p:spPr>
            <a:xfrm>
              <a:off x="361981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円/楕円 35"/>
            <p:cNvSpPr/>
            <p:nvPr/>
          </p:nvSpPr>
          <p:spPr>
            <a:xfrm>
              <a:off x="3539743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円/楕円 35"/>
            <p:cNvSpPr/>
            <p:nvPr/>
          </p:nvSpPr>
          <p:spPr>
            <a:xfrm>
              <a:off x="345966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円/楕円 35"/>
            <p:cNvSpPr/>
            <p:nvPr/>
          </p:nvSpPr>
          <p:spPr>
            <a:xfrm>
              <a:off x="337959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0" name="円/楕円 35"/>
            <p:cNvSpPr/>
            <p:nvPr/>
          </p:nvSpPr>
          <p:spPr>
            <a:xfrm>
              <a:off x="329952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1" name="円/楕円 35"/>
            <p:cNvSpPr/>
            <p:nvPr/>
          </p:nvSpPr>
          <p:spPr>
            <a:xfrm>
              <a:off x="321944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32" name="直線コネクタ 231"/>
            <p:cNvCxnSpPr/>
            <p:nvPr/>
          </p:nvCxnSpPr>
          <p:spPr>
            <a:xfrm>
              <a:off x="4128269" y="1775991"/>
              <a:ext cx="216000" cy="0"/>
            </a:xfrm>
            <a:prstGeom prst="line">
              <a:avLst/>
            </a:prstGeom>
            <a:ln w="19050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3" name="グループ化 232"/>
          <p:cNvGrpSpPr/>
          <p:nvPr/>
        </p:nvGrpSpPr>
        <p:grpSpPr>
          <a:xfrm>
            <a:off x="7569155" y="355376"/>
            <a:ext cx="936104" cy="1534846"/>
            <a:chOff x="3041499" y="4517590"/>
            <a:chExt cx="1208088" cy="1980793"/>
          </a:xfrm>
        </p:grpSpPr>
        <p:sp>
          <p:nvSpPr>
            <p:cNvPr id="237" name="円/楕円 35"/>
            <p:cNvSpPr/>
            <p:nvPr/>
          </p:nvSpPr>
          <p:spPr>
            <a:xfrm>
              <a:off x="3590518" y="521164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円/楕円 35"/>
            <p:cNvSpPr/>
            <p:nvPr/>
          </p:nvSpPr>
          <p:spPr>
            <a:xfrm>
              <a:off x="3303741" y="520690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円/楕円 35"/>
            <p:cNvSpPr/>
            <p:nvPr/>
          </p:nvSpPr>
          <p:spPr>
            <a:xfrm>
              <a:off x="3041499" y="5411474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0" name="円/楕円 35"/>
            <p:cNvSpPr/>
            <p:nvPr/>
          </p:nvSpPr>
          <p:spPr>
            <a:xfrm>
              <a:off x="3094743" y="5956405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1" name="円/楕円 35"/>
            <p:cNvSpPr/>
            <p:nvPr/>
          </p:nvSpPr>
          <p:spPr>
            <a:xfrm>
              <a:off x="3415690" y="581822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2" name="円/楕円 35"/>
            <p:cNvSpPr/>
            <p:nvPr/>
          </p:nvSpPr>
          <p:spPr>
            <a:xfrm>
              <a:off x="3643008" y="5639276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3" name="円/楕円 35"/>
            <p:cNvSpPr/>
            <p:nvPr/>
          </p:nvSpPr>
          <p:spPr>
            <a:xfrm>
              <a:off x="3928027" y="5025778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4" name="円/楕円 35"/>
            <p:cNvSpPr/>
            <p:nvPr/>
          </p:nvSpPr>
          <p:spPr>
            <a:xfrm>
              <a:off x="3747487" y="4634607"/>
              <a:ext cx="136799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5" name="円/楕円 35"/>
            <p:cNvSpPr/>
            <p:nvPr/>
          </p:nvSpPr>
          <p:spPr>
            <a:xfrm>
              <a:off x="4112787" y="451759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6" name="円/楕円 35"/>
            <p:cNvSpPr/>
            <p:nvPr/>
          </p:nvSpPr>
          <p:spPr>
            <a:xfrm>
              <a:off x="4102855" y="5388179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7" name="円/楕円 35"/>
            <p:cNvSpPr/>
            <p:nvPr/>
          </p:nvSpPr>
          <p:spPr>
            <a:xfrm>
              <a:off x="3937959" y="585492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8" name="円/楕円 35"/>
            <p:cNvSpPr/>
            <p:nvPr/>
          </p:nvSpPr>
          <p:spPr>
            <a:xfrm>
              <a:off x="3648473" y="6167183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49" name="左右矢印 248"/>
          <p:cNvSpPr/>
          <p:nvPr/>
        </p:nvSpPr>
        <p:spPr>
          <a:xfrm>
            <a:off x="6855052" y="457668"/>
            <a:ext cx="540000" cy="180000"/>
          </a:xfrm>
          <a:prstGeom prst="leftRightArrow">
            <a:avLst>
              <a:gd name="adj1" fmla="val 54518"/>
              <a:gd name="adj2" fmla="val 69721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0" name="テキスト ボックス 249"/>
          <p:cNvSpPr txBox="1"/>
          <p:nvPr/>
        </p:nvSpPr>
        <p:spPr>
          <a:xfrm>
            <a:off x="6791551" y="237510"/>
            <a:ext cx="657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ea typeface="メイリオ" panose="020B0604030504040204" pitchFamily="50" charset="-128"/>
              </a:rPr>
              <a:t>GWAS</a:t>
            </a:r>
            <a:endParaRPr kumimoji="1" lang="ja-JP" altLang="en-US" sz="1200" b="1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grpSp>
        <p:nvGrpSpPr>
          <p:cNvPr id="252" name="グループ化 251"/>
          <p:cNvGrpSpPr/>
          <p:nvPr/>
        </p:nvGrpSpPr>
        <p:grpSpPr>
          <a:xfrm>
            <a:off x="5690768" y="2182432"/>
            <a:ext cx="1016822" cy="299398"/>
            <a:chOff x="3219447" y="1487679"/>
            <a:chExt cx="1124822" cy="331198"/>
          </a:xfrm>
        </p:grpSpPr>
        <p:sp>
          <p:nvSpPr>
            <p:cNvPr id="253" name="円/楕円 35"/>
            <p:cNvSpPr/>
            <p:nvPr/>
          </p:nvSpPr>
          <p:spPr>
            <a:xfrm>
              <a:off x="394011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4" name="円/楕円 35"/>
            <p:cNvSpPr/>
            <p:nvPr/>
          </p:nvSpPr>
          <p:spPr>
            <a:xfrm>
              <a:off x="386003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5" name="円/楕円 35"/>
            <p:cNvSpPr/>
            <p:nvPr/>
          </p:nvSpPr>
          <p:spPr>
            <a:xfrm>
              <a:off x="377996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6" name="円/楕円 35"/>
            <p:cNvSpPr/>
            <p:nvPr/>
          </p:nvSpPr>
          <p:spPr>
            <a:xfrm>
              <a:off x="369989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7" name="円/楕円 35"/>
            <p:cNvSpPr/>
            <p:nvPr/>
          </p:nvSpPr>
          <p:spPr>
            <a:xfrm>
              <a:off x="361981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8" name="円/楕円 35"/>
            <p:cNvSpPr/>
            <p:nvPr/>
          </p:nvSpPr>
          <p:spPr>
            <a:xfrm>
              <a:off x="3539743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9" name="円/楕円 35"/>
            <p:cNvSpPr/>
            <p:nvPr/>
          </p:nvSpPr>
          <p:spPr>
            <a:xfrm>
              <a:off x="345966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0" name="円/楕円 35"/>
            <p:cNvSpPr/>
            <p:nvPr/>
          </p:nvSpPr>
          <p:spPr>
            <a:xfrm>
              <a:off x="337959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1" name="円/楕円 35"/>
            <p:cNvSpPr/>
            <p:nvPr/>
          </p:nvSpPr>
          <p:spPr>
            <a:xfrm>
              <a:off x="329952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2" name="円/楕円 35"/>
            <p:cNvSpPr/>
            <p:nvPr/>
          </p:nvSpPr>
          <p:spPr>
            <a:xfrm>
              <a:off x="321944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63" name="直線コネクタ 262"/>
            <p:cNvCxnSpPr/>
            <p:nvPr/>
          </p:nvCxnSpPr>
          <p:spPr>
            <a:xfrm>
              <a:off x="4128269" y="1775991"/>
              <a:ext cx="216000" cy="0"/>
            </a:xfrm>
            <a:prstGeom prst="line">
              <a:avLst/>
            </a:prstGeom>
            <a:ln w="19050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0" name="左右矢印 279"/>
          <p:cNvSpPr/>
          <p:nvPr/>
        </p:nvSpPr>
        <p:spPr>
          <a:xfrm>
            <a:off x="6855052" y="2339311"/>
            <a:ext cx="540000" cy="180000"/>
          </a:xfrm>
          <a:prstGeom prst="leftRightArrow">
            <a:avLst>
              <a:gd name="adj1" fmla="val 54518"/>
              <a:gd name="adj2" fmla="val 69721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84" name="グループ化 283"/>
          <p:cNvGrpSpPr/>
          <p:nvPr/>
        </p:nvGrpSpPr>
        <p:grpSpPr>
          <a:xfrm>
            <a:off x="5690768" y="4322682"/>
            <a:ext cx="1016822" cy="299398"/>
            <a:chOff x="3219447" y="1487679"/>
            <a:chExt cx="1124822" cy="331198"/>
          </a:xfrm>
        </p:grpSpPr>
        <p:sp>
          <p:nvSpPr>
            <p:cNvPr id="285" name="円/楕円 35"/>
            <p:cNvSpPr/>
            <p:nvPr/>
          </p:nvSpPr>
          <p:spPr>
            <a:xfrm>
              <a:off x="394011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6" name="円/楕円 35"/>
            <p:cNvSpPr/>
            <p:nvPr/>
          </p:nvSpPr>
          <p:spPr>
            <a:xfrm>
              <a:off x="386003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円/楕円 35"/>
            <p:cNvSpPr/>
            <p:nvPr/>
          </p:nvSpPr>
          <p:spPr>
            <a:xfrm>
              <a:off x="377996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円/楕円 35"/>
            <p:cNvSpPr/>
            <p:nvPr/>
          </p:nvSpPr>
          <p:spPr>
            <a:xfrm>
              <a:off x="369989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円/楕円 35"/>
            <p:cNvSpPr/>
            <p:nvPr/>
          </p:nvSpPr>
          <p:spPr>
            <a:xfrm>
              <a:off x="361981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0" name="円/楕円 35"/>
            <p:cNvSpPr/>
            <p:nvPr/>
          </p:nvSpPr>
          <p:spPr>
            <a:xfrm>
              <a:off x="3539743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1" name="円/楕円 35"/>
            <p:cNvSpPr/>
            <p:nvPr/>
          </p:nvSpPr>
          <p:spPr>
            <a:xfrm>
              <a:off x="3459669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2" name="円/楕円 35"/>
            <p:cNvSpPr/>
            <p:nvPr/>
          </p:nvSpPr>
          <p:spPr>
            <a:xfrm>
              <a:off x="3379595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3" name="円/楕円 35"/>
            <p:cNvSpPr/>
            <p:nvPr/>
          </p:nvSpPr>
          <p:spPr>
            <a:xfrm>
              <a:off x="3299521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4" name="円/楕円 35"/>
            <p:cNvSpPr/>
            <p:nvPr/>
          </p:nvSpPr>
          <p:spPr>
            <a:xfrm>
              <a:off x="3219447" y="1487679"/>
              <a:ext cx="137355" cy="331198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F7719E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95" name="直線コネクタ 294"/>
            <p:cNvCxnSpPr/>
            <p:nvPr/>
          </p:nvCxnSpPr>
          <p:spPr>
            <a:xfrm>
              <a:off x="4128269" y="1775991"/>
              <a:ext cx="216000" cy="0"/>
            </a:xfrm>
            <a:prstGeom prst="line">
              <a:avLst/>
            </a:prstGeom>
            <a:ln w="19050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2" name="左右矢印 311"/>
          <p:cNvSpPr/>
          <p:nvPr/>
        </p:nvSpPr>
        <p:spPr>
          <a:xfrm>
            <a:off x="6855052" y="4479561"/>
            <a:ext cx="540000" cy="180000"/>
          </a:xfrm>
          <a:prstGeom prst="leftRightArrow">
            <a:avLst>
              <a:gd name="adj1" fmla="val 54518"/>
              <a:gd name="adj2" fmla="val 69721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15" name="直線コネクタ 314"/>
          <p:cNvCxnSpPr/>
          <p:nvPr/>
        </p:nvCxnSpPr>
        <p:spPr>
          <a:xfrm rot="5400000">
            <a:off x="5366478" y="3402375"/>
            <a:ext cx="1476000" cy="0"/>
          </a:xfrm>
          <a:prstGeom prst="line">
            <a:avLst/>
          </a:prstGeom>
          <a:ln w="2857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直線コネクタ 315"/>
          <p:cNvCxnSpPr/>
          <p:nvPr/>
        </p:nvCxnSpPr>
        <p:spPr>
          <a:xfrm rot="5400000">
            <a:off x="7910873" y="4062758"/>
            <a:ext cx="288000" cy="0"/>
          </a:xfrm>
          <a:prstGeom prst="line">
            <a:avLst/>
          </a:prstGeom>
          <a:ln w="2857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テキスト ボックス 321"/>
          <p:cNvSpPr txBox="1"/>
          <p:nvPr/>
        </p:nvSpPr>
        <p:spPr>
          <a:xfrm>
            <a:off x="4702288" y="1179907"/>
            <a:ext cx="430887" cy="1728740"/>
          </a:xfrm>
          <a:prstGeom prst="rect">
            <a:avLst/>
          </a:prstGeom>
          <a:noFill/>
        </p:spPr>
        <p:txBody>
          <a:bodyPr vert="eaVert" wrap="square" rtlCol="0" anchor="b">
            <a:spAutoFit/>
          </a:bodyPr>
          <a:lstStyle/>
          <a:p>
            <a:pPr algn="r"/>
            <a:r>
              <a:rPr kumimoji="1" lang="en-US" altLang="ja-JP" sz="16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GWAS</a:t>
            </a:r>
            <a:endParaRPr kumimoji="1" lang="ja-JP" altLang="en-US" sz="1600" dirty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323" name="テキスト ボックス 322"/>
          <p:cNvSpPr txBox="1"/>
          <p:nvPr/>
        </p:nvSpPr>
        <p:spPr>
          <a:xfrm>
            <a:off x="2685538" y="344555"/>
            <a:ext cx="20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ea typeface="メイリオ" panose="020B0604030504040204" pitchFamily="50" charset="-128"/>
              </a:rPr>
              <a:t>ASD (+)</a:t>
            </a:r>
            <a:r>
              <a:rPr kumimoji="1" lang="ja-JP" altLang="en-US" sz="1400" b="1" dirty="0">
                <a:latin typeface="Arial" panose="020B0604020202020204" pitchFamily="34" charset="0"/>
                <a:ea typeface="メイリオ" panose="020B0604030504040204" pitchFamily="50" charset="-128"/>
              </a:rPr>
              <a:t>：</a:t>
            </a:r>
            <a:r>
              <a:rPr kumimoji="1" lang="en-US" altLang="ja-JP" sz="1400" b="1" dirty="0">
                <a:latin typeface="Arial" panose="020B0604020202020204" pitchFamily="34" charset="0"/>
                <a:ea typeface="メイリオ" panose="020B0604030504040204" pitchFamily="50" charset="-128"/>
              </a:rPr>
              <a:t>n=2062</a:t>
            </a:r>
            <a:endParaRPr kumimoji="1" lang="ja-JP" altLang="en-US" sz="1400" b="1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324" name="テキスト ボックス 323"/>
          <p:cNvSpPr txBox="1"/>
          <p:nvPr/>
        </p:nvSpPr>
        <p:spPr>
          <a:xfrm>
            <a:off x="2531622" y="3353279"/>
            <a:ext cx="2304032" cy="29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1" lang="en-US" altLang="ja-JP" sz="1400" b="1" spc="-50" dirty="0">
                <a:latin typeface="Arial" panose="020B0604020202020204" pitchFamily="34" charset="0"/>
                <a:ea typeface="メイリオ" panose="020B0604030504040204" pitchFamily="50" charset="-128"/>
              </a:rPr>
              <a:t>Siblings (ASD(-))</a:t>
            </a:r>
            <a:r>
              <a:rPr kumimoji="1" lang="ja-JP" altLang="en-US" sz="1400" b="1" spc="-50" dirty="0">
                <a:latin typeface="Arial" panose="020B0604020202020204" pitchFamily="34" charset="0"/>
                <a:ea typeface="メイリオ" panose="020B0604030504040204" pitchFamily="50" charset="-128"/>
              </a:rPr>
              <a:t>：</a:t>
            </a:r>
            <a:r>
              <a:rPr kumimoji="1" lang="en-US" altLang="ja-JP" sz="1400" b="1" spc="-50" dirty="0">
                <a:latin typeface="Arial" panose="020B0604020202020204" pitchFamily="34" charset="0"/>
                <a:ea typeface="メイリオ" panose="020B0604030504040204" pitchFamily="50" charset="-128"/>
              </a:rPr>
              <a:t>n=875</a:t>
            </a:r>
            <a:endParaRPr kumimoji="1" lang="ja-JP" altLang="en-US" sz="1400" b="1" spc="-5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325" name="テキスト ボックス 324"/>
          <p:cNvSpPr txBox="1"/>
          <p:nvPr/>
        </p:nvSpPr>
        <p:spPr>
          <a:xfrm>
            <a:off x="6818347" y="2108231"/>
            <a:ext cx="657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ea typeface="メイリオ" panose="020B0604030504040204" pitchFamily="50" charset="-128"/>
              </a:rPr>
              <a:t>GWAS</a:t>
            </a:r>
            <a:endParaRPr kumimoji="1" lang="ja-JP" altLang="en-US" sz="1200" b="1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326" name="テキスト ボックス 325"/>
          <p:cNvSpPr txBox="1"/>
          <p:nvPr/>
        </p:nvSpPr>
        <p:spPr>
          <a:xfrm>
            <a:off x="6811046" y="4228586"/>
            <a:ext cx="657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Arial" panose="020B0604020202020204" pitchFamily="34" charset="0"/>
                <a:ea typeface="メイリオ" panose="020B0604030504040204" pitchFamily="50" charset="-128"/>
              </a:rPr>
              <a:t>GWAS</a:t>
            </a:r>
            <a:endParaRPr kumimoji="1" lang="ja-JP" altLang="en-US" sz="1200" b="1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318" name="タイトル 5">
            <a:extLst>
              <a:ext uri="{FF2B5EF4-FFF2-40B4-BE49-F238E27FC236}">
                <a16:creationId xmlns:a16="http://schemas.microsoft.com/office/drawing/2014/main" id="{300D6518-7C2F-4A5E-894A-C20BEDB28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60" y="6212341"/>
            <a:ext cx="8838480" cy="634082"/>
          </a:xfrm>
        </p:spPr>
        <p:txBody>
          <a:bodyPr>
            <a:noAutofit/>
          </a:bodyPr>
          <a:lstStyle/>
          <a:p>
            <a:pPr algn="l"/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kumimoji="1" lang="en-US" altLang="ja-JP" sz="1600" b="1">
                <a:latin typeface="Arial" panose="020B0604020202020204" pitchFamily="34" charset="0"/>
                <a:cs typeface="Arial" panose="020B0604020202020204" pitchFamily="34" charset="0"/>
              </a:rPr>
              <a:t>Figure 2. </a:t>
            </a:r>
            <a:r>
              <a:rPr lang="en-US" altLang="ja-JP" sz="1600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Details of the cluster-based GWAS.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9" name="円/楕円 35">
            <a:extLst>
              <a:ext uri="{FF2B5EF4-FFF2-40B4-BE49-F238E27FC236}">
                <a16:creationId xmlns:a16="http://schemas.microsoft.com/office/drawing/2014/main" id="{ECA8DA76-0CA2-4662-B49F-6A0379990C73}"/>
              </a:ext>
            </a:extLst>
          </p:cNvPr>
          <p:cNvSpPr/>
          <p:nvPr/>
        </p:nvSpPr>
        <p:spPr>
          <a:xfrm>
            <a:off x="7717074" y="329350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7" name="円/楕円 35">
            <a:extLst>
              <a:ext uri="{FF2B5EF4-FFF2-40B4-BE49-F238E27FC236}">
                <a16:creationId xmlns:a16="http://schemas.microsoft.com/office/drawing/2014/main" id="{63CB1700-5A31-472C-85E4-4F0E026426BA}"/>
              </a:ext>
            </a:extLst>
          </p:cNvPr>
          <p:cNvSpPr/>
          <p:nvPr/>
        </p:nvSpPr>
        <p:spPr>
          <a:xfrm>
            <a:off x="7866643" y="507066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8" name="円/楕円 35">
            <a:extLst>
              <a:ext uri="{FF2B5EF4-FFF2-40B4-BE49-F238E27FC236}">
                <a16:creationId xmlns:a16="http://schemas.microsoft.com/office/drawing/2014/main" id="{2A316F2D-5147-44F1-800B-58DBC392BA10}"/>
              </a:ext>
            </a:extLst>
          </p:cNvPr>
          <p:cNvSpPr/>
          <p:nvPr/>
        </p:nvSpPr>
        <p:spPr>
          <a:xfrm>
            <a:off x="7636889" y="617965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9" name="正方形/長方形 328">
            <a:extLst>
              <a:ext uri="{FF2B5EF4-FFF2-40B4-BE49-F238E27FC236}">
                <a16:creationId xmlns:a16="http://schemas.microsoft.com/office/drawing/2014/main" id="{FE8EECCD-1BB6-4D71-A99F-A7319F59512E}"/>
              </a:ext>
            </a:extLst>
          </p:cNvPr>
          <p:cNvSpPr/>
          <p:nvPr/>
        </p:nvSpPr>
        <p:spPr>
          <a:xfrm>
            <a:off x="7409477" y="2129293"/>
            <a:ext cx="1260000" cy="1728000"/>
          </a:xfrm>
          <a:prstGeom prst="rect">
            <a:avLst/>
          </a:prstGeom>
          <a:solidFill>
            <a:schemeClr val="bg1"/>
          </a:solidFill>
          <a:ln w="9525">
            <a:solidFill>
              <a:srgbClr val="11E1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0" name="グループ化 329">
            <a:extLst>
              <a:ext uri="{FF2B5EF4-FFF2-40B4-BE49-F238E27FC236}">
                <a16:creationId xmlns:a16="http://schemas.microsoft.com/office/drawing/2014/main" id="{E37F9987-270C-4D3D-937B-5AC15D1B1F34}"/>
              </a:ext>
            </a:extLst>
          </p:cNvPr>
          <p:cNvGrpSpPr/>
          <p:nvPr/>
        </p:nvGrpSpPr>
        <p:grpSpPr>
          <a:xfrm>
            <a:off x="7571425" y="2238282"/>
            <a:ext cx="936104" cy="1534846"/>
            <a:chOff x="3041499" y="4517590"/>
            <a:chExt cx="1208088" cy="1980793"/>
          </a:xfrm>
        </p:grpSpPr>
        <p:sp>
          <p:nvSpPr>
            <p:cNvPr id="331" name="円/楕円 35">
              <a:extLst>
                <a:ext uri="{FF2B5EF4-FFF2-40B4-BE49-F238E27FC236}">
                  <a16:creationId xmlns:a16="http://schemas.microsoft.com/office/drawing/2014/main" id="{0EAEFDF6-12F3-4005-8671-FCE8297851BA}"/>
                </a:ext>
              </a:extLst>
            </p:cNvPr>
            <p:cNvSpPr/>
            <p:nvPr/>
          </p:nvSpPr>
          <p:spPr>
            <a:xfrm>
              <a:off x="3590518" y="521164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2" name="円/楕円 35">
              <a:extLst>
                <a:ext uri="{FF2B5EF4-FFF2-40B4-BE49-F238E27FC236}">
                  <a16:creationId xmlns:a16="http://schemas.microsoft.com/office/drawing/2014/main" id="{1766051E-5BAB-4CCE-A45E-6D1F8884A0A8}"/>
                </a:ext>
              </a:extLst>
            </p:cNvPr>
            <p:cNvSpPr/>
            <p:nvPr/>
          </p:nvSpPr>
          <p:spPr>
            <a:xfrm>
              <a:off x="3303741" y="520690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3" name="円/楕円 35">
              <a:extLst>
                <a:ext uri="{FF2B5EF4-FFF2-40B4-BE49-F238E27FC236}">
                  <a16:creationId xmlns:a16="http://schemas.microsoft.com/office/drawing/2014/main" id="{A71863C6-B5D9-41C9-9183-C33D60730451}"/>
                </a:ext>
              </a:extLst>
            </p:cNvPr>
            <p:cNvSpPr/>
            <p:nvPr/>
          </p:nvSpPr>
          <p:spPr>
            <a:xfrm>
              <a:off x="3041499" y="5411474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4" name="円/楕円 35">
              <a:extLst>
                <a:ext uri="{FF2B5EF4-FFF2-40B4-BE49-F238E27FC236}">
                  <a16:creationId xmlns:a16="http://schemas.microsoft.com/office/drawing/2014/main" id="{96E8C818-110E-4B0F-AE7A-48A10DCA577C}"/>
                </a:ext>
              </a:extLst>
            </p:cNvPr>
            <p:cNvSpPr/>
            <p:nvPr/>
          </p:nvSpPr>
          <p:spPr>
            <a:xfrm>
              <a:off x="3094743" y="5956405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5" name="円/楕円 35">
              <a:extLst>
                <a:ext uri="{FF2B5EF4-FFF2-40B4-BE49-F238E27FC236}">
                  <a16:creationId xmlns:a16="http://schemas.microsoft.com/office/drawing/2014/main" id="{6C6C4BCF-70C1-4111-B6A5-68DD2D97494D}"/>
                </a:ext>
              </a:extLst>
            </p:cNvPr>
            <p:cNvSpPr/>
            <p:nvPr/>
          </p:nvSpPr>
          <p:spPr>
            <a:xfrm>
              <a:off x="3415690" y="581822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7" name="円/楕円 35">
              <a:extLst>
                <a:ext uri="{FF2B5EF4-FFF2-40B4-BE49-F238E27FC236}">
                  <a16:creationId xmlns:a16="http://schemas.microsoft.com/office/drawing/2014/main" id="{F7C5394A-E2AA-429C-9F7C-BD2833383639}"/>
                </a:ext>
              </a:extLst>
            </p:cNvPr>
            <p:cNvSpPr/>
            <p:nvPr/>
          </p:nvSpPr>
          <p:spPr>
            <a:xfrm>
              <a:off x="3643008" y="5639276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8" name="円/楕円 35">
              <a:extLst>
                <a:ext uri="{FF2B5EF4-FFF2-40B4-BE49-F238E27FC236}">
                  <a16:creationId xmlns:a16="http://schemas.microsoft.com/office/drawing/2014/main" id="{A66AC61F-3820-4139-B17D-922B23280268}"/>
                </a:ext>
              </a:extLst>
            </p:cNvPr>
            <p:cNvSpPr/>
            <p:nvPr/>
          </p:nvSpPr>
          <p:spPr>
            <a:xfrm>
              <a:off x="3928027" y="5025778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0" name="円/楕円 35">
              <a:extLst>
                <a:ext uri="{FF2B5EF4-FFF2-40B4-BE49-F238E27FC236}">
                  <a16:creationId xmlns:a16="http://schemas.microsoft.com/office/drawing/2014/main" id="{EBF7C059-2E5D-4E0C-90CF-F84B34F0FEA7}"/>
                </a:ext>
              </a:extLst>
            </p:cNvPr>
            <p:cNvSpPr/>
            <p:nvPr/>
          </p:nvSpPr>
          <p:spPr>
            <a:xfrm>
              <a:off x="3747487" y="4634607"/>
              <a:ext cx="136799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2" name="円/楕円 35">
              <a:extLst>
                <a:ext uri="{FF2B5EF4-FFF2-40B4-BE49-F238E27FC236}">
                  <a16:creationId xmlns:a16="http://schemas.microsoft.com/office/drawing/2014/main" id="{26F8FE69-B888-4722-BC55-B0E5923C9175}"/>
                </a:ext>
              </a:extLst>
            </p:cNvPr>
            <p:cNvSpPr/>
            <p:nvPr/>
          </p:nvSpPr>
          <p:spPr>
            <a:xfrm>
              <a:off x="4112787" y="451759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3" name="円/楕円 35">
              <a:extLst>
                <a:ext uri="{FF2B5EF4-FFF2-40B4-BE49-F238E27FC236}">
                  <a16:creationId xmlns:a16="http://schemas.microsoft.com/office/drawing/2014/main" id="{6B2269DB-93CB-4A47-8864-86254F832C0B}"/>
                </a:ext>
              </a:extLst>
            </p:cNvPr>
            <p:cNvSpPr/>
            <p:nvPr/>
          </p:nvSpPr>
          <p:spPr>
            <a:xfrm>
              <a:off x="4102855" y="5388179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4" name="円/楕円 35">
              <a:extLst>
                <a:ext uri="{FF2B5EF4-FFF2-40B4-BE49-F238E27FC236}">
                  <a16:creationId xmlns:a16="http://schemas.microsoft.com/office/drawing/2014/main" id="{02BFB5AD-DF4D-4F9B-BA94-A3FF69F433E6}"/>
                </a:ext>
              </a:extLst>
            </p:cNvPr>
            <p:cNvSpPr/>
            <p:nvPr/>
          </p:nvSpPr>
          <p:spPr>
            <a:xfrm>
              <a:off x="3937959" y="585492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円/楕円 35">
              <a:extLst>
                <a:ext uri="{FF2B5EF4-FFF2-40B4-BE49-F238E27FC236}">
                  <a16:creationId xmlns:a16="http://schemas.microsoft.com/office/drawing/2014/main" id="{68267168-91DA-46D4-9EA4-E587D459FE9B}"/>
                </a:ext>
              </a:extLst>
            </p:cNvPr>
            <p:cNvSpPr/>
            <p:nvPr/>
          </p:nvSpPr>
          <p:spPr>
            <a:xfrm>
              <a:off x="3648473" y="6167183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46" name="円/楕円 35">
            <a:extLst>
              <a:ext uri="{FF2B5EF4-FFF2-40B4-BE49-F238E27FC236}">
                <a16:creationId xmlns:a16="http://schemas.microsoft.com/office/drawing/2014/main" id="{314908DE-4AA5-400C-9E70-E31F064F6231}"/>
              </a:ext>
            </a:extLst>
          </p:cNvPr>
          <p:cNvSpPr/>
          <p:nvPr/>
        </p:nvSpPr>
        <p:spPr>
          <a:xfrm>
            <a:off x="7719344" y="2212256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7" name="円/楕円 35">
            <a:extLst>
              <a:ext uri="{FF2B5EF4-FFF2-40B4-BE49-F238E27FC236}">
                <a16:creationId xmlns:a16="http://schemas.microsoft.com/office/drawing/2014/main" id="{E9E4DD56-ADEA-4C77-9E4A-4122CC19EE33}"/>
              </a:ext>
            </a:extLst>
          </p:cNvPr>
          <p:cNvSpPr/>
          <p:nvPr/>
        </p:nvSpPr>
        <p:spPr>
          <a:xfrm>
            <a:off x="7868913" y="2389972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8" name="円/楕円 35">
            <a:extLst>
              <a:ext uri="{FF2B5EF4-FFF2-40B4-BE49-F238E27FC236}">
                <a16:creationId xmlns:a16="http://schemas.microsoft.com/office/drawing/2014/main" id="{97FA4A1C-7B77-4033-AA4D-D6369D6728A5}"/>
              </a:ext>
            </a:extLst>
          </p:cNvPr>
          <p:cNvSpPr/>
          <p:nvPr/>
        </p:nvSpPr>
        <p:spPr>
          <a:xfrm>
            <a:off x="7639159" y="2500871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9" name="正方形/長方形 348">
            <a:extLst>
              <a:ext uri="{FF2B5EF4-FFF2-40B4-BE49-F238E27FC236}">
                <a16:creationId xmlns:a16="http://schemas.microsoft.com/office/drawing/2014/main" id="{88D90787-1410-4575-BF2D-25D891C69623}"/>
              </a:ext>
            </a:extLst>
          </p:cNvPr>
          <p:cNvSpPr/>
          <p:nvPr/>
        </p:nvSpPr>
        <p:spPr>
          <a:xfrm>
            <a:off x="7414158" y="4264968"/>
            <a:ext cx="1260000" cy="1728000"/>
          </a:xfrm>
          <a:prstGeom prst="rect">
            <a:avLst/>
          </a:prstGeom>
          <a:solidFill>
            <a:schemeClr val="bg1"/>
          </a:solidFill>
          <a:ln w="9525">
            <a:solidFill>
              <a:srgbClr val="11E1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50" name="グループ化 349">
            <a:extLst>
              <a:ext uri="{FF2B5EF4-FFF2-40B4-BE49-F238E27FC236}">
                <a16:creationId xmlns:a16="http://schemas.microsoft.com/office/drawing/2014/main" id="{0EF874B4-9498-45F9-87F0-A19200F4CFEC}"/>
              </a:ext>
            </a:extLst>
          </p:cNvPr>
          <p:cNvGrpSpPr/>
          <p:nvPr/>
        </p:nvGrpSpPr>
        <p:grpSpPr>
          <a:xfrm>
            <a:off x="7576106" y="4373957"/>
            <a:ext cx="936104" cy="1534846"/>
            <a:chOff x="3041499" y="4517590"/>
            <a:chExt cx="1208088" cy="1980793"/>
          </a:xfrm>
        </p:grpSpPr>
        <p:sp>
          <p:nvSpPr>
            <p:cNvPr id="351" name="円/楕円 35">
              <a:extLst>
                <a:ext uri="{FF2B5EF4-FFF2-40B4-BE49-F238E27FC236}">
                  <a16:creationId xmlns:a16="http://schemas.microsoft.com/office/drawing/2014/main" id="{25AFB4AC-5E6F-4852-BC80-6F30ACD14EB1}"/>
                </a:ext>
              </a:extLst>
            </p:cNvPr>
            <p:cNvSpPr/>
            <p:nvPr/>
          </p:nvSpPr>
          <p:spPr>
            <a:xfrm>
              <a:off x="3590518" y="521164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2" name="円/楕円 35">
              <a:extLst>
                <a:ext uri="{FF2B5EF4-FFF2-40B4-BE49-F238E27FC236}">
                  <a16:creationId xmlns:a16="http://schemas.microsoft.com/office/drawing/2014/main" id="{CA91219C-2355-429F-8210-48532B8BD35C}"/>
                </a:ext>
              </a:extLst>
            </p:cNvPr>
            <p:cNvSpPr/>
            <p:nvPr/>
          </p:nvSpPr>
          <p:spPr>
            <a:xfrm>
              <a:off x="3303741" y="520690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3" name="円/楕円 35">
              <a:extLst>
                <a:ext uri="{FF2B5EF4-FFF2-40B4-BE49-F238E27FC236}">
                  <a16:creationId xmlns:a16="http://schemas.microsoft.com/office/drawing/2014/main" id="{7BFCCF47-CD2F-4121-9672-F783876B578B}"/>
                </a:ext>
              </a:extLst>
            </p:cNvPr>
            <p:cNvSpPr/>
            <p:nvPr/>
          </p:nvSpPr>
          <p:spPr>
            <a:xfrm>
              <a:off x="3041499" y="5411474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4" name="円/楕円 35">
              <a:extLst>
                <a:ext uri="{FF2B5EF4-FFF2-40B4-BE49-F238E27FC236}">
                  <a16:creationId xmlns:a16="http://schemas.microsoft.com/office/drawing/2014/main" id="{8DFC7AE3-230A-4EA5-8361-43F91577C47F}"/>
                </a:ext>
              </a:extLst>
            </p:cNvPr>
            <p:cNvSpPr/>
            <p:nvPr/>
          </p:nvSpPr>
          <p:spPr>
            <a:xfrm>
              <a:off x="3094743" y="5956405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5" name="円/楕円 35">
              <a:extLst>
                <a:ext uri="{FF2B5EF4-FFF2-40B4-BE49-F238E27FC236}">
                  <a16:creationId xmlns:a16="http://schemas.microsoft.com/office/drawing/2014/main" id="{44EB8750-59AF-49C4-89DE-8DBA5EF7D8A5}"/>
                </a:ext>
              </a:extLst>
            </p:cNvPr>
            <p:cNvSpPr/>
            <p:nvPr/>
          </p:nvSpPr>
          <p:spPr>
            <a:xfrm>
              <a:off x="3415690" y="581822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6" name="円/楕円 35">
              <a:extLst>
                <a:ext uri="{FF2B5EF4-FFF2-40B4-BE49-F238E27FC236}">
                  <a16:creationId xmlns:a16="http://schemas.microsoft.com/office/drawing/2014/main" id="{75F8592C-AFBD-4D34-A5FC-BCAD0360C7D8}"/>
                </a:ext>
              </a:extLst>
            </p:cNvPr>
            <p:cNvSpPr/>
            <p:nvPr/>
          </p:nvSpPr>
          <p:spPr>
            <a:xfrm>
              <a:off x="3643008" y="5639276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7" name="円/楕円 35">
              <a:extLst>
                <a:ext uri="{FF2B5EF4-FFF2-40B4-BE49-F238E27FC236}">
                  <a16:creationId xmlns:a16="http://schemas.microsoft.com/office/drawing/2014/main" id="{5B6E78B5-FEE7-45E2-9A09-45B63138A880}"/>
                </a:ext>
              </a:extLst>
            </p:cNvPr>
            <p:cNvSpPr/>
            <p:nvPr/>
          </p:nvSpPr>
          <p:spPr>
            <a:xfrm>
              <a:off x="3928027" y="5025778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8" name="円/楕円 35">
              <a:extLst>
                <a:ext uri="{FF2B5EF4-FFF2-40B4-BE49-F238E27FC236}">
                  <a16:creationId xmlns:a16="http://schemas.microsoft.com/office/drawing/2014/main" id="{54F2946D-2FD3-48D7-8AFE-83329247BB89}"/>
                </a:ext>
              </a:extLst>
            </p:cNvPr>
            <p:cNvSpPr/>
            <p:nvPr/>
          </p:nvSpPr>
          <p:spPr>
            <a:xfrm>
              <a:off x="3747487" y="4634607"/>
              <a:ext cx="136799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9" name="円/楕円 35">
              <a:extLst>
                <a:ext uri="{FF2B5EF4-FFF2-40B4-BE49-F238E27FC236}">
                  <a16:creationId xmlns:a16="http://schemas.microsoft.com/office/drawing/2014/main" id="{641D6DEC-4B9F-44B2-A302-3CEB05F9C0B7}"/>
                </a:ext>
              </a:extLst>
            </p:cNvPr>
            <p:cNvSpPr/>
            <p:nvPr/>
          </p:nvSpPr>
          <p:spPr>
            <a:xfrm>
              <a:off x="4112787" y="4517590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円/楕円 35">
              <a:extLst>
                <a:ext uri="{FF2B5EF4-FFF2-40B4-BE49-F238E27FC236}">
                  <a16:creationId xmlns:a16="http://schemas.microsoft.com/office/drawing/2014/main" id="{A162EEB5-E3A9-4076-B013-736422AFC0D2}"/>
                </a:ext>
              </a:extLst>
            </p:cNvPr>
            <p:cNvSpPr/>
            <p:nvPr/>
          </p:nvSpPr>
          <p:spPr>
            <a:xfrm>
              <a:off x="4102855" y="5388179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円/楕円 35">
              <a:extLst>
                <a:ext uri="{FF2B5EF4-FFF2-40B4-BE49-F238E27FC236}">
                  <a16:creationId xmlns:a16="http://schemas.microsoft.com/office/drawing/2014/main" id="{CC7459E9-1033-4265-BF8B-0D4EB4FA4B2F}"/>
                </a:ext>
              </a:extLst>
            </p:cNvPr>
            <p:cNvSpPr/>
            <p:nvPr/>
          </p:nvSpPr>
          <p:spPr>
            <a:xfrm>
              <a:off x="3937959" y="5854922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2" name="円/楕円 35">
              <a:extLst>
                <a:ext uri="{FF2B5EF4-FFF2-40B4-BE49-F238E27FC236}">
                  <a16:creationId xmlns:a16="http://schemas.microsoft.com/office/drawing/2014/main" id="{7F93EE6F-56E9-49B4-86E9-5EB3269BF691}"/>
                </a:ext>
              </a:extLst>
            </p:cNvPr>
            <p:cNvSpPr/>
            <p:nvPr/>
          </p:nvSpPr>
          <p:spPr>
            <a:xfrm>
              <a:off x="3648473" y="6167183"/>
              <a:ext cx="136800" cy="331200"/>
            </a:xfrm>
            <a:custGeom>
              <a:avLst/>
              <a:gdLst/>
              <a:ahLst/>
              <a:cxnLst/>
              <a:rect l="l" t="t" r="r" b="b"/>
              <a:pathLst>
                <a:path w="245304" h="591492">
                  <a:moveTo>
                    <a:pt x="45195" y="122721"/>
                  </a:moveTo>
                  <a:lnTo>
                    <a:pt x="200109" y="122721"/>
                  </a:lnTo>
                  <a:cubicBezTo>
                    <a:pt x="208387" y="122721"/>
                    <a:pt x="215473" y="127825"/>
                    <a:pt x="216996" y="135620"/>
                  </a:cubicBezTo>
                  <a:cubicBezTo>
                    <a:pt x="220368" y="137879"/>
                    <a:pt x="222095" y="141628"/>
                    <a:pt x="222536" y="145823"/>
                  </a:cubicBezTo>
                  <a:lnTo>
                    <a:pt x="245195" y="361415"/>
                  </a:lnTo>
                  <a:cubicBezTo>
                    <a:pt x="246333" y="372240"/>
                    <a:pt x="238481" y="381937"/>
                    <a:pt x="227656" y="383074"/>
                  </a:cubicBezTo>
                  <a:cubicBezTo>
                    <a:pt x="216832" y="384212"/>
                    <a:pt x="207135" y="376360"/>
                    <a:pt x="205997" y="365535"/>
                  </a:cubicBezTo>
                  <a:lnTo>
                    <a:pt x="192632" y="238370"/>
                  </a:lnTo>
                  <a:lnTo>
                    <a:pt x="192632" y="368562"/>
                  </a:lnTo>
                  <a:lnTo>
                    <a:pt x="192534" y="368562"/>
                  </a:lnTo>
                  <a:lnTo>
                    <a:pt x="192534" y="566858"/>
                  </a:lnTo>
                  <a:cubicBezTo>
                    <a:pt x="192534" y="580463"/>
                    <a:pt x="181505" y="591492"/>
                    <a:pt x="167900" y="591492"/>
                  </a:cubicBezTo>
                  <a:cubicBezTo>
                    <a:pt x="154295" y="591492"/>
                    <a:pt x="143266" y="580463"/>
                    <a:pt x="143266" y="566858"/>
                  </a:cubicBezTo>
                  <a:lnTo>
                    <a:pt x="143266" y="368562"/>
                  </a:lnTo>
                  <a:lnTo>
                    <a:pt x="101866" y="368562"/>
                  </a:lnTo>
                  <a:lnTo>
                    <a:pt x="101866" y="566858"/>
                  </a:lnTo>
                  <a:cubicBezTo>
                    <a:pt x="101866" y="580463"/>
                    <a:pt x="90837" y="591492"/>
                    <a:pt x="77232" y="591492"/>
                  </a:cubicBezTo>
                  <a:cubicBezTo>
                    <a:pt x="63627" y="591492"/>
                    <a:pt x="52598" y="580463"/>
                    <a:pt x="52598" y="566858"/>
                  </a:cubicBezTo>
                  <a:lnTo>
                    <a:pt x="52598" y="355005"/>
                  </a:lnTo>
                  <a:lnTo>
                    <a:pt x="52672" y="355005"/>
                  </a:lnTo>
                  <a:lnTo>
                    <a:pt x="52672" y="237750"/>
                  </a:lnTo>
                  <a:lnTo>
                    <a:pt x="39307" y="364913"/>
                  </a:lnTo>
                  <a:cubicBezTo>
                    <a:pt x="38169" y="375738"/>
                    <a:pt x="28472" y="383590"/>
                    <a:pt x="17648" y="382452"/>
                  </a:cubicBezTo>
                  <a:cubicBezTo>
                    <a:pt x="6823" y="381315"/>
                    <a:pt x="-1029" y="371618"/>
                    <a:pt x="109" y="360793"/>
                  </a:cubicBezTo>
                  <a:lnTo>
                    <a:pt x="22768" y="145200"/>
                  </a:lnTo>
                  <a:lnTo>
                    <a:pt x="29396" y="132994"/>
                  </a:lnTo>
                  <a:cubicBezTo>
                    <a:pt x="31715" y="126571"/>
                    <a:pt x="38005" y="122721"/>
                    <a:pt x="45195" y="122721"/>
                  </a:cubicBezTo>
                  <a:close/>
                  <a:moveTo>
                    <a:pt x="119156" y="0"/>
                  </a:moveTo>
                  <a:cubicBezTo>
                    <a:pt x="151594" y="0"/>
                    <a:pt x="177890" y="26296"/>
                    <a:pt x="177890" y="58734"/>
                  </a:cubicBezTo>
                  <a:cubicBezTo>
                    <a:pt x="177890" y="91172"/>
                    <a:pt x="151594" y="117468"/>
                    <a:pt x="119156" y="117468"/>
                  </a:cubicBezTo>
                  <a:cubicBezTo>
                    <a:pt x="86718" y="117468"/>
                    <a:pt x="60422" y="91172"/>
                    <a:pt x="60422" y="58734"/>
                  </a:cubicBezTo>
                  <a:cubicBezTo>
                    <a:pt x="60422" y="26296"/>
                    <a:pt x="86718" y="0"/>
                    <a:pt x="119156" y="0"/>
                  </a:cubicBezTo>
                  <a:close/>
                </a:path>
              </a:pathLst>
            </a:custGeom>
            <a:solidFill>
              <a:srgbClr val="11E1DC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63" name="円/楕円 35">
            <a:extLst>
              <a:ext uri="{FF2B5EF4-FFF2-40B4-BE49-F238E27FC236}">
                <a16:creationId xmlns:a16="http://schemas.microsoft.com/office/drawing/2014/main" id="{774D6AD8-39CF-4C97-A7D7-9A9E82919941}"/>
              </a:ext>
            </a:extLst>
          </p:cNvPr>
          <p:cNvSpPr/>
          <p:nvPr/>
        </p:nvSpPr>
        <p:spPr>
          <a:xfrm>
            <a:off x="7724025" y="4347931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4" name="円/楕円 35">
            <a:extLst>
              <a:ext uri="{FF2B5EF4-FFF2-40B4-BE49-F238E27FC236}">
                <a16:creationId xmlns:a16="http://schemas.microsoft.com/office/drawing/2014/main" id="{66AF57D4-E30A-42EB-B8A8-B1DA74D63C3D}"/>
              </a:ext>
            </a:extLst>
          </p:cNvPr>
          <p:cNvSpPr/>
          <p:nvPr/>
        </p:nvSpPr>
        <p:spPr>
          <a:xfrm>
            <a:off x="7873594" y="4525647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5" name="円/楕円 35">
            <a:extLst>
              <a:ext uri="{FF2B5EF4-FFF2-40B4-BE49-F238E27FC236}">
                <a16:creationId xmlns:a16="http://schemas.microsoft.com/office/drawing/2014/main" id="{707F66C0-6BDF-4509-AA73-17172BDE4EF1}"/>
              </a:ext>
            </a:extLst>
          </p:cNvPr>
          <p:cNvSpPr/>
          <p:nvPr/>
        </p:nvSpPr>
        <p:spPr>
          <a:xfrm>
            <a:off x="7643840" y="4636546"/>
            <a:ext cx="106001" cy="256635"/>
          </a:xfrm>
          <a:custGeom>
            <a:avLst/>
            <a:gdLst/>
            <a:ahLst/>
            <a:cxnLst/>
            <a:rect l="l" t="t" r="r" b="b"/>
            <a:pathLst>
              <a:path w="245304" h="591492">
                <a:moveTo>
                  <a:pt x="45195" y="122721"/>
                </a:moveTo>
                <a:lnTo>
                  <a:pt x="200109" y="122721"/>
                </a:lnTo>
                <a:cubicBezTo>
                  <a:pt x="208387" y="122721"/>
                  <a:pt x="215473" y="127825"/>
                  <a:pt x="216996" y="135620"/>
                </a:cubicBezTo>
                <a:cubicBezTo>
                  <a:pt x="220368" y="137879"/>
                  <a:pt x="222095" y="141628"/>
                  <a:pt x="222536" y="145823"/>
                </a:cubicBezTo>
                <a:lnTo>
                  <a:pt x="245195" y="361415"/>
                </a:lnTo>
                <a:cubicBezTo>
                  <a:pt x="246333" y="372240"/>
                  <a:pt x="238481" y="381937"/>
                  <a:pt x="227656" y="383074"/>
                </a:cubicBezTo>
                <a:cubicBezTo>
                  <a:pt x="216832" y="384212"/>
                  <a:pt x="207135" y="376360"/>
                  <a:pt x="205997" y="365535"/>
                </a:cubicBezTo>
                <a:lnTo>
                  <a:pt x="192632" y="238370"/>
                </a:lnTo>
                <a:lnTo>
                  <a:pt x="192632" y="368562"/>
                </a:lnTo>
                <a:lnTo>
                  <a:pt x="192534" y="368562"/>
                </a:lnTo>
                <a:lnTo>
                  <a:pt x="192534" y="566858"/>
                </a:lnTo>
                <a:cubicBezTo>
                  <a:pt x="192534" y="580463"/>
                  <a:pt x="181505" y="591492"/>
                  <a:pt x="167900" y="591492"/>
                </a:cubicBezTo>
                <a:cubicBezTo>
                  <a:pt x="154295" y="591492"/>
                  <a:pt x="143266" y="580463"/>
                  <a:pt x="143266" y="566858"/>
                </a:cubicBezTo>
                <a:lnTo>
                  <a:pt x="143266" y="368562"/>
                </a:lnTo>
                <a:lnTo>
                  <a:pt x="101866" y="368562"/>
                </a:lnTo>
                <a:lnTo>
                  <a:pt x="101866" y="566858"/>
                </a:lnTo>
                <a:cubicBezTo>
                  <a:pt x="101866" y="580463"/>
                  <a:pt x="90837" y="591492"/>
                  <a:pt x="77232" y="591492"/>
                </a:cubicBezTo>
                <a:cubicBezTo>
                  <a:pt x="63627" y="591492"/>
                  <a:pt x="52598" y="580463"/>
                  <a:pt x="52598" y="566858"/>
                </a:cubicBezTo>
                <a:lnTo>
                  <a:pt x="52598" y="355005"/>
                </a:lnTo>
                <a:lnTo>
                  <a:pt x="52672" y="355005"/>
                </a:lnTo>
                <a:lnTo>
                  <a:pt x="52672" y="237750"/>
                </a:lnTo>
                <a:lnTo>
                  <a:pt x="39307" y="364913"/>
                </a:lnTo>
                <a:cubicBezTo>
                  <a:pt x="38169" y="375738"/>
                  <a:pt x="28472" y="383590"/>
                  <a:pt x="17648" y="382452"/>
                </a:cubicBezTo>
                <a:cubicBezTo>
                  <a:pt x="6823" y="381315"/>
                  <a:pt x="-1029" y="371618"/>
                  <a:pt x="109" y="360793"/>
                </a:cubicBezTo>
                <a:lnTo>
                  <a:pt x="22768" y="145200"/>
                </a:lnTo>
                <a:lnTo>
                  <a:pt x="29396" y="132994"/>
                </a:lnTo>
                <a:cubicBezTo>
                  <a:pt x="31715" y="126571"/>
                  <a:pt x="38005" y="122721"/>
                  <a:pt x="45195" y="122721"/>
                </a:cubicBezTo>
                <a:close/>
                <a:moveTo>
                  <a:pt x="119156" y="0"/>
                </a:moveTo>
                <a:cubicBezTo>
                  <a:pt x="151594" y="0"/>
                  <a:pt x="177890" y="26296"/>
                  <a:pt x="177890" y="58734"/>
                </a:cubicBezTo>
                <a:cubicBezTo>
                  <a:pt x="177890" y="91172"/>
                  <a:pt x="151594" y="117468"/>
                  <a:pt x="119156" y="117468"/>
                </a:cubicBezTo>
                <a:cubicBezTo>
                  <a:pt x="86718" y="117468"/>
                  <a:pt x="60422" y="91172"/>
                  <a:pt x="60422" y="58734"/>
                </a:cubicBezTo>
                <a:cubicBezTo>
                  <a:pt x="60422" y="26296"/>
                  <a:pt x="86718" y="0"/>
                  <a:pt x="119156" y="0"/>
                </a:cubicBezTo>
                <a:close/>
              </a:path>
            </a:pathLst>
          </a:custGeom>
          <a:solidFill>
            <a:srgbClr val="11E1DC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307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56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明朝</vt:lpstr>
      <vt:lpstr>メイリオ</vt:lpstr>
      <vt:lpstr>Arial</vt:lpstr>
      <vt:lpstr>Calibri</vt:lpstr>
      <vt:lpstr>Office ​​テーマ</vt:lpstr>
      <vt:lpstr>Supplementary Figure 2. Details of the cluster-based GWAS.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 Sasaki</dc:creator>
  <cp:lastModifiedBy>kuriyama</cp:lastModifiedBy>
  <cp:revision>96</cp:revision>
  <cp:lastPrinted>2018-06-27T10:40:50Z</cp:lastPrinted>
  <dcterms:created xsi:type="dcterms:W3CDTF">2018-03-01T06:06:43Z</dcterms:created>
  <dcterms:modified xsi:type="dcterms:W3CDTF">2022-09-24T09:20:11Z</dcterms:modified>
</cp:coreProperties>
</file>