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336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FBA61-CC60-41D8-9164-4E1A9DE79B15}" type="datetimeFigureOut">
              <a:rPr lang="zh-CN" altLang="en-US" smtClean="0"/>
              <a:pPr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29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28" Type="http://schemas.openxmlformats.org/officeDocument/2006/relationships/image" Target="../media/image27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31" Type="http://schemas.openxmlformats.org/officeDocument/2006/relationships/image" Target="../media/image30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9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tiff"/><Relationship Id="rId26" Type="http://schemas.openxmlformats.org/officeDocument/2006/relationships/image" Target="../media/image31.emf"/><Relationship Id="rId3" Type="http://schemas.openxmlformats.org/officeDocument/2006/relationships/image" Target="../media/image32.png"/><Relationship Id="rId21" Type="http://schemas.openxmlformats.org/officeDocument/2006/relationships/image" Target="../media/image50.tiff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png"/><Relationship Id="rId20" Type="http://schemas.openxmlformats.org/officeDocument/2006/relationships/image" Target="../media/image49.tif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tiff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tiff"/><Relationship Id="rId10" Type="http://schemas.openxmlformats.org/officeDocument/2006/relationships/image" Target="../media/image39.png"/><Relationship Id="rId19" Type="http://schemas.openxmlformats.org/officeDocument/2006/relationships/image" Target="../media/image48.tiff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tiff"/><Relationship Id="rId13" Type="http://schemas.openxmlformats.org/officeDocument/2006/relationships/image" Target="../media/image65.tiff"/><Relationship Id="rId18" Type="http://schemas.openxmlformats.org/officeDocument/2006/relationships/image" Target="../media/image70.tiff"/><Relationship Id="rId3" Type="http://schemas.openxmlformats.org/officeDocument/2006/relationships/image" Target="../media/image55.tiff"/><Relationship Id="rId7" Type="http://schemas.openxmlformats.org/officeDocument/2006/relationships/image" Target="../media/image59.tiff"/><Relationship Id="rId12" Type="http://schemas.openxmlformats.org/officeDocument/2006/relationships/image" Target="../media/image64.tiff"/><Relationship Id="rId17" Type="http://schemas.openxmlformats.org/officeDocument/2006/relationships/image" Target="../media/image69.tiff"/><Relationship Id="rId2" Type="http://schemas.openxmlformats.org/officeDocument/2006/relationships/image" Target="../media/image54.tiff"/><Relationship Id="rId16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f"/><Relationship Id="rId11" Type="http://schemas.openxmlformats.org/officeDocument/2006/relationships/image" Target="../media/image63.tiff"/><Relationship Id="rId5" Type="http://schemas.openxmlformats.org/officeDocument/2006/relationships/image" Target="../media/image57.tiff"/><Relationship Id="rId15" Type="http://schemas.openxmlformats.org/officeDocument/2006/relationships/image" Target="../media/image67.tiff"/><Relationship Id="rId10" Type="http://schemas.openxmlformats.org/officeDocument/2006/relationships/image" Target="../media/image62.tiff"/><Relationship Id="rId19" Type="http://schemas.openxmlformats.org/officeDocument/2006/relationships/image" Target="../media/image71.tiff"/><Relationship Id="rId4" Type="http://schemas.openxmlformats.org/officeDocument/2006/relationships/image" Target="../media/image56.tiff"/><Relationship Id="rId9" Type="http://schemas.openxmlformats.org/officeDocument/2006/relationships/image" Target="../media/image61.tiff"/><Relationship Id="rId14" Type="http://schemas.openxmlformats.org/officeDocument/2006/relationships/image" Target="../media/image6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2"/>
          <p:cNvGrpSpPr/>
          <p:nvPr/>
        </p:nvGrpSpPr>
        <p:grpSpPr>
          <a:xfrm>
            <a:off x="474326" y="1361622"/>
            <a:ext cx="5873154" cy="4679799"/>
            <a:chOff x="285728" y="861556"/>
            <a:chExt cx="5873154" cy="4679799"/>
          </a:xfrm>
        </p:grpSpPr>
        <p:pic>
          <p:nvPicPr>
            <p:cNvPr id="4" name="图片 3" descr="Image39-1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0884" y="861556"/>
              <a:ext cx="918000" cy="918000"/>
            </a:xfrm>
            <a:prstGeom prst="rect">
              <a:avLst/>
            </a:prstGeom>
          </p:spPr>
        </p:pic>
        <p:pic>
          <p:nvPicPr>
            <p:cNvPr id="5" name="图片 4" descr="Image7-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454" y="1798341"/>
              <a:ext cx="918000" cy="918000"/>
            </a:xfrm>
            <a:prstGeom prst="rect">
              <a:avLst/>
            </a:prstGeom>
          </p:spPr>
        </p:pic>
        <p:pic>
          <p:nvPicPr>
            <p:cNvPr id="6" name="图片 5" descr="Image7-2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1913" y="1798341"/>
              <a:ext cx="918000" cy="918000"/>
            </a:xfrm>
            <a:prstGeom prst="rect">
              <a:avLst/>
            </a:prstGeom>
          </p:spPr>
        </p:pic>
        <p:pic>
          <p:nvPicPr>
            <p:cNvPr id="7" name="图片 6" descr="Image7-3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713" y="1798341"/>
              <a:ext cx="918000" cy="918000"/>
            </a:xfrm>
            <a:prstGeom prst="rect">
              <a:avLst/>
            </a:prstGeom>
          </p:spPr>
        </p:pic>
        <p:pic>
          <p:nvPicPr>
            <p:cNvPr id="11" name="图片 10" descr="Image39-2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27343" y="861556"/>
              <a:ext cx="918000" cy="918000"/>
            </a:xfrm>
            <a:prstGeom prst="rect">
              <a:avLst/>
            </a:prstGeom>
          </p:spPr>
        </p:pic>
        <p:pic>
          <p:nvPicPr>
            <p:cNvPr id="12" name="图片 11" descr="Image39-3.t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4143" y="861556"/>
              <a:ext cx="918000" cy="918000"/>
            </a:xfrm>
            <a:prstGeom prst="rect">
              <a:avLst/>
            </a:prstGeom>
          </p:spPr>
        </p:pic>
        <p:pic>
          <p:nvPicPr>
            <p:cNvPr id="16" name="图片 15" descr="Image146-1.t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454" y="4604266"/>
              <a:ext cx="918000" cy="918000"/>
            </a:xfrm>
            <a:prstGeom prst="rect">
              <a:avLst/>
            </a:prstGeom>
          </p:spPr>
        </p:pic>
        <p:pic>
          <p:nvPicPr>
            <p:cNvPr id="17" name="图片 16" descr="Image146-2.tif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1913" y="4604266"/>
              <a:ext cx="918000" cy="918000"/>
            </a:xfrm>
            <a:prstGeom prst="rect">
              <a:avLst/>
            </a:prstGeom>
          </p:spPr>
        </p:pic>
        <p:pic>
          <p:nvPicPr>
            <p:cNvPr id="18" name="图片 17" descr="Image146-3.t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8713" y="4604266"/>
              <a:ext cx="918000" cy="918000"/>
            </a:xfrm>
            <a:prstGeom prst="rect">
              <a:avLst/>
            </a:prstGeom>
          </p:spPr>
        </p:pic>
        <p:pic>
          <p:nvPicPr>
            <p:cNvPr id="22" name="图片 21" descr="Image130-1.t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454" y="861556"/>
              <a:ext cx="918000" cy="918000"/>
            </a:xfrm>
            <a:prstGeom prst="rect">
              <a:avLst/>
            </a:prstGeom>
          </p:spPr>
        </p:pic>
        <p:pic>
          <p:nvPicPr>
            <p:cNvPr id="23" name="图片 22" descr="Image130-2.tif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1913" y="861556"/>
              <a:ext cx="918000" cy="918000"/>
            </a:xfrm>
            <a:prstGeom prst="rect">
              <a:avLst/>
            </a:prstGeom>
          </p:spPr>
        </p:pic>
        <p:pic>
          <p:nvPicPr>
            <p:cNvPr id="24" name="图片 23" descr="Image130-3.tif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48713" y="861556"/>
              <a:ext cx="918000" cy="918000"/>
            </a:xfrm>
            <a:prstGeom prst="rect">
              <a:avLst/>
            </a:prstGeom>
          </p:spPr>
        </p:pic>
        <p:pic>
          <p:nvPicPr>
            <p:cNvPr id="28" name="图片 27" descr="Image138-1.tif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5454" y="2734366"/>
              <a:ext cx="918000" cy="918000"/>
            </a:xfrm>
            <a:prstGeom prst="rect">
              <a:avLst/>
            </a:prstGeom>
          </p:spPr>
        </p:pic>
        <p:pic>
          <p:nvPicPr>
            <p:cNvPr id="29" name="图片 28" descr="Image138-2.tif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11913" y="2734366"/>
              <a:ext cx="918000" cy="918000"/>
            </a:xfrm>
            <a:prstGeom prst="rect">
              <a:avLst/>
            </a:prstGeom>
          </p:spPr>
        </p:pic>
        <p:pic>
          <p:nvPicPr>
            <p:cNvPr id="30" name="图片 29" descr="Image138-3.tif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48713" y="2734366"/>
              <a:ext cx="918000" cy="918000"/>
            </a:xfrm>
            <a:prstGeom prst="rect">
              <a:avLst/>
            </a:prstGeom>
          </p:spPr>
        </p:pic>
        <p:pic>
          <p:nvPicPr>
            <p:cNvPr id="34" name="图片 33" descr="Image41-1.tif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0884" y="1798341"/>
              <a:ext cx="918000" cy="918000"/>
            </a:xfrm>
            <a:prstGeom prst="rect">
              <a:avLst/>
            </a:prstGeom>
          </p:spPr>
        </p:pic>
        <p:pic>
          <p:nvPicPr>
            <p:cNvPr id="35" name="图片 34" descr="Image41-2.tif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27343" y="1798341"/>
              <a:ext cx="918000" cy="918000"/>
            </a:xfrm>
            <a:prstGeom prst="rect">
              <a:avLst/>
            </a:prstGeom>
          </p:spPr>
        </p:pic>
        <p:pic>
          <p:nvPicPr>
            <p:cNvPr id="36" name="图片 35" descr="Image41-3.tif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64143" y="1798341"/>
              <a:ext cx="918000" cy="918000"/>
            </a:xfrm>
            <a:prstGeom prst="rect">
              <a:avLst/>
            </a:prstGeom>
          </p:spPr>
        </p:pic>
        <p:pic>
          <p:nvPicPr>
            <p:cNvPr id="40" name="图片 39" descr="Image12-1.tif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5454" y="3670391"/>
              <a:ext cx="918000" cy="918000"/>
            </a:xfrm>
            <a:prstGeom prst="rect">
              <a:avLst/>
            </a:prstGeom>
          </p:spPr>
        </p:pic>
        <p:pic>
          <p:nvPicPr>
            <p:cNvPr id="41" name="图片 40" descr="Image12-2.tif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11913" y="3670391"/>
              <a:ext cx="918000" cy="918000"/>
            </a:xfrm>
            <a:prstGeom prst="rect">
              <a:avLst/>
            </a:prstGeom>
          </p:spPr>
        </p:pic>
        <p:pic>
          <p:nvPicPr>
            <p:cNvPr id="42" name="图片 41" descr="Image12-3.tif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48713" y="3670391"/>
              <a:ext cx="918000" cy="9180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5728" y="2513077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42997" y="2513077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7311" y="158365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09923" y="1583650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8617" y="1583650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71691" y="5317474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5728" y="5317474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42997" y="5317474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71691" y="2513077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5728" y="1568895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2997" y="1568895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1691" y="1568895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5728" y="3453503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42997" y="3453503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71691" y="3453503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09923" y="2502817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38617" y="2502817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311" y="2502817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5728" y="4393549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n-US" altLang="zh-CN" sz="800" dirty="0">
                  <a:solidFill>
                    <a:schemeClr val="bg1"/>
                  </a:solidFill>
                  <a:cs typeface="Times New Roman"/>
                </a:rPr>
                <a:t>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42997" y="4393549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171691" y="4393549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组合 51"/>
            <p:cNvGrpSpPr/>
            <p:nvPr/>
          </p:nvGrpSpPr>
          <p:grpSpPr>
            <a:xfrm>
              <a:off x="2781294" y="878799"/>
              <a:ext cx="447558" cy="215444"/>
              <a:chOff x="4128728" y="5969832"/>
              <a:chExt cx="447558" cy="215444"/>
            </a:xfrm>
          </p:grpSpPr>
          <p:cxnSp>
            <p:nvCxnSpPr>
              <p:cNvPr id="53" name="直接连接符 52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128728" y="5969832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pic>
          <p:nvPicPr>
            <p:cNvPr id="67" name="图片 66" descr="Image15-1.tif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90884" y="4604266"/>
              <a:ext cx="918000" cy="918000"/>
            </a:xfrm>
            <a:prstGeom prst="rect">
              <a:avLst/>
            </a:prstGeom>
          </p:spPr>
        </p:pic>
        <p:pic>
          <p:nvPicPr>
            <p:cNvPr id="68" name="图片 67" descr="Image15-2.tif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27343" y="4604266"/>
              <a:ext cx="918000" cy="918000"/>
            </a:xfrm>
            <a:prstGeom prst="rect">
              <a:avLst/>
            </a:prstGeom>
          </p:spPr>
        </p:pic>
        <p:pic>
          <p:nvPicPr>
            <p:cNvPr id="69" name="图片 68" descr="Image15-3.tif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64143" y="4604266"/>
              <a:ext cx="918000" cy="918000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3209923" y="5325911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138617" y="5325911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162561" y="2721894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pic>
          <p:nvPicPr>
            <p:cNvPr id="73" name="图片 72" descr="Image14-1.tif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90884" y="3670391"/>
              <a:ext cx="918000" cy="918000"/>
            </a:xfrm>
            <a:prstGeom prst="rect">
              <a:avLst/>
            </a:prstGeom>
          </p:spPr>
        </p:pic>
        <p:pic>
          <p:nvPicPr>
            <p:cNvPr id="74" name="图片 73" descr="Image14-2.tif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27343" y="3670391"/>
              <a:ext cx="918000" cy="918000"/>
            </a:xfrm>
            <a:prstGeom prst="rect">
              <a:avLst/>
            </a:prstGeom>
          </p:spPr>
        </p:pic>
        <p:pic>
          <p:nvPicPr>
            <p:cNvPr id="75" name="图片 74" descr="Image14-3.tif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64143" y="3670391"/>
              <a:ext cx="918000" cy="918000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3209923" y="4388780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38617" y="4388780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067311" y="5325911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pic>
          <p:nvPicPr>
            <p:cNvPr id="79" name="图片 78" descr="Image2-1.tif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90884" y="2738122"/>
              <a:ext cx="918000" cy="918000"/>
            </a:xfrm>
            <a:prstGeom prst="rect">
              <a:avLst/>
            </a:prstGeom>
          </p:spPr>
        </p:pic>
        <p:pic>
          <p:nvPicPr>
            <p:cNvPr id="80" name="图片 79" descr="Image2-2.tif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27343" y="2738122"/>
              <a:ext cx="918000" cy="918000"/>
            </a:xfrm>
            <a:prstGeom prst="rect">
              <a:avLst/>
            </a:prstGeom>
          </p:spPr>
        </p:pic>
        <p:pic>
          <p:nvPicPr>
            <p:cNvPr id="81" name="图片 80" descr="Image2-3.tif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64143" y="2738122"/>
              <a:ext cx="918000" cy="918000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209923" y="2674269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38617" y="2674269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067311" y="438878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46" name="组合 93"/>
            <p:cNvGrpSpPr/>
            <p:nvPr/>
          </p:nvGrpSpPr>
          <p:grpSpPr>
            <a:xfrm>
              <a:off x="5625599" y="872944"/>
              <a:ext cx="447558" cy="215444"/>
              <a:chOff x="4033478" y="5963977"/>
              <a:chExt cx="447558" cy="215444"/>
            </a:xfrm>
          </p:grpSpPr>
          <p:cxnSp>
            <p:nvCxnSpPr>
              <p:cNvPr id="95" name="直接连接符 94"/>
              <p:cNvCxnSpPr/>
              <p:nvPr/>
            </p:nvCxnSpPr>
            <p:spPr>
              <a:xfrm>
                <a:off x="42591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/>
              <p:cNvSpPr txBox="1"/>
              <p:nvPr/>
            </p:nvSpPr>
            <p:spPr>
              <a:xfrm>
                <a:off x="4033478" y="5963977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7" name="组合 96"/>
            <p:cNvGrpSpPr/>
            <p:nvPr/>
          </p:nvGrpSpPr>
          <p:grpSpPr>
            <a:xfrm>
              <a:off x="2781294" y="1801638"/>
              <a:ext cx="447558" cy="215444"/>
              <a:chOff x="4128728" y="5967315"/>
              <a:chExt cx="447558" cy="215444"/>
            </a:xfrm>
          </p:grpSpPr>
          <p:cxnSp>
            <p:nvCxnSpPr>
              <p:cNvPr id="98" name="直接连接符 97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Box 98"/>
              <p:cNvSpPr txBox="1"/>
              <p:nvPr/>
            </p:nvSpPr>
            <p:spPr>
              <a:xfrm>
                <a:off x="4128728" y="596731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8" name="组合 99"/>
            <p:cNvGrpSpPr/>
            <p:nvPr/>
          </p:nvGrpSpPr>
          <p:grpSpPr>
            <a:xfrm>
              <a:off x="5673224" y="1804968"/>
              <a:ext cx="447558" cy="215444"/>
              <a:chOff x="4081103" y="5970645"/>
              <a:chExt cx="447558" cy="215444"/>
            </a:xfrm>
          </p:grpSpPr>
          <p:cxnSp>
            <p:nvCxnSpPr>
              <p:cNvPr id="101" name="直接连接符 100"/>
              <p:cNvCxnSpPr/>
              <p:nvPr/>
            </p:nvCxnSpPr>
            <p:spPr>
              <a:xfrm>
                <a:off x="4293447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/>
              <p:cNvSpPr txBox="1"/>
              <p:nvPr/>
            </p:nvSpPr>
            <p:spPr>
              <a:xfrm>
                <a:off x="4081103" y="597064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9" name="组合 102"/>
            <p:cNvGrpSpPr/>
            <p:nvPr/>
          </p:nvGrpSpPr>
          <p:grpSpPr>
            <a:xfrm>
              <a:off x="2781294" y="2749382"/>
              <a:ext cx="447558" cy="215444"/>
              <a:chOff x="4128728" y="5973515"/>
              <a:chExt cx="447558" cy="215444"/>
            </a:xfrm>
          </p:grpSpPr>
          <p:cxnSp>
            <p:nvCxnSpPr>
              <p:cNvPr id="104" name="直接连接符 103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4128728" y="597351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0" name="组合 105"/>
            <p:cNvGrpSpPr/>
            <p:nvPr/>
          </p:nvGrpSpPr>
          <p:grpSpPr>
            <a:xfrm>
              <a:off x="5711324" y="2738426"/>
              <a:ext cx="447558" cy="215444"/>
              <a:chOff x="4119203" y="5962559"/>
              <a:chExt cx="447558" cy="215444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43181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4119203" y="5962559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1" name="组合 108"/>
            <p:cNvGrpSpPr/>
            <p:nvPr/>
          </p:nvGrpSpPr>
          <p:grpSpPr>
            <a:xfrm>
              <a:off x="2772842" y="3671068"/>
              <a:ext cx="447558" cy="215444"/>
              <a:chOff x="4120276" y="5969832"/>
              <a:chExt cx="447558" cy="215444"/>
            </a:xfrm>
          </p:grpSpPr>
          <p:cxnSp>
            <p:nvCxnSpPr>
              <p:cNvPr id="110" name="直接连接符 109"/>
              <p:cNvCxnSpPr/>
              <p:nvPr/>
            </p:nvCxnSpPr>
            <p:spPr>
              <a:xfrm>
                <a:off x="42972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/>
              <p:cNvSpPr txBox="1"/>
              <p:nvPr/>
            </p:nvSpPr>
            <p:spPr>
              <a:xfrm>
                <a:off x="4120276" y="5969832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2" name="组合 111"/>
            <p:cNvGrpSpPr/>
            <p:nvPr/>
          </p:nvGrpSpPr>
          <p:grpSpPr>
            <a:xfrm>
              <a:off x="5711324" y="3657594"/>
              <a:ext cx="447558" cy="215444"/>
              <a:chOff x="4119203" y="5956358"/>
              <a:chExt cx="447558" cy="215444"/>
            </a:xfrm>
          </p:grpSpPr>
          <p:cxnSp>
            <p:nvCxnSpPr>
              <p:cNvPr id="113" name="直接连接符 112"/>
              <p:cNvCxnSpPr/>
              <p:nvPr/>
            </p:nvCxnSpPr>
            <p:spPr>
              <a:xfrm>
                <a:off x="4326785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/>
            </p:nvSpPr>
            <p:spPr>
              <a:xfrm>
                <a:off x="4119203" y="5956358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5" name="组合 114"/>
            <p:cNvGrpSpPr/>
            <p:nvPr/>
          </p:nvGrpSpPr>
          <p:grpSpPr>
            <a:xfrm>
              <a:off x="2771769" y="4600575"/>
              <a:ext cx="447558" cy="215444"/>
              <a:chOff x="4119203" y="5961120"/>
              <a:chExt cx="447558" cy="215444"/>
            </a:xfrm>
          </p:grpSpPr>
          <p:cxnSp>
            <p:nvCxnSpPr>
              <p:cNvPr id="116" name="直接连接符 115"/>
              <p:cNvCxnSpPr/>
              <p:nvPr/>
            </p:nvCxnSpPr>
            <p:spPr>
              <a:xfrm>
                <a:off x="42972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/>
              <p:cNvSpPr txBox="1"/>
              <p:nvPr/>
            </p:nvSpPr>
            <p:spPr>
              <a:xfrm>
                <a:off x="4119203" y="5961120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6" name="组合 117"/>
            <p:cNvGrpSpPr/>
            <p:nvPr/>
          </p:nvGrpSpPr>
          <p:grpSpPr>
            <a:xfrm>
              <a:off x="5692274" y="4592483"/>
              <a:ext cx="447558" cy="215444"/>
              <a:chOff x="4100153" y="5953028"/>
              <a:chExt cx="447558" cy="215444"/>
            </a:xfrm>
          </p:grpSpPr>
          <p:cxnSp>
            <p:nvCxnSpPr>
              <p:cNvPr id="119" name="直接连接符 118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4100153" y="5953028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121" name="TextBox 120"/>
            <p:cNvSpPr txBox="1"/>
            <p:nvPr/>
          </p:nvSpPr>
          <p:spPr>
            <a:xfrm>
              <a:off x="5067311" y="2674269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500042" y="6096011"/>
            <a:ext cx="56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dirty="0" smtClean="0"/>
              <a:t>Fig. S1 </a:t>
            </a:r>
            <a:r>
              <a:rPr lang="en-US" sz="1000" dirty="0" smtClean="0"/>
              <a:t>The truncated protein PΔN82 is required for a ring-like structure.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Flag and </a:t>
            </a:r>
            <a:r>
              <a:rPr lang="en-US" sz="1000" dirty="0" err="1" smtClean="0"/>
              <a:t>Myc</a:t>
            </a:r>
            <a:r>
              <a:rPr lang="en-US" sz="1000" dirty="0" smtClean="0"/>
              <a:t> tagged plasmids encoding the truncated P genes for 24 h, fixed, and </a:t>
            </a:r>
            <a:r>
              <a:rPr lang="en-US" sz="1000" dirty="0" err="1" smtClean="0"/>
              <a:t>immunostained</a:t>
            </a:r>
            <a:r>
              <a:rPr lang="en-US" sz="1000" dirty="0" smtClean="0"/>
              <a:t> with mouse anti-Flag antibody (green) and rabbit anti-</a:t>
            </a:r>
            <a:r>
              <a:rPr lang="en-US" sz="1000" dirty="0" err="1" smtClean="0"/>
              <a:t>Myc</a:t>
            </a:r>
            <a:r>
              <a:rPr lang="en-US" sz="1000" dirty="0" smtClean="0"/>
              <a:t> (red), and then visualized by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microscopy. DAPI (blue) stained nuclear DNA.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</a:t>
            </a:r>
            <a:endParaRPr lang="zh-CN" altLang="en-US" sz="1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00174" y="220670"/>
            <a:ext cx="3301026" cy="4779958"/>
            <a:chOff x="3485560" y="-69849"/>
            <a:chExt cx="3301026" cy="4779958"/>
          </a:xfrm>
        </p:grpSpPr>
        <p:sp>
          <p:nvSpPr>
            <p:cNvPr id="5" name="TextBox 121"/>
            <p:cNvSpPr txBox="1">
              <a:spLocks noChangeArrowheads="1"/>
            </p:cNvSpPr>
            <p:nvPr/>
          </p:nvSpPr>
          <p:spPr bwMode="auto">
            <a:xfrm>
              <a:off x="3507963" y="-69849"/>
              <a:ext cx="18473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zh-CN" altLang="en-US" sz="1100" b="1" dirty="0">
                <a:latin typeface="Calibri" pitchFamily="34" charset="0"/>
              </a:endParaRPr>
            </a:p>
          </p:txBody>
        </p:sp>
        <p:pic>
          <p:nvPicPr>
            <p:cNvPr id="6" name="图片 138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248"/>
            <p:cNvSpPr txBox="1">
              <a:spLocks noChangeArrowheads="1"/>
            </p:cNvSpPr>
            <p:nvPr/>
          </p:nvSpPr>
          <p:spPr bwMode="auto">
            <a:xfrm>
              <a:off x="4614617" y="-46237"/>
              <a:ext cx="58541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latin typeface="Calibri" pitchFamily="34" charset="0"/>
                </a:rPr>
                <a:t>GFP-LC3B</a:t>
              </a:r>
              <a:endParaRPr lang="zh-CN" altLang="en-US" sz="800" dirty="0">
                <a:latin typeface="Calibri" pitchFamily="34" charset="0"/>
              </a:endParaRPr>
            </a:p>
          </p:txBody>
        </p:sp>
        <p:sp>
          <p:nvSpPr>
            <p:cNvPr id="8" name="TextBox 249"/>
            <p:cNvSpPr txBox="1">
              <a:spLocks noChangeArrowheads="1"/>
            </p:cNvSpPr>
            <p:nvPr/>
          </p:nvSpPr>
          <p:spPr bwMode="auto">
            <a:xfrm>
              <a:off x="5395521" y="-46237"/>
              <a:ext cx="479493" cy="215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Calibri" pitchFamily="34" charset="0"/>
                </a:rPr>
                <a:t>LAMP1</a:t>
              </a:r>
              <a:endParaRPr lang="zh-CN" altLang="en-US" sz="800" dirty="0">
                <a:latin typeface="Calibri" pitchFamily="34" charset="0"/>
              </a:endParaRPr>
            </a:p>
          </p:txBody>
        </p:sp>
        <p:sp>
          <p:nvSpPr>
            <p:cNvPr id="9" name="TextBox 250"/>
            <p:cNvSpPr txBox="1">
              <a:spLocks noChangeArrowheads="1"/>
            </p:cNvSpPr>
            <p:nvPr/>
          </p:nvSpPr>
          <p:spPr bwMode="auto">
            <a:xfrm>
              <a:off x="6201524" y="-46237"/>
              <a:ext cx="458661" cy="215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Calibri" pitchFamily="34" charset="0"/>
                </a:rPr>
                <a:t>Merge</a:t>
              </a:r>
              <a:endParaRPr lang="zh-CN" altLang="en-US" sz="800" dirty="0">
                <a:latin typeface="Calibri" pitchFamily="34" charset="0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 bwMode="auto">
            <a:xfrm rot="5400000" flipH="1" flipV="1">
              <a:off x="3749947" y="3859668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 bwMode="auto">
            <a:xfrm rot="5400000" flipH="1" flipV="1">
              <a:off x="4672285" y="3869193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 bwMode="auto">
            <a:xfrm rot="5400000" flipH="1" flipV="1">
              <a:off x="6558235" y="3869193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58"/>
            <p:cNvGrpSpPr>
              <a:grpSpLocks/>
            </p:cNvGrpSpPr>
            <p:nvPr/>
          </p:nvGrpSpPr>
          <p:grpSpPr bwMode="auto">
            <a:xfrm>
              <a:off x="3485560" y="371446"/>
              <a:ext cx="308178" cy="3485440"/>
              <a:chOff x="1097265" y="539490"/>
              <a:chExt cx="308258" cy="3485742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1097666" y="3378204"/>
                <a:ext cx="307857" cy="647028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smtClean="0">
                    <a:latin typeface="+mn-lt"/>
                    <a:ea typeface="+mn-ea"/>
                    <a:cs typeface="Times New Roman"/>
                  </a:rPr>
                  <a:t>Flag-P5</a:t>
                </a:r>
                <a:r>
                  <a:rPr lang="en-US" altLang="zh-CN" sz="800" dirty="0" smtClean="0">
                    <a:latin typeface="+mn-lt"/>
                    <a:ea typeface="+mn-ea"/>
                  </a:rPr>
                  <a:t>+EBSS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97666" y="539490"/>
                <a:ext cx="307777" cy="260649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>
                    <a:latin typeface="+mn-lt"/>
                    <a:ea typeface="+mn-ea"/>
                  </a:rPr>
                  <a:t>Flag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097265" y="1204858"/>
                <a:ext cx="307777" cy="510717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err="1">
                    <a:latin typeface="+mn-lt"/>
                    <a:ea typeface="+mn-ea"/>
                  </a:rPr>
                  <a:t>Flag+EBSS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097666" y="2756523"/>
                <a:ext cx="307857" cy="396938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smtClean="0">
                    <a:latin typeface="+mn-lt"/>
                    <a:ea typeface="+mn-ea"/>
                    <a:cs typeface="Times New Roman"/>
                  </a:rPr>
                  <a:t>Flag-P5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</p:grpSp>
        <p:pic>
          <p:nvPicPr>
            <p:cNvPr id="14" name="图片 164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图片 165" descr="Image42-1.t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86090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图片 166" descr="Image42-2.t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2619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图片 167" descr="RGB-42.t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19188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图片 168" descr="Image16-1.tif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86090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图片 169" descr="Image16-2.tif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52619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图片 178" descr="RGB-16.ti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019188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图片 187" descr="Image33-1.tif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86090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图片 188" descr="Image33-2.t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252619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图片 189" descr="Image33-3.tif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714752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图片 190" descr="RGB-33.tif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19188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图片 191" descr="Image152-1.tif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486090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图片 192" descr="Image152-2.tif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252619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图片 193" descr="Image152-3.tif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714752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图片 194" descr="RGB-152.tif"/>
            <p:cNvPicPr>
              <a:picLocks noChangeAspect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019188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图片 28" descr="Image139-1.tif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86090" y="3933821"/>
              <a:ext cx="738000" cy="738000"/>
            </a:xfrm>
            <a:prstGeom prst="rect">
              <a:avLst/>
            </a:prstGeom>
          </p:spPr>
        </p:pic>
        <p:pic>
          <p:nvPicPr>
            <p:cNvPr id="30" name="图片 29" descr="Image139-2.tif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52619" y="3933821"/>
              <a:ext cx="738000" cy="738000"/>
            </a:xfrm>
            <a:prstGeom prst="rect">
              <a:avLst/>
            </a:prstGeom>
          </p:spPr>
        </p:pic>
        <p:pic>
          <p:nvPicPr>
            <p:cNvPr id="31" name="图片 30" descr="Image139-3.tif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14752" y="3933821"/>
              <a:ext cx="738000" cy="738000"/>
            </a:xfrm>
            <a:prstGeom prst="rect">
              <a:avLst/>
            </a:prstGeom>
          </p:spPr>
        </p:pic>
        <p:pic>
          <p:nvPicPr>
            <p:cNvPr id="32" name="图片 31" descr="RGB-139.tif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19188" y="3933821"/>
              <a:ext cx="738000" cy="738000"/>
            </a:xfrm>
            <a:prstGeom prst="rect">
              <a:avLst/>
            </a:prstGeom>
          </p:spPr>
        </p:pic>
        <p:pic>
          <p:nvPicPr>
            <p:cNvPr id="33" name="图片 32" descr="Image146-1.tif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86090" y="1652635"/>
              <a:ext cx="738000" cy="738000"/>
            </a:xfrm>
            <a:prstGeom prst="rect">
              <a:avLst/>
            </a:prstGeom>
          </p:spPr>
        </p:pic>
        <p:pic>
          <p:nvPicPr>
            <p:cNvPr id="34" name="图片 33" descr="Image146-2.tif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52619" y="1652635"/>
              <a:ext cx="738000" cy="738000"/>
            </a:xfrm>
            <a:prstGeom prst="rect">
              <a:avLst/>
            </a:prstGeom>
          </p:spPr>
        </p:pic>
        <p:pic>
          <p:nvPicPr>
            <p:cNvPr id="35" name="图片 34" descr="RGB-146.tif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19188" y="1652635"/>
              <a:ext cx="738000" cy="738000"/>
            </a:xfrm>
            <a:prstGeom prst="rect">
              <a:avLst/>
            </a:prstGeom>
          </p:spPr>
        </p:pic>
        <p:pic>
          <p:nvPicPr>
            <p:cNvPr id="36" name="图片 164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1652635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Box 36"/>
            <p:cNvSpPr txBox="1"/>
            <p:nvPr/>
          </p:nvSpPr>
          <p:spPr bwMode="auto">
            <a:xfrm>
              <a:off x="3492700" y="1766868"/>
              <a:ext cx="307777" cy="435376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 err="1" smtClean="0">
                  <a:latin typeface="+mn-lt"/>
                  <a:ea typeface="+mn-ea"/>
                </a:rPr>
                <a:t>Flag+CQ</a:t>
              </a:r>
              <a:endParaRPr lang="zh-CN" altLang="en-US" sz="800" dirty="0">
                <a:latin typeface="+mn-lt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3502226" y="3981435"/>
              <a:ext cx="307777" cy="571631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 smtClean="0">
                  <a:latin typeface="+mn-lt"/>
                  <a:ea typeface="+mn-ea"/>
                  <a:cs typeface="Times New Roman"/>
                </a:rPr>
                <a:t>Flag-P5+CQ</a:t>
              </a:r>
              <a:endParaRPr lang="zh-CN" altLang="en-US" sz="800" dirty="0">
                <a:latin typeface="+mn-lt"/>
                <a:ea typeface="+mn-ea"/>
              </a:endParaRPr>
            </a:p>
          </p:txBody>
        </p:sp>
        <p:sp>
          <p:nvSpPr>
            <p:cNvPr id="39" name="TextBox 150"/>
            <p:cNvSpPr txBox="1">
              <a:spLocks noChangeArrowheads="1"/>
            </p:cNvSpPr>
            <p:nvPr/>
          </p:nvSpPr>
          <p:spPr bwMode="auto">
            <a:xfrm>
              <a:off x="3929066" y="-46237"/>
              <a:ext cx="28886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latin typeface="Calibri" pitchFamily="34" charset="0"/>
                </a:rPr>
                <a:t>P5</a:t>
              </a:r>
              <a:endParaRPr lang="zh-CN" altLang="en-US" sz="800" dirty="0">
                <a:latin typeface="Calibri" pitchFamily="34" charset="0"/>
              </a:endParaRPr>
            </a:p>
          </p:txBody>
        </p:sp>
        <p:grpSp>
          <p:nvGrpSpPr>
            <p:cNvPr id="40" name="组合 341"/>
            <p:cNvGrpSpPr/>
            <p:nvPr/>
          </p:nvGrpSpPr>
          <p:grpSpPr>
            <a:xfrm>
              <a:off x="6337580" y="681010"/>
              <a:ext cx="449006" cy="4029099"/>
              <a:chOff x="2922843" y="685777"/>
              <a:chExt cx="449006" cy="4029099"/>
            </a:xfrm>
          </p:grpSpPr>
          <p:grpSp>
            <p:nvGrpSpPr>
              <p:cNvPr id="41" name="组合 110"/>
              <p:cNvGrpSpPr/>
              <p:nvPr/>
            </p:nvGrpSpPr>
            <p:grpSpPr>
              <a:xfrm>
                <a:off x="2923914" y="1453051"/>
                <a:ext cx="444236" cy="215426"/>
                <a:chOff x="3196705" y="1981688"/>
                <a:chExt cx="444236" cy="215426"/>
              </a:xfrm>
            </p:grpSpPr>
            <p:sp>
              <p:nvSpPr>
                <p:cNvPr id="58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81688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59" name="直接连接符 58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组合 111"/>
              <p:cNvGrpSpPr/>
              <p:nvPr/>
            </p:nvGrpSpPr>
            <p:grpSpPr>
              <a:xfrm>
                <a:off x="2926287" y="2218211"/>
                <a:ext cx="444236" cy="215426"/>
                <a:chOff x="3196705" y="1972163"/>
                <a:chExt cx="444236" cy="215426"/>
              </a:xfrm>
            </p:grpSpPr>
            <p:sp>
              <p:nvSpPr>
                <p:cNvPr id="56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72163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57" name="直接连接符 56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组合 319"/>
              <p:cNvGrpSpPr/>
              <p:nvPr/>
            </p:nvGrpSpPr>
            <p:grpSpPr>
              <a:xfrm>
                <a:off x="2922843" y="2975457"/>
                <a:ext cx="449006" cy="1739419"/>
                <a:chOff x="2922843" y="2975457"/>
                <a:chExt cx="449006" cy="1739419"/>
              </a:xfrm>
            </p:grpSpPr>
            <p:grpSp>
              <p:nvGrpSpPr>
                <p:cNvPr id="47" name="组合 114"/>
                <p:cNvGrpSpPr/>
                <p:nvPr/>
              </p:nvGrpSpPr>
              <p:grpSpPr>
                <a:xfrm>
                  <a:off x="2927613" y="2975457"/>
                  <a:ext cx="444236" cy="215426"/>
                  <a:chOff x="3196705" y="1981688"/>
                  <a:chExt cx="444236" cy="215426"/>
                </a:xfrm>
              </p:grpSpPr>
              <p:sp>
                <p:nvSpPr>
                  <p:cNvPr id="54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81688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5" name="直接连接符 54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组合 119"/>
                <p:cNvGrpSpPr/>
                <p:nvPr/>
              </p:nvGrpSpPr>
              <p:grpSpPr>
                <a:xfrm>
                  <a:off x="2922843" y="3732677"/>
                  <a:ext cx="444236" cy="215426"/>
                  <a:chOff x="3196705" y="1972163"/>
                  <a:chExt cx="444236" cy="215426"/>
                </a:xfrm>
              </p:grpSpPr>
              <p:sp>
                <p:nvSpPr>
                  <p:cNvPr id="52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72163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3" name="直接连接符 52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组合 122"/>
                <p:cNvGrpSpPr/>
                <p:nvPr/>
              </p:nvGrpSpPr>
              <p:grpSpPr>
                <a:xfrm>
                  <a:off x="2924169" y="4499450"/>
                  <a:ext cx="444236" cy="215426"/>
                  <a:chOff x="3196705" y="1972163"/>
                  <a:chExt cx="444236" cy="215426"/>
                </a:xfrm>
              </p:grpSpPr>
              <p:sp>
                <p:nvSpPr>
                  <p:cNvPr id="50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72163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1" name="直接连接符 50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4" name="组合 125"/>
              <p:cNvGrpSpPr/>
              <p:nvPr/>
            </p:nvGrpSpPr>
            <p:grpSpPr>
              <a:xfrm>
                <a:off x="2927606" y="685777"/>
                <a:ext cx="444236" cy="215426"/>
                <a:chOff x="3196705" y="1972163"/>
                <a:chExt cx="444236" cy="215426"/>
              </a:xfrm>
            </p:grpSpPr>
            <p:sp>
              <p:nvSpPr>
                <p:cNvPr id="45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72163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914525" y="4887913"/>
          <a:ext cx="2646363" cy="224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Project" r:id="rId25" imgW="3348000" imgH="2844000" progId="Prism5.Document">
                  <p:embed/>
                </p:oleObj>
              </mc:Choice>
              <mc:Fallback>
                <p:oleObj name="Prism Project" r:id="rId25" imgW="3348000" imgH="2844000" progId="Prism5.Document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4887913"/>
                        <a:ext cx="2646363" cy="224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71481" y="7072330"/>
            <a:ext cx="5643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dirty="0" smtClean="0"/>
              <a:t>Fig. S2 </a:t>
            </a:r>
            <a:r>
              <a:rPr lang="en-US" sz="1000" dirty="0" err="1" smtClean="0"/>
              <a:t>Autophagosomes</a:t>
            </a:r>
            <a:r>
              <a:rPr lang="en-US" sz="1000" dirty="0" smtClean="0"/>
              <a:t> fail to fuse with </a:t>
            </a:r>
            <a:r>
              <a:rPr lang="en-US" sz="1000" dirty="0" err="1" smtClean="0"/>
              <a:t>lysosomes</a:t>
            </a:r>
            <a:r>
              <a:rPr lang="en-US" sz="1000" dirty="0" smtClean="0"/>
              <a:t> in Flag-P5-transfected cells.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Flag-P5 and GFP-LC3B for 24 h, and were treated with EBSS or CQ for 4 h. Cells were </a:t>
            </a:r>
            <a:r>
              <a:rPr lang="en-US" sz="1000" dirty="0" err="1" smtClean="0"/>
              <a:t>ﬁxed</a:t>
            </a:r>
            <a:r>
              <a:rPr lang="en-US" sz="1000" dirty="0" smtClean="0"/>
              <a:t>, and </a:t>
            </a:r>
            <a:r>
              <a:rPr lang="en-US" sz="1000" dirty="0" err="1" smtClean="0"/>
              <a:t>immunostained</a:t>
            </a:r>
            <a:r>
              <a:rPr lang="en-US" sz="1000" dirty="0" smtClean="0"/>
              <a:t> with rabbit anti-LAMP1 </a:t>
            </a:r>
            <a:r>
              <a:rPr lang="en-US" sz="1000" dirty="0" err="1" smtClean="0"/>
              <a:t>mAb</a:t>
            </a:r>
            <a:r>
              <a:rPr lang="en-US" sz="1000" dirty="0" smtClean="0"/>
              <a:t> (red), and mouse anti-Flag </a:t>
            </a:r>
            <a:r>
              <a:rPr lang="en-US" sz="1000" dirty="0" err="1" smtClean="0"/>
              <a:t>mAb</a:t>
            </a:r>
            <a:r>
              <a:rPr lang="en-US" sz="1000" dirty="0" smtClean="0"/>
              <a:t> (blue), and observed using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 to analyze fusion of </a:t>
            </a:r>
            <a:r>
              <a:rPr lang="en-US" sz="1000" dirty="0" err="1" smtClean="0"/>
              <a:t>autophagosomes</a:t>
            </a:r>
            <a:r>
              <a:rPr lang="en-US" sz="1000" dirty="0" smtClean="0"/>
              <a:t> with </a:t>
            </a:r>
            <a:r>
              <a:rPr lang="en-US" sz="1000" dirty="0" err="1" smtClean="0"/>
              <a:t>lysosomes</a:t>
            </a:r>
            <a:r>
              <a:rPr lang="en-US" sz="1000" dirty="0" smtClean="0"/>
              <a:t>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 The graph shows the quantification of </a:t>
            </a:r>
            <a:r>
              <a:rPr lang="en-US" sz="1000" dirty="0" err="1" smtClean="0"/>
              <a:t>autolysosomes</a:t>
            </a:r>
            <a:r>
              <a:rPr lang="en-US" sz="1000" dirty="0" smtClean="0"/>
              <a:t> by taking the average number of dots in 50 cells. Means and SD (error bars) of three independent experiments are indicated (*,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0.05; **,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0.01; ***,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0.001).</a:t>
            </a:r>
            <a:endParaRPr lang="zh-CN" altLang="en-US" sz="1000" dirty="0" smtClean="0"/>
          </a:p>
          <a:p>
            <a:pPr algn="just"/>
            <a:endParaRPr lang="zh-CN" altLang="en-US" sz="1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213"/>
          <p:cNvGrpSpPr/>
          <p:nvPr/>
        </p:nvGrpSpPr>
        <p:grpSpPr>
          <a:xfrm>
            <a:off x="5692274" y="1052486"/>
            <a:ext cx="489467" cy="1947878"/>
            <a:chOff x="2733672" y="1052486"/>
            <a:chExt cx="489467" cy="1947878"/>
          </a:xfrm>
        </p:grpSpPr>
        <p:grpSp>
          <p:nvGrpSpPr>
            <p:cNvPr id="87" name="组合 203"/>
            <p:cNvGrpSpPr/>
            <p:nvPr/>
          </p:nvGrpSpPr>
          <p:grpSpPr>
            <a:xfrm>
              <a:off x="2733672" y="2784920"/>
              <a:ext cx="489467" cy="215444"/>
              <a:chOff x="2653780" y="3643306"/>
              <a:chExt cx="489467" cy="215444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5" name="直接连接符 94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组合 206"/>
            <p:cNvGrpSpPr/>
            <p:nvPr/>
          </p:nvGrpSpPr>
          <p:grpSpPr>
            <a:xfrm>
              <a:off x="2733672" y="1909742"/>
              <a:ext cx="489467" cy="215444"/>
              <a:chOff x="2653780" y="3643306"/>
              <a:chExt cx="489467" cy="215444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3" name="直接连接符 92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组合 209"/>
            <p:cNvGrpSpPr/>
            <p:nvPr/>
          </p:nvGrpSpPr>
          <p:grpSpPr>
            <a:xfrm>
              <a:off x="2733672" y="1052486"/>
              <a:ext cx="489467" cy="215444"/>
              <a:chOff x="2653780" y="3643306"/>
              <a:chExt cx="489467" cy="215444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Box 58"/>
          <p:cNvSpPr txBox="1"/>
          <p:nvPr/>
        </p:nvSpPr>
        <p:spPr>
          <a:xfrm>
            <a:off x="1071546" y="7000892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 smtClean="0"/>
              <a:t>Fig. S3 </a:t>
            </a:r>
            <a:r>
              <a:rPr lang="en-US" sz="1000" dirty="0" smtClean="0"/>
              <a:t>The truncated P proteins </a:t>
            </a:r>
            <a:r>
              <a:rPr lang="en-US" sz="1000" dirty="0" err="1" smtClean="0"/>
              <a:t>colocalize</a:t>
            </a:r>
            <a:r>
              <a:rPr lang="en-US" sz="1000" dirty="0" smtClean="0"/>
              <a:t> with BECN1.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the plasmids encoding the truncated P genes and Myc-BECN1 for 24 h, and Flag (green), BECN1 (red) and DAPI (blue) were detected by using the indicated antibodies in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</a:t>
            </a:r>
            <a:endParaRPr lang="zh-CN" altLang="en-US" sz="10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1906182" y="1443802"/>
            <a:ext cx="2980154" cy="5438027"/>
            <a:chOff x="1906182" y="1443802"/>
            <a:chExt cx="2980154" cy="5438027"/>
          </a:xfrm>
        </p:grpSpPr>
        <p:grpSp>
          <p:nvGrpSpPr>
            <p:cNvPr id="74" name="组合 73"/>
            <p:cNvGrpSpPr/>
            <p:nvPr/>
          </p:nvGrpSpPr>
          <p:grpSpPr>
            <a:xfrm>
              <a:off x="1906182" y="1443802"/>
              <a:ext cx="2980154" cy="5438027"/>
              <a:chOff x="1906182" y="1443802"/>
              <a:chExt cx="2980154" cy="5438027"/>
            </a:xfrm>
          </p:grpSpPr>
          <p:pic>
            <p:nvPicPr>
              <p:cNvPr id="40" name="图片 39" descr="-p_C002T001.tif"/>
              <p:cNvPicPr>
                <a:picLocks noChangeAspect="1"/>
              </p:cNvPicPr>
              <p:nvPr/>
            </p:nvPicPr>
            <p:blipFill>
              <a:blip r:embed="rId2" cstate="print"/>
              <a:srcRect r="5987" b="5987"/>
              <a:stretch>
                <a:fillRect/>
              </a:stretch>
            </p:blipFill>
            <p:spPr>
              <a:xfrm>
                <a:off x="2161323" y="1650964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1" name="图片 40" descr="-p_C003T001.tif"/>
              <p:cNvPicPr>
                <a:picLocks noChangeAspect="1"/>
              </p:cNvPicPr>
              <p:nvPr/>
            </p:nvPicPr>
            <p:blipFill>
              <a:blip r:embed="rId3" cstate="print"/>
              <a:srcRect r="5987" b="5987"/>
              <a:stretch>
                <a:fillRect/>
              </a:stretch>
            </p:blipFill>
            <p:spPr>
              <a:xfrm>
                <a:off x="3025374" y="1650964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2" name="图片 41" descr="-p_T001.tif"/>
              <p:cNvPicPr>
                <a:picLocks noChangeAspect="1"/>
              </p:cNvPicPr>
              <p:nvPr/>
            </p:nvPicPr>
            <p:blipFill>
              <a:blip r:embed="rId4" cstate="print"/>
              <a:srcRect r="5987" b="5987"/>
              <a:stretch>
                <a:fillRect/>
              </a:stretch>
            </p:blipFill>
            <p:spPr>
              <a:xfrm>
                <a:off x="3892150" y="1650964"/>
                <a:ext cx="846111" cy="846111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3063357" y="1455489"/>
                <a:ext cx="6719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Myc-BECN1</a:t>
                </a:r>
                <a:endParaRPr lang="zh-CN" altLang="en-US" sz="8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049201" y="1443802"/>
                <a:ext cx="45878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Merge</a:t>
                </a:r>
                <a:endParaRPr lang="zh-CN" altLang="en-US" sz="8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906182" y="2695230"/>
                <a:ext cx="307777" cy="42736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C75</a:t>
                </a:r>
                <a:endParaRPr lang="zh-CN" altLang="en-US" sz="8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906182" y="2029593"/>
                <a:ext cx="307777" cy="14523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</a:t>
                </a:r>
                <a:endParaRPr lang="zh-CN" altLang="en-US" sz="800" dirty="0"/>
              </a:p>
            </p:txBody>
          </p:sp>
          <p:pic>
            <p:nvPicPr>
              <p:cNvPr id="47" name="图片 46" descr="-p125_C002T001.tif"/>
              <p:cNvPicPr>
                <a:picLocks noChangeAspect="1"/>
              </p:cNvPicPr>
              <p:nvPr/>
            </p:nvPicPr>
            <p:blipFill>
              <a:blip r:embed="rId5" cstate="print"/>
              <a:srcRect r="5987" b="5987"/>
              <a:stretch>
                <a:fillRect/>
              </a:stretch>
            </p:blipFill>
            <p:spPr>
              <a:xfrm>
                <a:off x="2161323" y="338690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8" name="图片 15" descr="-p125_C003T001.tif"/>
              <p:cNvPicPr>
                <a:picLocks noChangeAspect="1"/>
              </p:cNvPicPr>
              <p:nvPr/>
            </p:nvPicPr>
            <p:blipFill>
              <a:blip r:embed="rId6" cstate="print"/>
              <a:srcRect r="5987" b="5987"/>
              <a:stretch>
                <a:fillRect/>
              </a:stretch>
            </p:blipFill>
            <p:spPr>
              <a:xfrm>
                <a:off x="3025374" y="338690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9" name="图片 48" descr="-p125_T001.tif"/>
              <p:cNvPicPr>
                <a:picLocks noChangeAspect="1"/>
              </p:cNvPicPr>
              <p:nvPr/>
            </p:nvPicPr>
            <p:blipFill>
              <a:blip r:embed="rId7" cstate="print"/>
              <a:srcRect r="5987" b="5987"/>
              <a:stretch>
                <a:fillRect/>
              </a:stretch>
            </p:blipFill>
            <p:spPr>
              <a:xfrm>
                <a:off x="3892150" y="3386907"/>
                <a:ext cx="846116" cy="846116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1906182" y="3576228"/>
                <a:ext cx="307777" cy="478657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C125</a:t>
                </a:r>
                <a:endParaRPr lang="zh-CN" altLang="en-US" sz="800" dirty="0"/>
              </a:p>
            </p:txBody>
          </p:sp>
          <p:pic>
            <p:nvPicPr>
              <p:cNvPr id="51" name="图片 50" descr="-n19_0002_C002T001.tif"/>
              <p:cNvPicPr>
                <a:picLocks noChangeAspect="1"/>
              </p:cNvPicPr>
              <p:nvPr/>
            </p:nvPicPr>
            <p:blipFill>
              <a:blip r:embed="rId8" cstate="print"/>
              <a:srcRect r="5987" b="5987"/>
              <a:stretch>
                <a:fillRect/>
              </a:stretch>
            </p:blipFill>
            <p:spPr>
              <a:xfrm>
                <a:off x="2161323" y="4263209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52" name="图片 51" descr="-n19_0002_C003T001.tif"/>
              <p:cNvPicPr>
                <a:picLocks noChangeAspect="1"/>
              </p:cNvPicPr>
              <p:nvPr/>
            </p:nvPicPr>
            <p:blipFill>
              <a:blip r:embed="rId9" cstate="print"/>
              <a:srcRect r="5987" b="5987"/>
              <a:stretch>
                <a:fillRect/>
              </a:stretch>
            </p:blipFill>
            <p:spPr>
              <a:xfrm>
                <a:off x="3025374" y="4263209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53" name="图片 52" descr="-n19_0002_T001.tif"/>
              <p:cNvPicPr>
                <a:picLocks noChangeAspect="1"/>
              </p:cNvPicPr>
              <p:nvPr/>
            </p:nvPicPr>
            <p:blipFill>
              <a:blip r:embed="rId10" cstate="print"/>
              <a:srcRect r="5987" b="5987"/>
              <a:stretch>
                <a:fillRect/>
              </a:stretch>
            </p:blipFill>
            <p:spPr>
              <a:xfrm>
                <a:off x="3892150" y="4263209"/>
                <a:ext cx="846116" cy="846116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1906182" y="4436649"/>
                <a:ext cx="307777" cy="438582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N19</a:t>
                </a:r>
                <a:endParaRPr lang="zh-CN" altLang="en-US" sz="800" dirty="0"/>
              </a:p>
            </p:txBody>
          </p:sp>
          <p:pic>
            <p:nvPicPr>
              <p:cNvPr id="55" name="图片 54" descr="N52_C002T001.tif"/>
              <p:cNvPicPr>
                <a:picLocks noChangeAspect="1"/>
              </p:cNvPicPr>
              <p:nvPr/>
            </p:nvPicPr>
            <p:blipFill>
              <a:blip r:embed="rId11" cstate="print"/>
              <a:srcRect r="27940" b="27940"/>
              <a:stretch>
                <a:fillRect/>
              </a:stretch>
            </p:blipFill>
            <p:spPr>
              <a:xfrm>
                <a:off x="2170723" y="5147614"/>
                <a:ext cx="846000" cy="846000"/>
              </a:xfrm>
              <a:prstGeom prst="rect">
                <a:avLst/>
              </a:prstGeom>
            </p:spPr>
          </p:pic>
          <p:pic>
            <p:nvPicPr>
              <p:cNvPr id="56" name="图片 55" descr="N52_C003T001.tif"/>
              <p:cNvPicPr>
                <a:picLocks noChangeAspect="1"/>
              </p:cNvPicPr>
              <p:nvPr/>
            </p:nvPicPr>
            <p:blipFill>
              <a:blip r:embed="rId12" cstate="print"/>
              <a:srcRect r="27940" b="27940"/>
              <a:stretch>
                <a:fillRect/>
              </a:stretch>
            </p:blipFill>
            <p:spPr>
              <a:xfrm>
                <a:off x="3038366" y="5147614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57" name="图片 56" descr="N52_T001.tif"/>
              <p:cNvPicPr>
                <a:picLocks noChangeAspect="1"/>
              </p:cNvPicPr>
              <p:nvPr/>
            </p:nvPicPr>
            <p:blipFill>
              <a:blip r:embed="rId13" cstate="print"/>
              <a:srcRect r="27940" b="27940"/>
              <a:stretch>
                <a:fillRect/>
              </a:stretch>
            </p:blipFill>
            <p:spPr>
              <a:xfrm>
                <a:off x="3905051" y="5147614"/>
                <a:ext cx="846000" cy="845999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1908774" y="5461174"/>
                <a:ext cx="307777" cy="38568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△ N52</a:t>
                </a:r>
                <a:endParaRPr lang="zh-CN" altLang="en-US" sz="800" dirty="0"/>
              </a:p>
            </p:txBody>
          </p:sp>
          <p:pic>
            <p:nvPicPr>
              <p:cNvPr id="63" name="图片 62" descr="N68_C002T001.tif"/>
              <p:cNvPicPr>
                <a:picLocks noChangeAspect="1"/>
              </p:cNvPicPr>
              <p:nvPr/>
            </p:nvPicPr>
            <p:blipFill>
              <a:blip r:embed="rId14" cstate="print"/>
              <a:srcRect r="27940" b="27940"/>
              <a:stretch>
                <a:fillRect/>
              </a:stretch>
            </p:blipFill>
            <p:spPr>
              <a:xfrm>
                <a:off x="2170713" y="6012017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64" name="图片 63" descr="N68_C003T001.tif"/>
              <p:cNvPicPr>
                <a:picLocks noChangeAspect="1"/>
              </p:cNvPicPr>
              <p:nvPr/>
            </p:nvPicPr>
            <p:blipFill>
              <a:blip r:embed="rId15" cstate="print"/>
              <a:srcRect r="27940" b="27940"/>
              <a:stretch>
                <a:fillRect/>
              </a:stretch>
            </p:blipFill>
            <p:spPr>
              <a:xfrm>
                <a:off x="3038366" y="6012017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65" name="图片 64" descr="N68_T001.tif"/>
              <p:cNvPicPr>
                <a:picLocks noChangeAspect="1"/>
              </p:cNvPicPr>
              <p:nvPr/>
            </p:nvPicPr>
            <p:blipFill>
              <a:blip r:embed="rId16" cstate="print"/>
              <a:srcRect r="27940" b="27940"/>
              <a:stretch>
                <a:fillRect/>
              </a:stretch>
            </p:blipFill>
            <p:spPr>
              <a:xfrm>
                <a:off x="3905051" y="6012017"/>
                <a:ext cx="846000" cy="845999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1908896" y="6363651"/>
                <a:ext cx="307777" cy="38568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△ N68</a:t>
                </a:r>
                <a:endParaRPr lang="zh-CN" altLang="en-US" sz="800" dirty="0"/>
              </a:p>
            </p:txBody>
          </p:sp>
          <p:pic>
            <p:nvPicPr>
              <p:cNvPr id="78" name="图片 77" descr="-p75_0001_C002T001.tif"/>
              <p:cNvPicPr>
                <a:picLocks noChangeAspect="1"/>
              </p:cNvPicPr>
              <p:nvPr/>
            </p:nvPicPr>
            <p:blipFill>
              <a:blip r:embed="rId17" cstate="print"/>
              <a:srcRect r="5987" b="5987"/>
              <a:stretch>
                <a:fillRect/>
              </a:stretch>
            </p:blipFill>
            <p:spPr>
              <a:xfrm>
                <a:off x="2161323" y="251536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79" name="图片 78" descr="-p75_0001_C003T001.tif"/>
              <p:cNvPicPr>
                <a:picLocks noChangeAspect="1"/>
              </p:cNvPicPr>
              <p:nvPr/>
            </p:nvPicPr>
            <p:blipFill>
              <a:blip r:embed="rId18" cstate="print"/>
              <a:srcRect r="5987" b="5987"/>
              <a:stretch>
                <a:fillRect/>
              </a:stretch>
            </p:blipFill>
            <p:spPr>
              <a:xfrm>
                <a:off x="3025374" y="251536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80" name="图片 79" descr="-p75_0001_T001.tif"/>
              <p:cNvPicPr>
                <a:picLocks noChangeAspect="1"/>
              </p:cNvPicPr>
              <p:nvPr/>
            </p:nvPicPr>
            <p:blipFill>
              <a:blip r:embed="rId19" cstate="print"/>
              <a:srcRect r="5987" b="5987"/>
              <a:stretch>
                <a:fillRect/>
              </a:stretch>
            </p:blipFill>
            <p:spPr>
              <a:xfrm>
                <a:off x="3892150" y="2515367"/>
                <a:ext cx="846116" cy="846116"/>
              </a:xfrm>
              <a:prstGeom prst="rect">
                <a:avLst/>
              </a:prstGeom>
            </p:spPr>
          </p:pic>
          <p:grpSp>
            <p:nvGrpSpPr>
              <p:cNvPr id="96" name="组合 202"/>
              <p:cNvGrpSpPr/>
              <p:nvPr/>
            </p:nvGrpSpPr>
            <p:grpSpPr>
              <a:xfrm>
                <a:off x="4253993" y="4925214"/>
                <a:ext cx="632343" cy="215444"/>
                <a:chOff x="2653780" y="3643306"/>
                <a:chExt cx="632343" cy="215444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7" name="直接连接符 106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组合 203"/>
              <p:cNvGrpSpPr/>
              <p:nvPr/>
            </p:nvGrpSpPr>
            <p:grpSpPr>
              <a:xfrm>
                <a:off x="4253993" y="4066828"/>
                <a:ext cx="632343" cy="215444"/>
                <a:chOff x="2653780" y="3643306"/>
                <a:chExt cx="632343" cy="215444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5" name="直接连接符 104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组合 206"/>
              <p:cNvGrpSpPr/>
              <p:nvPr/>
            </p:nvGrpSpPr>
            <p:grpSpPr>
              <a:xfrm>
                <a:off x="4253993" y="3191650"/>
                <a:ext cx="560905" cy="215444"/>
                <a:chOff x="2653780" y="3643306"/>
                <a:chExt cx="560905" cy="215444"/>
              </a:xfrm>
            </p:grpSpPr>
            <p:sp>
              <p:nvSpPr>
                <p:cNvPr id="102" name="TextBox 101"/>
                <p:cNvSpPr txBox="1"/>
                <p:nvPr/>
              </p:nvSpPr>
              <p:spPr>
                <a:xfrm>
                  <a:off x="2653780" y="3643306"/>
                  <a:ext cx="5609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组合 209"/>
              <p:cNvGrpSpPr/>
              <p:nvPr/>
            </p:nvGrpSpPr>
            <p:grpSpPr>
              <a:xfrm>
                <a:off x="4253993" y="2334394"/>
                <a:ext cx="560905" cy="215444"/>
                <a:chOff x="2653780" y="3643306"/>
                <a:chExt cx="560905" cy="215444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>
                  <a:off x="2653780" y="3643306"/>
                  <a:ext cx="5609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1" name="直接连接符 100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组合 202"/>
              <p:cNvGrpSpPr/>
              <p:nvPr/>
            </p:nvGrpSpPr>
            <p:grpSpPr>
              <a:xfrm>
                <a:off x="4252918" y="5809128"/>
                <a:ext cx="632343" cy="215444"/>
                <a:chOff x="2653780" y="3643306"/>
                <a:chExt cx="632343" cy="215444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0" name="直接连接符 69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组合 202"/>
              <p:cNvGrpSpPr/>
              <p:nvPr/>
            </p:nvGrpSpPr>
            <p:grpSpPr>
              <a:xfrm>
                <a:off x="4248156" y="6666385"/>
                <a:ext cx="632343" cy="215444"/>
                <a:chOff x="2653780" y="3643306"/>
                <a:chExt cx="632343" cy="215444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>
                <a:xfrm>
                  <a:off x="2913744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" name="TextBox 60"/>
            <p:cNvSpPr txBox="1"/>
            <p:nvPr/>
          </p:nvSpPr>
          <p:spPr>
            <a:xfrm>
              <a:off x="2409817" y="1457303"/>
              <a:ext cx="3529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/>
                <a:t>Flag</a:t>
              </a:r>
              <a:endParaRPr lang="zh-CN" altLang="en-US" sz="8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6701</TotalTime>
  <Words>418</Words>
  <Application>Microsoft Office PowerPoint</Application>
  <PresentationFormat>全屏显示(4:3)</PresentationFormat>
  <Paragraphs>78</Paragraphs>
  <Slides>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5" baseType="lpstr">
      <vt:lpstr>Office 主题</vt:lpstr>
      <vt:lpstr>Prism Project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Fig.S1</dc:title>
  <dc:creator>user</dc:creator>
  <cp:lastModifiedBy>HP</cp:lastModifiedBy>
  <cp:revision>589</cp:revision>
  <dcterms:created xsi:type="dcterms:W3CDTF">2020-03-01T03:52:12Z</dcterms:created>
  <dcterms:modified xsi:type="dcterms:W3CDTF">2020-06-12T14:00:42Z</dcterms:modified>
</cp:coreProperties>
</file>