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74" r:id="rId2"/>
  </p:sldIdLst>
  <p:sldSz cx="6858000" cy="9906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121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54"/>
    <p:restoredTop sz="94450" autoAdjust="0"/>
  </p:normalViewPr>
  <p:slideViewPr>
    <p:cSldViewPr snapToGrid="0" snapToObjects="1">
      <p:cViewPr varScale="1">
        <p:scale>
          <a:sx n="65" d="100"/>
          <a:sy n="65" d="100"/>
        </p:scale>
        <p:origin x="287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CF04DA-DDEA-B64A-9195-AF6DAEC8E118}" type="datetimeFigureOut">
              <a:rPr kumimoji="1" lang="ja-JP" altLang="en-US" smtClean="0"/>
              <a:t>2022/10/9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1233488"/>
            <a:ext cx="23034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FE6749-6D6C-E64E-919B-EA1C26CBD0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8144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FE6749-6D6C-E64E-919B-EA1C26CBD071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9600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6B73-74A9-9443-85D9-E971D99CD501}" type="datetimeFigureOut">
              <a:rPr kumimoji="1" lang="ja-JP" altLang="en-US" smtClean="0"/>
              <a:t>2022/10/9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A155E-4C21-C44E-B1F0-49E01B82E9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69296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6B73-74A9-9443-85D9-E971D99CD501}" type="datetimeFigureOut">
              <a:rPr kumimoji="1" lang="ja-JP" altLang="en-US" smtClean="0"/>
              <a:t>2022/10/9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A155E-4C21-C44E-B1F0-49E01B82E9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4622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6B73-74A9-9443-85D9-E971D99CD501}" type="datetimeFigureOut">
              <a:rPr kumimoji="1" lang="ja-JP" altLang="en-US" smtClean="0"/>
              <a:t>2022/10/9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A155E-4C21-C44E-B1F0-49E01B82E9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9880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6B73-74A9-9443-85D9-E971D99CD501}" type="datetimeFigureOut">
              <a:rPr kumimoji="1" lang="ja-JP" altLang="en-US" smtClean="0"/>
              <a:t>2022/10/9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A155E-4C21-C44E-B1F0-49E01B82E9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3700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6B73-74A9-9443-85D9-E971D99CD501}" type="datetimeFigureOut">
              <a:rPr kumimoji="1" lang="ja-JP" altLang="en-US" smtClean="0"/>
              <a:t>2022/10/9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A155E-4C21-C44E-B1F0-49E01B82E9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2804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6B73-74A9-9443-85D9-E971D99CD501}" type="datetimeFigureOut">
              <a:rPr kumimoji="1" lang="ja-JP" altLang="en-US" smtClean="0"/>
              <a:t>2022/10/9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A155E-4C21-C44E-B1F0-49E01B82E9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6562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6B73-74A9-9443-85D9-E971D99CD501}" type="datetimeFigureOut">
              <a:rPr kumimoji="1" lang="ja-JP" altLang="en-US" smtClean="0"/>
              <a:t>2022/10/9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A155E-4C21-C44E-B1F0-49E01B82E9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3578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6B73-74A9-9443-85D9-E971D99CD501}" type="datetimeFigureOut">
              <a:rPr kumimoji="1" lang="ja-JP" altLang="en-US" smtClean="0"/>
              <a:t>2022/10/9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A155E-4C21-C44E-B1F0-49E01B82E9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378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6B73-74A9-9443-85D9-E971D99CD501}" type="datetimeFigureOut">
              <a:rPr kumimoji="1" lang="ja-JP" altLang="en-US" smtClean="0"/>
              <a:t>2022/10/9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A155E-4C21-C44E-B1F0-49E01B82E9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4824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6B73-74A9-9443-85D9-E971D99CD501}" type="datetimeFigureOut">
              <a:rPr kumimoji="1" lang="ja-JP" altLang="en-US" smtClean="0"/>
              <a:t>2022/10/9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A155E-4C21-C44E-B1F0-49E01B82E9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6173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6B73-74A9-9443-85D9-E971D99CD501}" type="datetimeFigureOut">
              <a:rPr kumimoji="1" lang="ja-JP" altLang="en-US" smtClean="0"/>
              <a:t>2022/10/9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A155E-4C21-C44E-B1F0-49E01B82E9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4637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C6B73-74A9-9443-85D9-E971D99CD501}" type="datetimeFigureOut">
              <a:rPr kumimoji="1" lang="ja-JP" altLang="en-US" smtClean="0"/>
              <a:t>2022/10/9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1A155E-4C21-C44E-B1F0-49E01B82E9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7594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図 32">
            <a:extLst>
              <a:ext uri="{FF2B5EF4-FFF2-40B4-BE49-F238E27FC236}">
                <a16:creationId xmlns:a16="http://schemas.microsoft.com/office/drawing/2014/main" id="{D16B53A1-3CBD-98F4-A67E-171978C656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3060" y="1921771"/>
            <a:ext cx="3792660" cy="4274268"/>
          </a:xfrm>
          <a:prstGeom prst="rect">
            <a:avLst/>
          </a:prstGeom>
        </p:spPr>
      </p:pic>
      <p:sp>
        <p:nvSpPr>
          <p:cNvPr id="2" name="正方形/長方形 98">
            <a:extLst>
              <a:ext uri="{FF2B5EF4-FFF2-40B4-BE49-F238E27FC236}">
                <a16:creationId xmlns:a16="http://schemas.microsoft.com/office/drawing/2014/main" id="{71129D27-934B-408A-AD25-27058F8B6E40}"/>
              </a:ext>
            </a:extLst>
          </p:cNvPr>
          <p:cNvSpPr/>
          <p:nvPr/>
        </p:nvSpPr>
        <p:spPr>
          <a:xfrm>
            <a:off x="4024" y="-1993"/>
            <a:ext cx="4101251" cy="34169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Supplementary Figure S1 </a:t>
            </a:r>
            <a:endParaRPr lang="ja-JP" alt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8F999C31-4DCA-1FEF-967B-C76F5AF56B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778" y="1585725"/>
            <a:ext cx="1768343" cy="1904976"/>
          </a:xfrm>
          <a:prstGeom prst="rect">
            <a:avLst/>
          </a:prstGeom>
        </p:spPr>
      </p:pic>
      <p:cxnSp>
        <p:nvCxnSpPr>
          <p:cNvPr id="25" name="直線矢印コネクタ 24">
            <a:extLst>
              <a:ext uri="{FF2B5EF4-FFF2-40B4-BE49-F238E27FC236}">
                <a16:creationId xmlns:a16="http://schemas.microsoft.com/office/drawing/2014/main" id="{17F34B99-226A-46EE-7787-F299E781B699}"/>
              </a:ext>
            </a:extLst>
          </p:cNvPr>
          <p:cNvCxnSpPr>
            <a:cxnSpLocks/>
          </p:cNvCxnSpPr>
          <p:nvPr/>
        </p:nvCxnSpPr>
        <p:spPr>
          <a:xfrm>
            <a:off x="1343854" y="1693878"/>
            <a:ext cx="197563" cy="26555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20A15C51-B7AC-EE68-573A-15812E66DAF4}"/>
              </a:ext>
            </a:extLst>
          </p:cNvPr>
          <p:cNvSpPr txBox="1"/>
          <p:nvPr/>
        </p:nvSpPr>
        <p:spPr>
          <a:xfrm>
            <a:off x="114317" y="1309037"/>
            <a:ext cx="13327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Sapporo city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37CA78EA-7B7F-6208-CD3B-D3F98A0E1CD1}"/>
              </a:ext>
            </a:extLst>
          </p:cNvPr>
          <p:cNvSpPr txBox="1"/>
          <p:nvPr/>
        </p:nvSpPr>
        <p:spPr>
          <a:xfrm>
            <a:off x="638119" y="3271129"/>
            <a:ext cx="7854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Japan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E296E668-257D-5128-D37E-341121936F2B}"/>
              </a:ext>
            </a:extLst>
          </p:cNvPr>
          <p:cNvSpPr txBox="1"/>
          <p:nvPr/>
        </p:nvSpPr>
        <p:spPr>
          <a:xfrm>
            <a:off x="237011" y="1609936"/>
            <a:ext cx="1080899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Population: </a:t>
            </a:r>
          </a:p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1,972,381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4153ABE6-B710-9BE6-619F-27659B888B61}"/>
              </a:ext>
            </a:extLst>
          </p:cNvPr>
          <p:cNvSpPr txBox="1"/>
          <p:nvPr/>
        </p:nvSpPr>
        <p:spPr>
          <a:xfrm>
            <a:off x="421164" y="3535685"/>
            <a:ext cx="1217349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Population: 123,223,561</a:t>
            </a:r>
          </a:p>
        </p:txBody>
      </p:sp>
      <p:cxnSp>
        <p:nvCxnSpPr>
          <p:cNvPr id="10" name="直線矢印コネクタ 9">
            <a:extLst>
              <a:ext uri="{FF2B5EF4-FFF2-40B4-BE49-F238E27FC236}">
                <a16:creationId xmlns:a16="http://schemas.microsoft.com/office/drawing/2014/main" id="{2367AAA2-6134-FC5C-23A5-8F5375E47934}"/>
              </a:ext>
            </a:extLst>
          </p:cNvPr>
          <p:cNvCxnSpPr>
            <a:cxnSpLocks/>
          </p:cNvCxnSpPr>
          <p:nvPr/>
        </p:nvCxnSpPr>
        <p:spPr>
          <a:xfrm>
            <a:off x="2658428" y="6392839"/>
            <a:ext cx="3737633" cy="0"/>
          </a:xfrm>
          <a:prstGeom prst="straightConnector1">
            <a:avLst/>
          </a:prstGeom>
          <a:ln w="952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フローチャート: 結合子 6">
            <a:extLst>
              <a:ext uri="{FF2B5EF4-FFF2-40B4-BE49-F238E27FC236}">
                <a16:creationId xmlns:a16="http://schemas.microsoft.com/office/drawing/2014/main" id="{61D2C5F0-9083-4D91-7D79-EB5EC7619457}"/>
              </a:ext>
            </a:extLst>
          </p:cNvPr>
          <p:cNvSpPr/>
          <p:nvPr/>
        </p:nvSpPr>
        <p:spPr>
          <a:xfrm>
            <a:off x="5050307" y="3912682"/>
            <a:ext cx="144000" cy="144000"/>
          </a:xfrm>
          <a:prstGeom prst="flowChartConnector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フローチャート: 結合子 12">
            <a:extLst>
              <a:ext uri="{FF2B5EF4-FFF2-40B4-BE49-F238E27FC236}">
                <a16:creationId xmlns:a16="http://schemas.microsoft.com/office/drawing/2014/main" id="{DDDA2E71-7438-ADB6-1B8B-F5A7E23708F2}"/>
              </a:ext>
            </a:extLst>
          </p:cNvPr>
          <p:cNvSpPr/>
          <p:nvPr/>
        </p:nvSpPr>
        <p:spPr>
          <a:xfrm>
            <a:off x="4830990" y="3215312"/>
            <a:ext cx="144000" cy="144000"/>
          </a:xfrm>
          <a:prstGeom prst="flowChartConnector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フローチャート: 結合子 13">
            <a:extLst>
              <a:ext uri="{FF2B5EF4-FFF2-40B4-BE49-F238E27FC236}">
                <a16:creationId xmlns:a16="http://schemas.microsoft.com/office/drawing/2014/main" id="{D002C528-3DE6-08DB-28B7-C6AB9D14B767}"/>
              </a:ext>
            </a:extLst>
          </p:cNvPr>
          <p:cNvSpPr/>
          <p:nvPr/>
        </p:nvSpPr>
        <p:spPr>
          <a:xfrm>
            <a:off x="4883296" y="3766767"/>
            <a:ext cx="144000" cy="144000"/>
          </a:xfrm>
          <a:prstGeom prst="flowChartConnector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フローチャート: 結合子 14">
            <a:extLst>
              <a:ext uri="{FF2B5EF4-FFF2-40B4-BE49-F238E27FC236}">
                <a16:creationId xmlns:a16="http://schemas.microsoft.com/office/drawing/2014/main" id="{F178E457-22C0-1D7E-1F3F-7517AF2F48BA}"/>
              </a:ext>
            </a:extLst>
          </p:cNvPr>
          <p:cNvSpPr/>
          <p:nvPr/>
        </p:nvSpPr>
        <p:spPr>
          <a:xfrm>
            <a:off x="4902990" y="3362241"/>
            <a:ext cx="144000" cy="144000"/>
          </a:xfrm>
          <a:prstGeom prst="flowChartConnector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フローチャート: 結合子 15">
            <a:extLst>
              <a:ext uri="{FF2B5EF4-FFF2-40B4-BE49-F238E27FC236}">
                <a16:creationId xmlns:a16="http://schemas.microsoft.com/office/drawing/2014/main" id="{1183DEF4-09DF-F72C-2BA4-37FCFC3F326B}"/>
              </a:ext>
            </a:extLst>
          </p:cNvPr>
          <p:cNvSpPr/>
          <p:nvPr/>
        </p:nvSpPr>
        <p:spPr>
          <a:xfrm>
            <a:off x="5078921" y="3114757"/>
            <a:ext cx="144000" cy="144000"/>
          </a:xfrm>
          <a:prstGeom prst="flowChartConnector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フローチャート: 結合子 16">
            <a:extLst>
              <a:ext uri="{FF2B5EF4-FFF2-40B4-BE49-F238E27FC236}">
                <a16:creationId xmlns:a16="http://schemas.microsoft.com/office/drawing/2014/main" id="{65934441-1AFD-AD17-09FF-8EF3CB62D805}"/>
              </a:ext>
            </a:extLst>
          </p:cNvPr>
          <p:cNvSpPr/>
          <p:nvPr/>
        </p:nvSpPr>
        <p:spPr>
          <a:xfrm>
            <a:off x="5016170" y="3535009"/>
            <a:ext cx="144000" cy="144000"/>
          </a:xfrm>
          <a:prstGeom prst="flowChartConnector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フローチャート: 結合子 17">
            <a:extLst>
              <a:ext uri="{FF2B5EF4-FFF2-40B4-BE49-F238E27FC236}">
                <a16:creationId xmlns:a16="http://schemas.microsoft.com/office/drawing/2014/main" id="{C380F170-4440-AF1E-3C93-FA6DBB88AD80}"/>
              </a:ext>
            </a:extLst>
          </p:cNvPr>
          <p:cNvSpPr/>
          <p:nvPr/>
        </p:nvSpPr>
        <p:spPr>
          <a:xfrm>
            <a:off x="5410189" y="3403262"/>
            <a:ext cx="144000" cy="144000"/>
          </a:xfrm>
          <a:prstGeom prst="flowChartConnector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フローチャート: 結合子 18">
            <a:extLst>
              <a:ext uri="{FF2B5EF4-FFF2-40B4-BE49-F238E27FC236}">
                <a16:creationId xmlns:a16="http://schemas.microsoft.com/office/drawing/2014/main" id="{58B55EBF-05F8-04F9-3F7C-2F73C6997A23}"/>
              </a:ext>
            </a:extLst>
          </p:cNvPr>
          <p:cNvSpPr/>
          <p:nvPr/>
        </p:nvSpPr>
        <p:spPr>
          <a:xfrm>
            <a:off x="5222921" y="3622767"/>
            <a:ext cx="144000" cy="144000"/>
          </a:xfrm>
          <a:prstGeom prst="flowChartConnector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フローチャート: 結合子 19">
            <a:extLst>
              <a:ext uri="{FF2B5EF4-FFF2-40B4-BE49-F238E27FC236}">
                <a16:creationId xmlns:a16="http://schemas.microsoft.com/office/drawing/2014/main" id="{F7D4B74C-8036-88B0-5D98-F1C30104F423}"/>
              </a:ext>
            </a:extLst>
          </p:cNvPr>
          <p:cNvSpPr/>
          <p:nvPr/>
        </p:nvSpPr>
        <p:spPr>
          <a:xfrm>
            <a:off x="5570495" y="2439977"/>
            <a:ext cx="144000" cy="144000"/>
          </a:xfrm>
          <a:prstGeom prst="flowChartConnector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フローチャート: 結合子 20">
            <a:extLst>
              <a:ext uri="{FF2B5EF4-FFF2-40B4-BE49-F238E27FC236}">
                <a16:creationId xmlns:a16="http://schemas.microsoft.com/office/drawing/2014/main" id="{B748C90A-E847-1206-808B-C37C9FC79B72}"/>
              </a:ext>
            </a:extLst>
          </p:cNvPr>
          <p:cNvSpPr/>
          <p:nvPr/>
        </p:nvSpPr>
        <p:spPr>
          <a:xfrm>
            <a:off x="5674512" y="3012772"/>
            <a:ext cx="144000" cy="144000"/>
          </a:xfrm>
          <a:prstGeom prst="flowChartConnector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フローチャート: 結合子 23">
            <a:extLst>
              <a:ext uri="{FF2B5EF4-FFF2-40B4-BE49-F238E27FC236}">
                <a16:creationId xmlns:a16="http://schemas.microsoft.com/office/drawing/2014/main" id="{1B5306EF-477A-F3C0-9CBE-04991AEED100}"/>
              </a:ext>
            </a:extLst>
          </p:cNvPr>
          <p:cNvSpPr/>
          <p:nvPr/>
        </p:nvSpPr>
        <p:spPr>
          <a:xfrm>
            <a:off x="5417117" y="2845209"/>
            <a:ext cx="144000" cy="144000"/>
          </a:xfrm>
          <a:prstGeom prst="flowChartConnector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フローチャート: 結合子 26">
            <a:extLst>
              <a:ext uri="{FF2B5EF4-FFF2-40B4-BE49-F238E27FC236}">
                <a16:creationId xmlns:a16="http://schemas.microsoft.com/office/drawing/2014/main" id="{177E6F33-85DB-58CD-1DEA-1127D80B496D}"/>
              </a:ext>
            </a:extLst>
          </p:cNvPr>
          <p:cNvSpPr/>
          <p:nvPr/>
        </p:nvSpPr>
        <p:spPr>
          <a:xfrm>
            <a:off x="5570495" y="2695035"/>
            <a:ext cx="144000" cy="144000"/>
          </a:xfrm>
          <a:prstGeom prst="flowChartConnector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フローチャート: 結合子 29">
            <a:extLst>
              <a:ext uri="{FF2B5EF4-FFF2-40B4-BE49-F238E27FC236}">
                <a16:creationId xmlns:a16="http://schemas.microsoft.com/office/drawing/2014/main" id="{4A89FF47-B210-3D53-31A6-A91E53CC1F9F}"/>
              </a:ext>
            </a:extLst>
          </p:cNvPr>
          <p:cNvSpPr/>
          <p:nvPr/>
        </p:nvSpPr>
        <p:spPr>
          <a:xfrm>
            <a:off x="5292811" y="2993523"/>
            <a:ext cx="144000" cy="144000"/>
          </a:xfrm>
          <a:prstGeom prst="flowChartConnector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フローチャート: 結合子 30">
            <a:extLst>
              <a:ext uri="{FF2B5EF4-FFF2-40B4-BE49-F238E27FC236}">
                <a16:creationId xmlns:a16="http://schemas.microsoft.com/office/drawing/2014/main" id="{C94DDC6A-04F7-4CA0-E512-7FEC5575114A}"/>
              </a:ext>
            </a:extLst>
          </p:cNvPr>
          <p:cNvSpPr/>
          <p:nvPr/>
        </p:nvSpPr>
        <p:spPr>
          <a:xfrm>
            <a:off x="5891859" y="4069381"/>
            <a:ext cx="144000" cy="144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フローチャート: 結合子 33">
            <a:extLst>
              <a:ext uri="{FF2B5EF4-FFF2-40B4-BE49-F238E27FC236}">
                <a16:creationId xmlns:a16="http://schemas.microsoft.com/office/drawing/2014/main" id="{E3631105-965A-C9DD-DA8B-4728E0E3A107}"/>
              </a:ext>
            </a:extLst>
          </p:cNvPr>
          <p:cNvSpPr/>
          <p:nvPr/>
        </p:nvSpPr>
        <p:spPr>
          <a:xfrm>
            <a:off x="5482189" y="3971392"/>
            <a:ext cx="144000" cy="144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フローチャート: 結合子 34">
            <a:extLst>
              <a:ext uri="{FF2B5EF4-FFF2-40B4-BE49-F238E27FC236}">
                <a16:creationId xmlns:a16="http://schemas.microsoft.com/office/drawing/2014/main" id="{7F5870BA-1FB5-7C6A-AA1B-CD4427094FB4}"/>
              </a:ext>
            </a:extLst>
          </p:cNvPr>
          <p:cNvSpPr/>
          <p:nvPr/>
        </p:nvSpPr>
        <p:spPr>
          <a:xfrm>
            <a:off x="4883296" y="4365043"/>
            <a:ext cx="144000" cy="144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フローチャート: 結合子 35">
            <a:extLst>
              <a:ext uri="{FF2B5EF4-FFF2-40B4-BE49-F238E27FC236}">
                <a16:creationId xmlns:a16="http://schemas.microsoft.com/office/drawing/2014/main" id="{67C3938D-1E86-1AF4-F123-931B959FE017}"/>
              </a:ext>
            </a:extLst>
          </p:cNvPr>
          <p:cNvSpPr/>
          <p:nvPr/>
        </p:nvSpPr>
        <p:spPr>
          <a:xfrm>
            <a:off x="5261261" y="4023512"/>
            <a:ext cx="144000" cy="144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フローチャート: 結合子 36">
            <a:extLst>
              <a:ext uri="{FF2B5EF4-FFF2-40B4-BE49-F238E27FC236}">
                <a16:creationId xmlns:a16="http://schemas.microsoft.com/office/drawing/2014/main" id="{925B964B-25FF-F269-286D-0EDB7491892A}"/>
              </a:ext>
            </a:extLst>
          </p:cNvPr>
          <p:cNvSpPr/>
          <p:nvPr/>
        </p:nvSpPr>
        <p:spPr>
          <a:xfrm>
            <a:off x="5642495" y="4495805"/>
            <a:ext cx="144000" cy="144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フローチャート: 結合子 37">
            <a:extLst>
              <a:ext uri="{FF2B5EF4-FFF2-40B4-BE49-F238E27FC236}">
                <a16:creationId xmlns:a16="http://schemas.microsoft.com/office/drawing/2014/main" id="{9DF913C4-63D8-E4DC-E077-DC2579B418D4}"/>
              </a:ext>
            </a:extLst>
          </p:cNvPr>
          <p:cNvSpPr/>
          <p:nvPr/>
        </p:nvSpPr>
        <p:spPr>
          <a:xfrm>
            <a:off x="6074105" y="3925381"/>
            <a:ext cx="144000" cy="1440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フローチャート: 結合子 39">
            <a:extLst>
              <a:ext uri="{FF2B5EF4-FFF2-40B4-BE49-F238E27FC236}">
                <a16:creationId xmlns:a16="http://schemas.microsoft.com/office/drawing/2014/main" id="{F619E036-5F3B-1BF5-EE81-1ED6BA83BE89}"/>
              </a:ext>
            </a:extLst>
          </p:cNvPr>
          <p:cNvSpPr/>
          <p:nvPr/>
        </p:nvSpPr>
        <p:spPr>
          <a:xfrm>
            <a:off x="4676536" y="2498662"/>
            <a:ext cx="144000" cy="14400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フローチャート: 結合子 40">
            <a:extLst>
              <a:ext uri="{FF2B5EF4-FFF2-40B4-BE49-F238E27FC236}">
                <a16:creationId xmlns:a16="http://schemas.microsoft.com/office/drawing/2014/main" id="{3EEEC935-077B-3EC4-2613-4E9CD13516EC}"/>
              </a:ext>
            </a:extLst>
          </p:cNvPr>
          <p:cNvSpPr/>
          <p:nvPr/>
        </p:nvSpPr>
        <p:spPr>
          <a:xfrm>
            <a:off x="4614990" y="3304006"/>
            <a:ext cx="144000" cy="14400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フローチャート: 結合子 41">
            <a:extLst>
              <a:ext uri="{FF2B5EF4-FFF2-40B4-BE49-F238E27FC236}">
                <a16:creationId xmlns:a16="http://schemas.microsoft.com/office/drawing/2014/main" id="{D92B50D8-F5AF-EE40-B684-9B5C444CFF90}"/>
              </a:ext>
            </a:extLst>
          </p:cNvPr>
          <p:cNvSpPr/>
          <p:nvPr/>
        </p:nvSpPr>
        <p:spPr>
          <a:xfrm>
            <a:off x="4456962" y="3035263"/>
            <a:ext cx="144000" cy="14400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フローチャート: 結合子 42">
            <a:extLst>
              <a:ext uri="{FF2B5EF4-FFF2-40B4-BE49-F238E27FC236}">
                <a16:creationId xmlns:a16="http://schemas.microsoft.com/office/drawing/2014/main" id="{F50D78D7-00B5-E1DC-23A3-FB45D87FA9A1}"/>
              </a:ext>
            </a:extLst>
          </p:cNvPr>
          <p:cNvSpPr/>
          <p:nvPr/>
        </p:nvSpPr>
        <p:spPr>
          <a:xfrm>
            <a:off x="4312962" y="2535685"/>
            <a:ext cx="144000" cy="14400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6" name="フローチャート: 結合子 45">
            <a:extLst>
              <a:ext uri="{FF2B5EF4-FFF2-40B4-BE49-F238E27FC236}">
                <a16:creationId xmlns:a16="http://schemas.microsoft.com/office/drawing/2014/main" id="{60774541-29E2-535F-769F-C44CF4420D71}"/>
              </a:ext>
            </a:extLst>
          </p:cNvPr>
          <p:cNvSpPr/>
          <p:nvPr/>
        </p:nvSpPr>
        <p:spPr>
          <a:xfrm>
            <a:off x="5220811" y="3443722"/>
            <a:ext cx="144000" cy="144000"/>
          </a:xfrm>
          <a:prstGeom prst="flowChartConnector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フローチャート: 結合子 46">
            <a:extLst>
              <a:ext uri="{FF2B5EF4-FFF2-40B4-BE49-F238E27FC236}">
                <a16:creationId xmlns:a16="http://schemas.microsoft.com/office/drawing/2014/main" id="{CB35B4AC-034B-C482-5ADB-E3DEC24BB43B}"/>
              </a:ext>
            </a:extLst>
          </p:cNvPr>
          <p:cNvSpPr/>
          <p:nvPr/>
        </p:nvSpPr>
        <p:spPr>
          <a:xfrm>
            <a:off x="5064852" y="4180011"/>
            <a:ext cx="144000" cy="144000"/>
          </a:xfrm>
          <a:prstGeom prst="flowChartConnector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8" name="フローチャート: 結合子 47">
            <a:extLst>
              <a:ext uri="{FF2B5EF4-FFF2-40B4-BE49-F238E27FC236}">
                <a16:creationId xmlns:a16="http://schemas.microsoft.com/office/drawing/2014/main" id="{499125A2-C6DB-4C00-9FFF-E5FC3CBBA2B1}"/>
              </a:ext>
            </a:extLst>
          </p:cNvPr>
          <p:cNvSpPr/>
          <p:nvPr/>
        </p:nvSpPr>
        <p:spPr>
          <a:xfrm>
            <a:off x="5672490" y="3951512"/>
            <a:ext cx="144000" cy="144000"/>
          </a:xfrm>
          <a:prstGeom prst="flowChartConnector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9" name="フローチャート: 結合子 48">
            <a:extLst>
              <a:ext uri="{FF2B5EF4-FFF2-40B4-BE49-F238E27FC236}">
                <a16:creationId xmlns:a16="http://schemas.microsoft.com/office/drawing/2014/main" id="{D7BFDCDB-1C1D-9EA2-2766-3168FD05E6E6}"/>
              </a:ext>
            </a:extLst>
          </p:cNvPr>
          <p:cNvSpPr/>
          <p:nvPr/>
        </p:nvSpPr>
        <p:spPr>
          <a:xfrm>
            <a:off x="4872170" y="4616877"/>
            <a:ext cx="144000" cy="144000"/>
          </a:xfrm>
          <a:prstGeom prst="flowChartConnector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" name="フローチャート: 結合子 49">
            <a:extLst>
              <a:ext uri="{FF2B5EF4-FFF2-40B4-BE49-F238E27FC236}">
                <a16:creationId xmlns:a16="http://schemas.microsoft.com/office/drawing/2014/main" id="{6B8A2E4C-24AB-ADA6-3250-56EEA4D7E533}"/>
              </a:ext>
            </a:extLst>
          </p:cNvPr>
          <p:cNvSpPr/>
          <p:nvPr/>
        </p:nvSpPr>
        <p:spPr>
          <a:xfrm>
            <a:off x="5173308" y="2711397"/>
            <a:ext cx="144000" cy="144000"/>
          </a:xfrm>
          <a:prstGeom prst="flowChartConnector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" name="フローチャート: 結合子 50">
            <a:extLst>
              <a:ext uri="{FF2B5EF4-FFF2-40B4-BE49-F238E27FC236}">
                <a16:creationId xmlns:a16="http://schemas.microsoft.com/office/drawing/2014/main" id="{53D98C4F-814F-906B-E21A-DE6879C418B9}"/>
              </a:ext>
            </a:extLst>
          </p:cNvPr>
          <p:cNvSpPr/>
          <p:nvPr/>
        </p:nvSpPr>
        <p:spPr>
          <a:xfrm>
            <a:off x="5231542" y="3266971"/>
            <a:ext cx="144000" cy="144000"/>
          </a:xfrm>
          <a:prstGeom prst="flowChartConnector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" name="フローチャート: 結合子 51">
            <a:extLst>
              <a:ext uri="{FF2B5EF4-FFF2-40B4-BE49-F238E27FC236}">
                <a16:creationId xmlns:a16="http://schemas.microsoft.com/office/drawing/2014/main" id="{BFF033CD-95DE-3F03-9C2F-7A10630EA247}"/>
              </a:ext>
            </a:extLst>
          </p:cNvPr>
          <p:cNvSpPr/>
          <p:nvPr/>
        </p:nvSpPr>
        <p:spPr>
          <a:xfrm>
            <a:off x="251070" y="4349569"/>
            <a:ext cx="180000" cy="180000"/>
          </a:xfrm>
          <a:prstGeom prst="flowChartConnector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" name="フローチャート: 結合子 52">
            <a:extLst>
              <a:ext uri="{FF2B5EF4-FFF2-40B4-BE49-F238E27FC236}">
                <a16:creationId xmlns:a16="http://schemas.microsoft.com/office/drawing/2014/main" id="{248262BB-0674-89F5-2093-A273BA1944F1}"/>
              </a:ext>
            </a:extLst>
          </p:cNvPr>
          <p:cNvSpPr/>
          <p:nvPr/>
        </p:nvSpPr>
        <p:spPr>
          <a:xfrm>
            <a:off x="251070" y="5802641"/>
            <a:ext cx="180000" cy="180000"/>
          </a:xfrm>
          <a:prstGeom prst="flowChartConnector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4" name="図 53">
            <a:extLst>
              <a:ext uri="{FF2B5EF4-FFF2-40B4-BE49-F238E27FC236}">
                <a16:creationId xmlns:a16="http://schemas.microsoft.com/office/drawing/2014/main" id="{8FE17E34-88C9-CCB8-4517-AE56FD59BE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5981" y="4844395"/>
            <a:ext cx="195089" cy="195089"/>
          </a:xfrm>
          <a:prstGeom prst="rect">
            <a:avLst/>
          </a:prstGeom>
          <a:ln>
            <a:noFill/>
          </a:ln>
        </p:spPr>
      </p:pic>
      <p:sp>
        <p:nvSpPr>
          <p:cNvPr id="4" name="フローチャート: 結合子 3">
            <a:extLst>
              <a:ext uri="{FF2B5EF4-FFF2-40B4-BE49-F238E27FC236}">
                <a16:creationId xmlns:a16="http://schemas.microsoft.com/office/drawing/2014/main" id="{D942120E-6312-20BB-DE85-323716A1F3B5}"/>
              </a:ext>
            </a:extLst>
          </p:cNvPr>
          <p:cNvSpPr/>
          <p:nvPr/>
        </p:nvSpPr>
        <p:spPr>
          <a:xfrm>
            <a:off x="242078" y="5315184"/>
            <a:ext cx="180000" cy="180000"/>
          </a:xfrm>
          <a:prstGeom prst="flowChartConnector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フローチャート: 結合子 11">
            <a:extLst>
              <a:ext uri="{FF2B5EF4-FFF2-40B4-BE49-F238E27FC236}">
                <a16:creationId xmlns:a16="http://schemas.microsoft.com/office/drawing/2014/main" id="{9337A156-A777-3D77-B3CC-9BA6E5B77397}"/>
              </a:ext>
            </a:extLst>
          </p:cNvPr>
          <p:cNvSpPr/>
          <p:nvPr/>
        </p:nvSpPr>
        <p:spPr>
          <a:xfrm>
            <a:off x="254560" y="6290099"/>
            <a:ext cx="180000" cy="180000"/>
          </a:xfrm>
          <a:prstGeom prst="flowChartConnector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CC69A6E8-5F63-1283-4642-60645A8C0B6B}"/>
              </a:ext>
            </a:extLst>
          </p:cNvPr>
          <p:cNvSpPr txBox="1"/>
          <p:nvPr/>
        </p:nvSpPr>
        <p:spPr>
          <a:xfrm>
            <a:off x="480865" y="4276213"/>
            <a:ext cx="202222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Group 1: 8 hospitals</a:t>
            </a:r>
          </a:p>
          <a:p>
            <a:endParaRPr kumimoji="1" lang="en-US" altLang="ja-JP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Group 2: 6 hospitals</a:t>
            </a:r>
          </a:p>
          <a:p>
            <a:endParaRPr kumimoji="1" lang="en-US" altLang="ja-JP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Group 3: 5 hospitals</a:t>
            </a:r>
          </a:p>
          <a:p>
            <a:endParaRPr kumimoji="1" lang="en-US" altLang="ja-JP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Group 4: 4 hospitals</a:t>
            </a:r>
          </a:p>
          <a:p>
            <a:endParaRPr kumimoji="1" lang="en-US" altLang="ja-JP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Group 5: 6 hospitals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5D73CC7B-56BF-D664-29C5-FBB8A01CC1DC}"/>
              </a:ext>
            </a:extLst>
          </p:cNvPr>
          <p:cNvSpPr txBox="1"/>
          <p:nvPr/>
        </p:nvSpPr>
        <p:spPr>
          <a:xfrm>
            <a:off x="4127754" y="6418760"/>
            <a:ext cx="8329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40 km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293C5092-1DDC-BD99-19A7-7B046527EC91}"/>
              </a:ext>
            </a:extLst>
          </p:cNvPr>
          <p:cNvSpPr txBox="1"/>
          <p:nvPr/>
        </p:nvSpPr>
        <p:spPr>
          <a:xfrm>
            <a:off x="3936398" y="4046289"/>
            <a:ext cx="11200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Mt. </a:t>
            </a:r>
            <a:r>
              <a:rPr kumimoji="1" lang="en-US" altLang="ja-JP" sz="1600" dirty="0" err="1">
                <a:latin typeface="Arial" panose="020B0604020202020204" pitchFamily="34" charset="0"/>
                <a:cs typeface="Arial" panose="020B0604020202020204" pitchFamily="34" charset="0"/>
              </a:rPr>
              <a:t>Moiwa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C71A7125-A72E-25CE-629E-3F944498FE09}"/>
              </a:ext>
            </a:extLst>
          </p:cNvPr>
          <p:cNvSpPr txBox="1"/>
          <p:nvPr/>
        </p:nvSpPr>
        <p:spPr>
          <a:xfrm>
            <a:off x="3376489" y="4823540"/>
            <a:ext cx="10001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 err="1">
                <a:latin typeface="Arial" panose="020B0604020202020204" pitchFamily="34" charset="0"/>
                <a:cs typeface="Arial" panose="020B0604020202020204" pitchFamily="34" charset="0"/>
              </a:rPr>
              <a:t>Jozankei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D2CC082A-1975-145A-9003-6840AB5057CA}"/>
              </a:ext>
            </a:extLst>
          </p:cNvPr>
          <p:cNvSpPr txBox="1"/>
          <p:nvPr/>
        </p:nvSpPr>
        <p:spPr>
          <a:xfrm>
            <a:off x="3388938" y="3397099"/>
            <a:ext cx="10541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Mt. Teine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D62F5DF1-80D1-489C-2065-6921417E9081}"/>
              </a:ext>
            </a:extLst>
          </p:cNvPr>
          <p:cNvSpPr txBox="1"/>
          <p:nvPr/>
        </p:nvSpPr>
        <p:spPr>
          <a:xfrm>
            <a:off x="3084622" y="4238496"/>
            <a:ext cx="12524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Mt. </a:t>
            </a:r>
            <a:r>
              <a:rPr kumimoji="1" lang="en-US" altLang="ja-JP" sz="1600" dirty="0" err="1">
                <a:latin typeface="Arial" panose="020B0604020202020204" pitchFamily="34" charset="0"/>
                <a:cs typeface="Arial" panose="020B0604020202020204" pitchFamily="34" charset="0"/>
              </a:rPr>
              <a:t>Bankei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二等辺三角形 8">
            <a:extLst>
              <a:ext uri="{FF2B5EF4-FFF2-40B4-BE49-F238E27FC236}">
                <a16:creationId xmlns:a16="http://schemas.microsoft.com/office/drawing/2014/main" id="{66184FFC-784B-D5F7-1244-FE63A2121016}"/>
              </a:ext>
            </a:extLst>
          </p:cNvPr>
          <p:cNvSpPr/>
          <p:nvPr/>
        </p:nvSpPr>
        <p:spPr>
          <a:xfrm>
            <a:off x="3838983" y="3281017"/>
            <a:ext cx="144000" cy="144000"/>
          </a:xfrm>
          <a:prstGeom prst="triangle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二等辺三角形 25">
            <a:extLst>
              <a:ext uri="{FF2B5EF4-FFF2-40B4-BE49-F238E27FC236}">
                <a16:creationId xmlns:a16="http://schemas.microsoft.com/office/drawing/2014/main" id="{56825AD8-4AC0-40D7-4CD0-F41D3392BEC7}"/>
              </a:ext>
            </a:extLst>
          </p:cNvPr>
          <p:cNvSpPr/>
          <p:nvPr/>
        </p:nvSpPr>
        <p:spPr>
          <a:xfrm>
            <a:off x="3709390" y="4114051"/>
            <a:ext cx="144000" cy="144000"/>
          </a:xfrm>
          <a:prstGeom prst="triangle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7" name="二等辺三角形 56">
            <a:extLst>
              <a:ext uri="{FF2B5EF4-FFF2-40B4-BE49-F238E27FC236}">
                <a16:creationId xmlns:a16="http://schemas.microsoft.com/office/drawing/2014/main" id="{A2F592E9-00CF-0AFE-9EFF-DF1221B6265C}"/>
              </a:ext>
            </a:extLst>
          </p:cNvPr>
          <p:cNvSpPr/>
          <p:nvPr/>
        </p:nvSpPr>
        <p:spPr>
          <a:xfrm>
            <a:off x="4468083" y="3933752"/>
            <a:ext cx="144000" cy="144000"/>
          </a:xfrm>
          <a:prstGeom prst="triangle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9" name="二等辺三角形 58">
            <a:extLst>
              <a:ext uri="{FF2B5EF4-FFF2-40B4-BE49-F238E27FC236}">
                <a16:creationId xmlns:a16="http://schemas.microsoft.com/office/drawing/2014/main" id="{680982E1-646D-5479-416E-51CB1D36D4FE}"/>
              </a:ext>
            </a:extLst>
          </p:cNvPr>
          <p:cNvSpPr/>
          <p:nvPr/>
        </p:nvSpPr>
        <p:spPr>
          <a:xfrm>
            <a:off x="3662710" y="4746166"/>
            <a:ext cx="144000" cy="144000"/>
          </a:xfrm>
          <a:prstGeom prst="triangle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BC42D9AB-5F74-906E-7FCE-7B566E829584}"/>
              </a:ext>
            </a:extLst>
          </p:cNvPr>
          <p:cNvSpPr txBox="1"/>
          <p:nvPr/>
        </p:nvSpPr>
        <p:spPr>
          <a:xfrm>
            <a:off x="3447356" y="1498405"/>
            <a:ext cx="1923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Sapporo city</a:t>
            </a:r>
            <a:endParaRPr kumimoji="1" lang="ja-JP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C77AC21-CD73-439F-9A77-C6A6FB277EC9}"/>
              </a:ext>
            </a:extLst>
          </p:cNvPr>
          <p:cNvSpPr txBox="1"/>
          <p:nvPr/>
        </p:nvSpPr>
        <p:spPr>
          <a:xfrm>
            <a:off x="51474" y="880400"/>
            <a:ext cx="675249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500" dirty="0">
                <a:latin typeface="Arial" panose="020B0604020202020204" pitchFamily="34" charset="0"/>
                <a:cs typeface="Arial" panose="020B0604020202020204" pitchFamily="34" charset="0"/>
              </a:rPr>
              <a:t>The Sapporo City Acute Coronary Syndrome Network Hospitals on the Map</a:t>
            </a:r>
            <a:endParaRPr kumimoji="1" lang="ja-JP" alt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2660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7699</TotalTime>
  <Words>63</Words>
  <Application>Microsoft Office PowerPoint</Application>
  <PresentationFormat>A4 210 x 297 mm</PresentationFormat>
  <Paragraphs>23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takenaka</dc:creator>
  <cp:lastModifiedBy>Takenaka Sakae</cp:lastModifiedBy>
  <cp:revision>190</cp:revision>
  <cp:lastPrinted>2022-05-11T11:56:29Z</cp:lastPrinted>
  <dcterms:created xsi:type="dcterms:W3CDTF">2019-07-01T13:17:44Z</dcterms:created>
  <dcterms:modified xsi:type="dcterms:W3CDTF">2022-10-09T08:41:49Z</dcterms:modified>
</cp:coreProperties>
</file>