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4233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DA291C"/>
    <a:srgbClr val="959CA0"/>
    <a:srgbClr val="FE8A12"/>
    <a:srgbClr val="F4C65A"/>
    <a:srgbClr val="FFE2C4"/>
    <a:srgbClr val="FEC488"/>
    <a:srgbClr val="7FD1EF"/>
    <a:srgbClr val="A1D794"/>
    <a:srgbClr val="72C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808" y="-11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94675" y="279823"/>
            <a:ext cx="4393055" cy="36795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94675" y="669161"/>
            <a:ext cx="4393055" cy="153245"/>
          </a:xfrm>
          <a:prstGeom prst="rect">
            <a:avLst/>
          </a:prstGeom>
        </p:spPr>
        <p:txBody>
          <a:bodyPr vert="horz" lIns="93324" tIns="0" rIns="93324" bIns="0" rtlCol="0">
            <a:noAutofit/>
          </a:bodyPr>
          <a:lstStyle>
            <a:lvl1pPr algn="r">
              <a:defRPr sz="1200"/>
            </a:lvl1pPr>
          </a:lstStyle>
          <a:p>
            <a:pPr algn="l"/>
            <a:fld id="{E7A8D578-5E90-413C-9512-130603CF2639}" type="datetimeFigureOut">
              <a:rPr lang="en-US" sz="1000" i="1"/>
              <a:pPr algn="l"/>
              <a:t>10/3/2022</a:t>
            </a:fld>
            <a:endParaRPr lang="en-US" sz="10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94691" y="8780243"/>
            <a:ext cx="2893517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6470" y="8780243"/>
            <a:ext cx="1221955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D32B792-199B-4EBF-B605-6F6C876EB442}" type="slidenum">
              <a:rPr lang="en-US" sz="1000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115028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04FCD28D-5205-B14D-9338-E5F52C4B3AF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3460" y="671457"/>
            <a:ext cx="1555593" cy="281237"/>
          </a:xfrm>
          <a:prstGeom prst="rect">
            <a:avLst/>
          </a:prstGeom>
        </p:spPr>
      </p:pic>
      <p:sp>
        <p:nvSpPr>
          <p:cNvPr id="20" name="Header Placeholder 19">
            <a:extLst>
              <a:ext uri="{FF2B5EF4-FFF2-40B4-BE49-F238E27FC236}">
                <a16:creationId xmlns:a16="http://schemas.microsoft.com/office/drawing/2014/main" id="{44B54E68-49B3-EB4F-9F06-63EBE21271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1" name="Slide Image Placeholder 20">
            <a:extLst>
              <a:ext uri="{FF2B5EF4-FFF2-40B4-BE49-F238E27FC236}">
                <a16:creationId xmlns:a16="http://schemas.microsoft.com/office/drawing/2014/main" id="{9F80914E-3226-3544-8067-D77A7810E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A95A9D-2083-FD47-8FCC-26405789E4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2376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3E99797-5A44-E441-B5A2-75267FF5A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8275" y="8842376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7C527-D302-0D4C-8820-8247C93BFD8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Notes Placeholder 23">
            <a:extLst>
              <a:ext uri="{FF2B5EF4-FFF2-40B4-BE49-F238E27FC236}">
                <a16:creationId xmlns:a16="http://schemas.microsoft.com/office/drawing/2014/main" id="{0824245F-47FC-6845-9612-BB5942EF9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6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089E4AFB-44C9-3941-9EFD-0F8219FA48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8275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52FF9-2A45-F143-A9E3-2C98D6266DD3}" type="datetimeFigureOut">
              <a:rPr lang="en-US" smtClean="0"/>
              <a:t>10/3/2022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967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1174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28600" indent="-111125" algn="l" defTabSz="914400" rtl="0" eaLnBrk="1" latinLnBrk="0" hangingPunct="1">
      <a:spcBef>
        <a:spcPts val="400"/>
      </a:spcBef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460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›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2763" indent="-166688" algn="l" defTabSz="914400" rtl="0" eaLnBrk="1" latinLnBrk="0" hangingPunct="1">
      <a:spcBef>
        <a:spcPts val="400"/>
      </a:spcBef>
      <a:buFont typeface="Arial" panose="020B0604020202020204" pitchFamily="34" charset="0"/>
      <a:buChar char="»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30238" indent="-117475" algn="l" defTabSz="914400" rtl="0" eaLnBrk="1" latinLnBrk="0" hangingPunct="1">
      <a:spcBef>
        <a:spcPts val="400"/>
      </a:spcBef>
      <a:buSzPct val="75000"/>
      <a:buFont typeface="Wingdings" panose="05000000000000000000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DEFF783-1996-4984-99EE-7B1AC1AE1A3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6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9030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C58985-6F6A-8540-ABC2-450EF4A8FB42}"/>
              </a:ext>
            </a:extLst>
          </p:cNvPr>
          <p:cNvSpPr txBox="1"/>
          <p:nvPr/>
        </p:nvSpPr>
        <p:spPr bwMode="black">
          <a:xfrm>
            <a:off x="6096000" y="6858000"/>
            <a:ext cx="6096001" cy="27699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IQVIA Template (V2.1.0)</a:t>
            </a:r>
            <a:endParaRPr lang="en-US" sz="1000" kern="1200" dirty="0">
              <a:solidFill>
                <a:schemeClr val="bg1">
                  <a:lumMod val="50000"/>
                </a:schemeClr>
              </a:solidFill>
              <a:latin typeface="+mn-lt"/>
              <a:ea typeface="Arial" charset="0"/>
              <a:cs typeface="Arial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07A176-04FF-4600-9428-258A4B331C28}"/>
              </a:ext>
            </a:extLst>
          </p:cNvPr>
          <p:cNvGrpSpPr/>
          <p:nvPr userDrawn="1"/>
        </p:nvGrpSpPr>
        <p:grpSpPr>
          <a:xfrm>
            <a:off x="12308084" y="0"/>
            <a:ext cx="851744" cy="3047787"/>
            <a:chOff x="12233656" y="25480"/>
            <a:chExt cx="851744" cy="304778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6790172-6CDB-486B-8C9C-5719F944A1E5}"/>
                </a:ext>
              </a:extLst>
            </p:cNvPr>
            <p:cNvSpPr/>
            <p:nvPr/>
          </p:nvSpPr>
          <p:spPr bwMode="gray">
            <a:xfrm>
              <a:off x="12233656" y="2584077"/>
              <a:ext cx="187184" cy="1871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34110EB-1D9F-40AA-85D6-0DCE03E31FF6}"/>
                </a:ext>
              </a:extLst>
            </p:cNvPr>
            <p:cNvSpPr/>
            <p:nvPr/>
          </p:nvSpPr>
          <p:spPr bwMode="gray">
            <a:xfrm>
              <a:off x="12676696" y="2584077"/>
              <a:ext cx="187184" cy="187184"/>
            </a:xfrm>
            <a:prstGeom prst="rect">
              <a:avLst/>
            </a:prstGeom>
            <a:solidFill>
              <a:srgbClr val="606B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4C9A453-AE8F-4383-BD8F-32DA97D7AAF2}"/>
                </a:ext>
              </a:extLst>
            </p:cNvPr>
            <p:cNvSpPr/>
            <p:nvPr/>
          </p:nvSpPr>
          <p:spPr bwMode="gray">
            <a:xfrm>
              <a:off x="12898215" y="2584077"/>
              <a:ext cx="187184" cy="187184"/>
            </a:xfrm>
            <a:prstGeom prst="rect">
              <a:avLst/>
            </a:prstGeom>
            <a:solidFill>
              <a:srgbClr val="CAC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E0FF7AE-5FC0-4FE9-B824-B5FD9D591486}"/>
                </a:ext>
              </a:extLst>
            </p:cNvPr>
            <p:cNvSpPr/>
            <p:nvPr/>
          </p:nvSpPr>
          <p:spPr bwMode="gray">
            <a:xfrm>
              <a:off x="12455176" y="2584077"/>
              <a:ext cx="187184" cy="187184"/>
            </a:xfrm>
            <a:prstGeom prst="rect">
              <a:avLst/>
            </a:prstGeom>
            <a:solidFill>
              <a:srgbClr val="959C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0DA3666-914B-4B70-9285-AC745AC36DD8}"/>
                </a:ext>
              </a:extLst>
            </p:cNvPr>
            <p:cNvSpPr/>
            <p:nvPr/>
          </p:nvSpPr>
          <p:spPr bwMode="gray">
            <a:xfrm>
              <a:off x="12233656" y="1976453"/>
              <a:ext cx="187184" cy="187184"/>
            </a:xfrm>
            <a:prstGeom prst="rect">
              <a:avLst/>
            </a:prstGeom>
            <a:solidFill>
              <a:srgbClr val="8300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5BBD6E4-2C3A-4BDE-91DF-83D595CE5D83}"/>
                </a:ext>
              </a:extLst>
            </p:cNvPr>
            <p:cNvSpPr/>
            <p:nvPr/>
          </p:nvSpPr>
          <p:spPr bwMode="gray">
            <a:xfrm>
              <a:off x="12233656" y="2282071"/>
              <a:ext cx="187184" cy="187184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EA34AC5-EFC7-4238-82A2-6B301C2DDE12}"/>
                </a:ext>
              </a:extLst>
            </p:cNvPr>
            <p:cNvSpPr/>
            <p:nvPr/>
          </p:nvSpPr>
          <p:spPr bwMode="gray">
            <a:xfrm>
              <a:off x="12455176" y="1976453"/>
              <a:ext cx="187184" cy="187184"/>
            </a:xfrm>
            <a:prstGeom prst="rect">
              <a:avLst/>
            </a:prstGeom>
            <a:solidFill>
              <a:srgbClr val="C17F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C959C79-B003-4C43-BB55-D824D8433590}"/>
                </a:ext>
              </a:extLst>
            </p:cNvPr>
            <p:cNvSpPr/>
            <p:nvPr/>
          </p:nvSpPr>
          <p:spPr bwMode="gray">
            <a:xfrm>
              <a:off x="12676696" y="1976453"/>
              <a:ext cx="187184" cy="187184"/>
            </a:xfrm>
            <a:prstGeom prst="rect">
              <a:avLst/>
            </a:prstGeom>
            <a:solidFill>
              <a:srgbClr val="A24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E2F109A-F3DB-4DF0-AE2F-90C6EA4CAB56}"/>
                </a:ext>
              </a:extLst>
            </p:cNvPr>
            <p:cNvSpPr/>
            <p:nvPr/>
          </p:nvSpPr>
          <p:spPr bwMode="gray">
            <a:xfrm>
              <a:off x="12898216" y="1976453"/>
              <a:ext cx="187184" cy="187184"/>
            </a:xfrm>
            <a:prstGeom prst="rect">
              <a:avLst/>
            </a:prstGeom>
            <a:solidFill>
              <a:srgbClr val="E0B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A61E298-EB0A-4E17-BD09-A9BCC2649A12}"/>
                </a:ext>
              </a:extLst>
            </p:cNvPr>
            <p:cNvSpPr txBox="1"/>
            <p:nvPr/>
          </p:nvSpPr>
          <p:spPr>
            <a:xfrm>
              <a:off x="12233656" y="25480"/>
              <a:ext cx="851744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100%  50%   75%   25%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705AA33-EE2E-4E4E-B109-36E236936840}"/>
                </a:ext>
              </a:extLst>
            </p:cNvPr>
            <p:cNvSpPr/>
            <p:nvPr/>
          </p:nvSpPr>
          <p:spPr bwMode="gray">
            <a:xfrm>
              <a:off x="12233656" y="2886083"/>
              <a:ext cx="187184" cy="187184"/>
            </a:xfrm>
            <a:prstGeom prst="rect">
              <a:avLst/>
            </a:prstGeom>
            <a:solidFill>
              <a:srgbClr val="F4F4F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EEC58DC-2F2B-4BE2-B67F-07B125678C34}"/>
                </a:ext>
              </a:extLst>
            </p:cNvPr>
            <p:cNvSpPr/>
            <p:nvPr userDrawn="1"/>
          </p:nvSpPr>
          <p:spPr bwMode="gray">
            <a:xfrm>
              <a:off x="12233656" y="1765158"/>
              <a:ext cx="187184" cy="187184"/>
            </a:xfrm>
            <a:prstGeom prst="rect">
              <a:avLst/>
            </a:prstGeom>
            <a:solidFill>
              <a:srgbClr val="C62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549ADF4-EEA9-43D1-8A2A-133C45DB1862}"/>
                </a:ext>
              </a:extLst>
            </p:cNvPr>
            <p:cNvSpPr/>
            <p:nvPr userDrawn="1"/>
          </p:nvSpPr>
          <p:spPr bwMode="gray">
            <a:xfrm>
              <a:off x="12455176" y="1765158"/>
              <a:ext cx="187184" cy="187184"/>
            </a:xfrm>
            <a:prstGeom prst="rect">
              <a:avLst/>
            </a:prstGeom>
            <a:solidFill>
              <a:srgbClr val="E99E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0543385-700D-4FD3-9403-942A7816AFF3}"/>
                </a:ext>
              </a:extLst>
            </p:cNvPr>
            <p:cNvSpPr/>
            <p:nvPr userDrawn="1"/>
          </p:nvSpPr>
          <p:spPr bwMode="gray">
            <a:xfrm>
              <a:off x="12676696" y="1765158"/>
              <a:ext cx="187184" cy="187184"/>
            </a:xfrm>
            <a:prstGeom prst="rect">
              <a:avLst/>
            </a:prstGeom>
            <a:solidFill>
              <a:srgbClr val="DB6C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3C64855-B6D7-406E-A904-38AA3CAC33D1}"/>
                </a:ext>
              </a:extLst>
            </p:cNvPr>
            <p:cNvSpPr/>
            <p:nvPr userDrawn="1"/>
          </p:nvSpPr>
          <p:spPr bwMode="gray">
            <a:xfrm>
              <a:off x="12898216" y="1765158"/>
              <a:ext cx="187184" cy="187184"/>
            </a:xfrm>
            <a:prstGeom prst="rect">
              <a:avLst/>
            </a:prstGeom>
            <a:solidFill>
              <a:srgbClr val="F5CE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1671D4E-C545-4A51-AD54-465B655DA739}"/>
                </a:ext>
              </a:extLst>
            </p:cNvPr>
            <p:cNvSpPr/>
            <p:nvPr/>
          </p:nvSpPr>
          <p:spPr bwMode="gray">
            <a:xfrm>
              <a:off x="12455176" y="222423"/>
              <a:ext cx="187184" cy="187184"/>
            </a:xfrm>
            <a:prstGeom prst="rect">
              <a:avLst/>
            </a:prstGeom>
            <a:solidFill>
              <a:srgbClr val="7FD1E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B621816-B34D-4C96-B96F-5C715C45829B}"/>
                </a:ext>
              </a:extLst>
            </p:cNvPr>
            <p:cNvSpPr/>
            <p:nvPr/>
          </p:nvSpPr>
          <p:spPr bwMode="gray">
            <a:xfrm>
              <a:off x="12455176" y="443728"/>
              <a:ext cx="187184" cy="187184"/>
            </a:xfrm>
            <a:prstGeom prst="rect">
              <a:avLst/>
            </a:prstGeom>
            <a:solidFill>
              <a:srgbClr val="7FAA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57F5CE8-B34F-444C-9F30-C4849266D875}"/>
                </a:ext>
              </a:extLst>
            </p:cNvPr>
            <p:cNvSpPr/>
            <p:nvPr/>
          </p:nvSpPr>
          <p:spPr bwMode="gray">
            <a:xfrm>
              <a:off x="12676695" y="222423"/>
              <a:ext cx="187184" cy="187184"/>
            </a:xfrm>
            <a:prstGeom prst="rect">
              <a:avLst/>
            </a:prstGeom>
            <a:solidFill>
              <a:srgbClr val="40BAE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3D284D6-CF6C-4BFC-8BAA-4E3DEFF9F379}"/>
                </a:ext>
              </a:extLst>
            </p:cNvPr>
            <p:cNvSpPr/>
            <p:nvPr/>
          </p:nvSpPr>
          <p:spPr bwMode="gray">
            <a:xfrm>
              <a:off x="12676695" y="443728"/>
              <a:ext cx="187184" cy="187184"/>
            </a:xfrm>
            <a:prstGeom prst="rect">
              <a:avLst/>
            </a:prstGeom>
            <a:solidFill>
              <a:srgbClr val="4080A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2017C50-180E-4CF0-9C26-E8CEE97041A3}"/>
                </a:ext>
              </a:extLst>
            </p:cNvPr>
            <p:cNvSpPr/>
            <p:nvPr/>
          </p:nvSpPr>
          <p:spPr bwMode="gray">
            <a:xfrm>
              <a:off x="12898215" y="222423"/>
              <a:ext cx="187184" cy="187184"/>
            </a:xfrm>
            <a:prstGeom prst="rect">
              <a:avLst/>
            </a:prstGeom>
            <a:solidFill>
              <a:srgbClr val="BFE8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85309A6-0A06-430D-BC25-9F084A978BC1}"/>
                </a:ext>
              </a:extLst>
            </p:cNvPr>
            <p:cNvSpPr/>
            <p:nvPr/>
          </p:nvSpPr>
          <p:spPr bwMode="gray">
            <a:xfrm>
              <a:off x="12898215" y="443728"/>
              <a:ext cx="187184" cy="187184"/>
            </a:xfrm>
            <a:prstGeom prst="rect">
              <a:avLst/>
            </a:prstGeom>
            <a:solidFill>
              <a:srgbClr val="BFD4E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02F1061-646D-4F4A-BF71-63529009C779}"/>
                </a:ext>
              </a:extLst>
            </p:cNvPr>
            <p:cNvSpPr/>
            <p:nvPr/>
          </p:nvSpPr>
          <p:spPr bwMode="gray">
            <a:xfrm>
              <a:off x="12233656" y="666550"/>
              <a:ext cx="187184" cy="187184"/>
            </a:xfrm>
            <a:prstGeom prst="rect">
              <a:avLst/>
            </a:prstGeom>
            <a:solidFill>
              <a:srgbClr val="43B02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0E5BBAC-94C9-4F7F-9287-47DCDACCDED5}"/>
                </a:ext>
              </a:extLst>
            </p:cNvPr>
            <p:cNvSpPr/>
            <p:nvPr/>
          </p:nvSpPr>
          <p:spPr bwMode="gray">
            <a:xfrm>
              <a:off x="12455176" y="1329200"/>
              <a:ext cx="187184" cy="187184"/>
            </a:xfrm>
            <a:prstGeom prst="rect">
              <a:avLst/>
            </a:prstGeom>
            <a:solidFill>
              <a:srgbClr val="F7D99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D882D5B-CA7B-4921-A5C7-C2A02ADC6E9E}"/>
                </a:ext>
              </a:extLst>
            </p:cNvPr>
            <p:cNvSpPr/>
            <p:nvPr/>
          </p:nvSpPr>
          <p:spPr bwMode="gray">
            <a:xfrm>
              <a:off x="12676695" y="1329200"/>
              <a:ext cx="187184" cy="187184"/>
            </a:xfrm>
            <a:prstGeom prst="rect">
              <a:avLst/>
            </a:prstGeom>
            <a:solidFill>
              <a:srgbClr val="F4C65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9E1E4DF-D2F6-452C-B668-F445C5207AE8}"/>
                </a:ext>
              </a:extLst>
            </p:cNvPr>
            <p:cNvSpPr/>
            <p:nvPr/>
          </p:nvSpPr>
          <p:spPr bwMode="gray">
            <a:xfrm>
              <a:off x="12898215" y="1329200"/>
              <a:ext cx="187184" cy="187184"/>
            </a:xfrm>
            <a:prstGeom prst="rect">
              <a:avLst/>
            </a:prstGeom>
            <a:solidFill>
              <a:srgbClr val="FBECC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817B419-0520-447A-99C5-2445CD25CBC7}"/>
                </a:ext>
              </a:extLst>
            </p:cNvPr>
            <p:cNvSpPr/>
            <p:nvPr/>
          </p:nvSpPr>
          <p:spPr bwMode="gray">
            <a:xfrm>
              <a:off x="12233656" y="445182"/>
              <a:ext cx="187184" cy="187184"/>
            </a:xfrm>
            <a:prstGeom prst="rect">
              <a:avLst/>
            </a:prstGeom>
            <a:solidFill>
              <a:srgbClr val="00558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EAAAD1C3-AC65-4E7F-95B0-0904DA748A91}"/>
                </a:ext>
              </a:extLst>
            </p:cNvPr>
            <p:cNvSpPr/>
            <p:nvPr/>
          </p:nvSpPr>
          <p:spPr bwMode="gray">
            <a:xfrm>
              <a:off x="12455176" y="1550568"/>
              <a:ext cx="187184" cy="187184"/>
            </a:xfrm>
            <a:prstGeom prst="rect">
              <a:avLst/>
            </a:prstGeom>
            <a:solidFill>
              <a:srgbClr val="FEC48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3E25F0A-706F-4DD8-A3DC-8BA19EF80FF9}"/>
                </a:ext>
              </a:extLst>
            </p:cNvPr>
            <p:cNvSpPr/>
            <p:nvPr/>
          </p:nvSpPr>
          <p:spPr bwMode="gray">
            <a:xfrm>
              <a:off x="12676695" y="1550568"/>
              <a:ext cx="187184" cy="187184"/>
            </a:xfrm>
            <a:prstGeom prst="rect">
              <a:avLst/>
            </a:prstGeom>
            <a:solidFill>
              <a:srgbClr val="FEA74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F5CD6E0-1E3E-40C5-A52C-E38D01328967}"/>
                </a:ext>
              </a:extLst>
            </p:cNvPr>
            <p:cNvSpPr/>
            <p:nvPr/>
          </p:nvSpPr>
          <p:spPr bwMode="gray">
            <a:xfrm>
              <a:off x="12898215" y="1550568"/>
              <a:ext cx="187184" cy="187184"/>
            </a:xfrm>
            <a:prstGeom prst="rect">
              <a:avLst/>
            </a:prstGeom>
            <a:solidFill>
              <a:srgbClr val="FFE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7F4C58CC-4DF8-4296-B3D0-140D4877D04D}"/>
                </a:ext>
              </a:extLst>
            </p:cNvPr>
            <p:cNvSpPr/>
            <p:nvPr/>
          </p:nvSpPr>
          <p:spPr bwMode="gray">
            <a:xfrm>
              <a:off x="12233656" y="222423"/>
              <a:ext cx="187184" cy="187184"/>
            </a:xfrm>
            <a:prstGeom prst="rect">
              <a:avLst/>
            </a:prstGeom>
            <a:solidFill>
              <a:srgbClr val="00A3E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A8BD596-AF6E-430B-BB6B-EABDF5AEDD8E}"/>
                </a:ext>
              </a:extLst>
            </p:cNvPr>
            <p:cNvSpPr/>
            <p:nvPr/>
          </p:nvSpPr>
          <p:spPr bwMode="gray">
            <a:xfrm>
              <a:off x="12455176" y="1106378"/>
              <a:ext cx="187184" cy="187184"/>
            </a:xfrm>
            <a:prstGeom prst="rect">
              <a:avLst/>
            </a:prstGeom>
            <a:solidFill>
              <a:srgbClr val="7FDF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31B3C34-B7AB-4090-8ECF-586A4E0A931D}"/>
                </a:ext>
              </a:extLst>
            </p:cNvPr>
            <p:cNvSpPr/>
            <p:nvPr/>
          </p:nvSpPr>
          <p:spPr bwMode="gray">
            <a:xfrm>
              <a:off x="12676695" y="1106378"/>
              <a:ext cx="187184" cy="187184"/>
            </a:xfrm>
            <a:prstGeom prst="rect">
              <a:avLst/>
            </a:prstGeom>
            <a:solidFill>
              <a:srgbClr val="40CF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BC3DFDA-BB56-4A0D-A846-DFCB8EF88D81}"/>
                </a:ext>
              </a:extLst>
            </p:cNvPr>
            <p:cNvSpPr/>
            <p:nvPr/>
          </p:nvSpPr>
          <p:spPr bwMode="gray">
            <a:xfrm>
              <a:off x="12898215" y="1106378"/>
              <a:ext cx="187184" cy="187184"/>
            </a:xfrm>
            <a:prstGeom prst="rect">
              <a:avLst/>
            </a:prstGeom>
            <a:solidFill>
              <a:srgbClr val="BFEF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B4C1DB7-696A-41FA-B3FE-4C10635D8931}"/>
                </a:ext>
              </a:extLst>
            </p:cNvPr>
            <p:cNvSpPr/>
            <p:nvPr/>
          </p:nvSpPr>
          <p:spPr bwMode="gray">
            <a:xfrm>
              <a:off x="12233656" y="1330654"/>
              <a:ext cx="187184" cy="187184"/>
            </a:xfrm>
            <a:prstGeom prst="rect">
              <a:avLst/>
            </a:prstGeom>
            <a:solidFill>
              <a:srgbClr val="F0B32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2A2C519-863C-4FFE-885E-34C8AB2B023E}"/>
                </a:ext>
              </a:extLst>
            </p:cNvPr>
            <p:cNvSpPr/>
            <p:nvPr/>
          </p:nvSpPr>
          <p:spPr bwMode="gray">
            <a:xfrm>
              <a:off x="12233656" y="1550568"/>
              <a:ext cx="187184" cy="187184"/>
            </a:xfrm>
            <a:prstGeom prst="rect">
              <a:avLst/>
            </a:prstGeom>
            <a:solidFill>
              <a:srgbClr val="FE8A1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00299C38-075C-4023-BA01-5FBB57E7B93E}"/>
                </a:ext>
              </a:extLst>
            </p:cNvPr>
            <p:cNvSpPr/>
            <p:nvPr/>
          </p:nvSpPr>
          <p:spPr bwMode="gray">
            <a:xfrm>
              <a:off x="12233656" y="1109286"/>
              <a:ext cx="187184" cy="187184"/>
            </a:xfrm>
            <a:prstGeom prst="rect">
              <a:avLst/>
            </a:prstGeom>
            <a:solidFill>
              <a:srgbClr val="00BFB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230E707-137B-4479-8F7E-1687687A179F}"/>
                </a:ext>
              </a:extLst>
            </p:cNvPr>
            <p:cNvSpPr/>
            <p:nvPr/>
          </p:nvSpPr>
          <p:spPr bwMode="gray">
            <a:xfrm>
              <a:off x="12233656" y="887918"/>
              <a:ext cx="187184" cy="187184"/>
            </a:xfrm>
            <a:prstGeom prst="rect">
              <a:avLst/>
            </a:prstGeom>
            <a:solidFill>
              <a:srgbClr val="02712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30CCC58-FAA5-4900-A5F9-0B899F2A0460}"/>
                </a:ext>
              </a:extLst>
            </p:cNvPr>
            <p:cNvSpPr/>
            <p:nvPr/>
          </p:nvSpPr>
          <p:spPr bwMode="gray">
            <a:xfrm>
              <a:off x="12455176" y="887918"/>
              <a:ext cx="187184" cy="187184"/>
            </a:xfrm>
            <a:prstGeom prst="rect">
              <a:avLst/>
            </a:prstGeom>
            <a:solidFill>
              <a:srgbClr val="80B89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D728566-B8B7-4E9D-8B72-20AC79577B3C}"/>
                </a:ext>
              </a:extLst>
            </p:cNvPr>
            <p:cNvSpPr/>
            <p:nvPr/>
          </p:nvSpPr>
          <p:spPr bwMode="gray">
            <a:xfrm>
              <a:off x="12455176" y="666550"/>
              <a:ext cx="187184" cy="187184"/>
            </a:xfrm>
            <a:prstGeom prst="rect">
              <a:avLst/>
            </a:prstGeom>
            <a:solidFill>
              <a:srgbClr val="A1D7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654B01F-B9ED-460E-8A42-71800A74AFD1}"/>
                </a:ext>
              </a:extLst>
            </p:cNvPr>
            <p:cNvSpPr/>
            <p:nvPr/>
          </p:nvSpPr>
          <p:spPr bwMode="gray">
            <a:xfrm>
              <a:off x="12676695" y="887918"/>
              <a:ext cx="187184" cy="187184"/>
            </a:xfrm>
            <a:prstGeom prst="rect">
              <a:avLst/>
            </a:prstGeom>
            <a:solidFill>
              <a:srgbClr val="41955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98DE376-4FF4-4A06-A431-8F072BE6F442}"/>
                </a:ext>
              </a:extLst>
            </p:cNvPr>
            <p:cNvSpPr/>
            <p:nvPr/>
          </p:nvSpPr>
          <p:spPr bwMode="gray">
            <a:xfrm>
              <a:off x="12676695" y="666550"/>
              <a:ext cx="187184" cy="187184"/>
            </a:xfrm>
            <a:prstGeom prst="rect">
              <a:avLst/>
            </a:prstGeom>
            <a:solidFill>
              <a:srgbClr val="72C4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3CCD18B-54DC-422F-BC15-C5819DF277AE}"/>
                </a:ext>
              </a:extLst>
            </p:cNvPr>
            <p:cNvSpPr/>
            <p:nvPr/>
          </p:nvSpPr>
          <p:spPr bwMode="gray">
            <a:xfrm>
              <a:off x="12898215" y="887918"/>
              <a:ext cx="187184" cy="187184"/>
            </a:xfrm>
            <a:prstGeom prst="rect">
              <a:avLst/>
            </a:prstGeom>
            <a:solidFill>
              <a:srgbClr val="C0DCC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C9AC4FBA-1217-4369-8CD8-64FAE85D8B82}"/>
                </a:ext>
              </a:extLst>
            </p:cNvPr>
            <p:cNvSpPr/>
            <p:nvPr/>
          </p:nvSpPr>
          <p:spPr bwMode="gray">
            <a:xfrm>
              <a:off x="12898215" y="666550"/>
              <a:ext cx="187184" cy="187184"/>
            </a:xfrm>
            <a:prstGeom prst="rect">
              <a:avLst/>
            </a:prstGeom>
            <a:solidFill>
              <a:srgbClr val="D0EBC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43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0025E94-B959-43F9-92FF-89E315026781}"/>
              </a:ext>
            </a:extLst>
          </p:cNvPr>
          <p:cNvGrpSpPr/>
          <p:nvPr/>
        </p:nvGrpSpPr>
        <p:grpSpPr>
          <a:xfrm>
            <a:off x="496955" y="574753"/>
            <a:ext cx="11695045" cy="6203734"/>
            <a:chOff x="0" y="0"/>
            <a:chExt cx="15524389" cy="9029701"/>
          </a:xfrm>
        </p:grpSpPr>
        <p:sp>
          <p:nvSpPr>
            <p:cNvPr id="8" name="TextBox 9">
              <a:extLst>
                <a:ext uri="{FF2B5EF4-FFF2-40B4-BE49-F238E27FC236}">
                  <a16:creationId xmlns:a16="http://schemas.microsoft.com/office/drawing/2014/main" id="{C33F5A04-5FA8-4313-AF0A-4D4980D31188}"/>
                </a:ext>
              </a:extLst>
            </p:cNvPr>
            <p:cNvSpPr txBox="1"/>
            <p:nvPr/>
          </p:nvSpPr>
          <p:spPr>
            <a:xfrm>
              <a:off x="1494066" y="4265838"/>
              <a:ext cx="2600323" cy="272278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NCT02453711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NCT00422058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NCT02911818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SCALE IBT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SCALE Obesity and Prediabetes trial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SCALE-insulin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SCALE Diabetes trial</a:t>
              </a: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4272AFDB-1F3F-40A6-972B-2C989CAFE99B}"/>
                </a:ext>
              </a:extLst>
            </p:cNvPr>
            <p:cNvSpPr txBox="1"/>
            <p:nvPr/>
          </p:nvSpPr>
          <p:spPr>
            <a:xfrm>
              <a:off x="5467037" y="3853541"/>
              <a:ext cx="6754955" cy="5026480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Bakris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2002</a:t>
              </a:r>
            </a:p>
            <a:p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Berne 2005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Broom 2002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Davidson 1999</a:t>
              </a:r>
            </a:p>
            <a:p>
              <a:r>
                <a:rPr lang="en-GB" sz="800" b="1" dirty="0" err="1">
                  <a:effectLst/>
                  <a:latin typeface="+mn-lt"/>
                  <a:ea typeface="+mn-ea"/>
                  <a:cs typeface="+mn-cs"/>
                </a:rPr>
                <a:t>Derosa</a:t>
              </a:r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 2010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Derosa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2003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Finer 2000</a:t>
              </a:r>
            </a:p>
            <a:p>
              <a:r>
                <a:rPr lang="en-GB" sz="800" b="1" dirty="0" err="1">
                  <a:effectLst/>
                  <a:latin typeface="+mn-lt"/>
                  <a:ea typeface="+mn-ea"/>
                  <a:cs typeface="+mn-cs"/>
                </a:rPr>
                <a:t>Hanefeld</a:t>
              </a:r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 2002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Hauptman 2000</a:t>
              </a:r>
            </a:p>
            <a:p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Hollander 1998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Karhunen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2000</a:t>
              </a:r>
            </a:p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Krempf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2003</a:t>
              </a:r>
            </a:p>
            <a:p>
              <a:r>
                <a:rPr lang="en-GB" sz="800" b="1" dirty="0" err="1">
                  <a:effectLst/>
                  <a:latin typeface="+mn-lt"/>
                  <a:ea typeface="+mn-ea"/>
                  <a:cs typeface="+mn-cs"/>
                </a:rPr>
                <a:t>Lindgarde</a:t>
              </a:r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 2000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Lucas 2003</a:t>
              </a:r>
            </a:p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Mathus-Vliegen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2006</a:t>
              </a:r>
            </a:p>
            <a:p>
              <a:r>
                <a:rPr lang="en-GB" sz="800" b="1" dirty="0">
                  <a:effectLst/>
                  <a:latin typeface="+mn-lt"/>
                  <a:ea typeface="+mn-ea"/>
                  <a:cs typeface="+mn-cs"/>
                </a:rPr>
                <a:t>Miles 2002</a:t>
              </a:r>
              <a:endParaRPr lang="en-GB" sz="800" dirty="0">
                <a:effectLst/>
                <a:latin typeface="+mn-lt"/>
                <a:ea typeface="+mn-ea"/>
                <a:cs typeface="+mn-cs"/>
              </a:endParaRP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NCT00422058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Poston 2003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Poston 2006</a:t>
              </a:r>
            </a:p>
            <a:p>
              <a:r>
                <a:rPr lang="en-GB" sz="800" dirty="0" err="1">
                  <a:effectLst/>
                  <a:latin typeface="+mn-lt"/>
                  <a:ea typeface="+mn-ea"/>
                  <a:cs typeface="+mn-cs"/>
                </a:rPr>
                <a:t>Rossner</a:t>
              </a:r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 2000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Sjostrom 1998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Swinburn 2005</a:t>
              </a:r>
            </a:p>
            <a:p>
              <a:r>
                <a:rPr lang="en-GB" sz="800" dirty="0">
                  <a:effectLst/>
                  <a:latin typeface="+mn-lt"/>
                  <a:ea typeface="+mn-ea"/>
                  <a:cs typeface="+mn-cs"/>
                </a:rPr>
                <a:t>XENDOS</a:t>
              </a:r>
            </a:p>
          </p:txBody>
        </p:sp>
        <p:sp>
          <p:nvSpPr>
            <p:cNvPr id="10" name="TextBox 38">
              <a:extLst>
                <a:ext uri="{FF2B5EF4-FFF2-40B4-BE49-F238E27FC236}">
                  <a16:creationId xmlns:a16="http://schemas.microsoft.com/office/drawing/2014/main" id="{6DD80B90-4023-4177-B24D-55537FD8B98B}"/>
                </a:ext>
              </a:extLst>
            </p:cNvPr>
            <p:cNvSpPr txBox="1"/>
            <p:nvPr/>
          </p:nvSpPr>
          <p:spPr>
            <a:xfrm>
              <a:off x="9734180" y="5916385"/>
              <a:ext cx="1408709" cy="63681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Rossner 2000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Hauptman 2000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44">
              <a:extLst>
                <a:ext uri="{FF2B5EF4-FFF2-40B4-BE49-F238E27FC236}">
                  <a16:creationId xmlns:a16="http://schemas.microsoft.com/office/drawing/2014/main" id="{E92AA32F-8F4C-4419-8543-F51420B7258D}"/>
                </a:ext>
              </a:extLst>
            </p:cNvPr>
            <p:cNvSpPr txBox="1"/>
            <p:nvPr/>
          </p:nvSpPr>
          <p:spPr>
            <a:xfrm>
              <a:off x="9652536" y="1928132"/>
              <a:ext cx="1649556" cy="1481818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COR-BOD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COR-diabetes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COR-I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COR-II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>
                  <a:effectLst/>
                  <a:latin typeface="+mn-lt"/>
                  <a:ea typeface="+mn-ea"/>
                  <a:cs typeface="+mn-cs"/>
                </a:rPr>
                <a:t>The Light study</a:t>
              </a:r>
              <a:endParaRPr lang="en-GB" sz="800">
                <a:effectLst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15">
              <a:extLst>
                <a:ext uri="{FF2B5EF4-FFF2-40B4-BE49-F238E27FC236}">
                  <a16:creationId xmlns:a16="http://schemas.microsoft.com/office/drawing/2014/main" id="{DC3EF1E8-DD05-4FFA-A5D5-2F1656D82799}"/>
                </a:ext>
              </a:extLst>
            </p:cNvPr>
            <p:cNvSpPr txBox="1"/>
            <p:nvPr/>
          </p:nvSpPr>
          <p:spPr>
            <a:xfrm>
              <a:off x="4197802" y="1050471"/>
              <a:ext cx="851809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EQUIP</a:t>
              </a:r>
              <a:endParaRPr lang="en-GB" sz="800" b="0" i="0" baseline="0">
                <a:effectLst/>
                <a:latin typeface="+mn-lt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14">
              <a:extLst>
                <a:ext uri="{FF2B5EF4-FFF2-40B4-BE49-F238E27FC236}">
                  <a16:creationId xmlns:a16="http://schemas.microsoft.com/office/drawing/2014/main" id="{ABFF0C70-E0A8-4663-806E-95E5594916FE}"/>
                </a:ext>
              </a:extLst>
            </p:cNvPr>
            <p:cNvSpPr txBox="1"/>
            <p:nvPr/>
          </p:nvSpPr>
          <p:spPr>
            <a:xfrm>
              <a:off x="4031795" y="0"/>
              <a:ext cx="851809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EQUIP</a:t>
              </a:r>
              <a:endParaRPr lang="en-GB" sz="800" b="0" i="0" baseline="0">
                <a:effectLst/>
                <a:latin typeface="+mn-lt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74">
              <a:extLst>
                <a:ext uri="{FF2B5EF4-FFF2-40B4-BE49-F238E27FC236}">
                  <a16:creationId xmlns:a16="http://schemas.microsoft.com/office/drawing/2014/main" id="{942FCE7B-F3DC-4F45-8E2F-8E7CF5C69D4C}"/>
                </a:ext>
              </a:extLst>
            </p:cNvPr>
            <p:cNvSpPr txBox="1"/>
            <p:nvPr/>
          </p:nvSpPr>
          <p:spPr>
            <a:xfrm>
              <a:off x="10250259" y="1183819"/>
              <a:ext cx="5274130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CONQUER/SEQUEL (subgroup data for pts with T2D reported)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73">
              <a:extLst>
                <a:ext uri="{FF2B5EF4-FFF2-40B4-BE49-F238E27FC236}">
                  <a16:creationId xmlns:a16="http://schemas.microsoft.com/office/drawing/2014/main" id="{EBE5D864-E3F1-40D2-BF63-BBF62076F0E5}"/>
                </a:ext>
              </a:extLst>
            </p:cNvPr>
            <p:cNvSpPr txBox="1"/>
            <p:nvPr/>
          </p:nvSpPr>
          <p:spPr>
            <a:xfrm>
              <a:off x="6886573" y="1031421"/>
              <a:ext cx="2204357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CONQUER/SEQUEL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EQUIP</a:t>
              </a:r>
              <a:endParaRPr lang="en-GB" sz="800" b="0" i="0" baseline="0">
                <a:effectLst/>
                <a:latin typeface="+mn-lt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>
                  <a:effectLst/>
                  <a:latin typeface="+mn-lt"/>
                  <a:ea typeface="+mn-ea"/>
                  <a:cs typeface="+mn-cs"/>
                </a:rPr>
                <a:t>OB-202/DM-230 </a:t>
              </a:r>
              <a:endParaRPr lang="en-GB" sz="1000">
                <a:effectLst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72">
              <a:extLst>
                <a:ext uri="{FF2B5EF4-FFF2-40B4-BE49-F238E27FC236}">
                  <a16:creationId xmlns:a16="http://schemas.microsoft.com/office/drawing/2014/main" id="{4266BDD5-A30C-454C-90A1-0E6290881F3A}"/>
                </a:ext>
              </a:extLst>
            </p:cNvPr>
            <p:cNvSpPr txBox="1"/>
            <p:nvPr/>
          </p:nvSpPr>
          <p:spPr>
            <a:xfrm>
              <a:off x="8802459" y="35377"/>
              <a:ext cx="2204357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CONQUER/SEQUEL</a:t>
              </a:r>
              <a:endParaRPr lang="en-GB" sz="800" b="1" i="0" baseline="0">
                <a:effectLst/>
                <a:latin typeface="+mn-lt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A9D0A0E-1585-4E81-AD79-5C1466BF55C4}"/>
                </a:ext>
              </a:extLst>
            </p:cNvPr>
            <p:cNvSpPr/>
            <p:nvPr/>
          </p:nvSpPr>
          <p:spPr>
            <a:xfrm>
              <a:off x="5535605" y="2292086"/>
              <a:ext cx="2687728" cy="395344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Placebo/control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FA701BA-D2F8-40EA-ACFD-C93C7BED2528}"/>
                </a:ext>
              </a:extLst>
            </p:cNvPr>
            <p:cNvSpPr/>
            <p:nvPr/>
          </p:nvSpPr>
          <p:spPr>
            <a:xfrm>
              <a:off x="0" y="8088086"/>
              <a:ext cx="2541978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Liraglutide 3.0 mg 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32B0F2-B7E0-4914-802A-58AF1170E7A1}"/>
                </a:ext>
              </a:extLst>
            </p:cNvPr>
            <p:cNvCxnSpPr>
              <a:stCxn id="17" idx="2"/>
              <a:endCxn id="18" idx="0"/>
            </p:cNvCxnSpPr>
            <p:nvPr/>
          </p:nvCxnSpPr>
          <p:spPr>
            <a:xfrm flipH="1">
              <a:off x="1270989" y="2687430"/>
              <a:ext cx="5608480" cy="5400656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EAB1629-87D9-4B00-A980-F593EAE0F9A2}"/>
                </a:ext>
              </a:extLst>
            </p:cNvPr>
            <p:cNvSpPr/>
            <p:nvPr/>
          </p:nvSpPr>
          <p:spPr>
            <a:xfrm>
              <a:off x="11413672" y="8085363"/>
              <a:ext cx="2541978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Orlistat 60 mg TID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C57FD9B-2674-4A25-A57F-4FC4EC9531BC}"/>
                </a:ext>
              </a:extLst>
            </p:cNvPr>
            <p:cNvSpPr/>
            <p:nvPr/>
          </p:nvSpPr>
          <p:spPr>
            <a:xfrm>
              <a:off x="5646966" y="8089447"/>
              <a:ext cx="2541979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Orlistat 120 mg TID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8552F8D-34A4-468D-AEAB-42AF0BB3CE56}"/>
                </a:ext>
              </a:extLst>
            </p:cNvPr>
            <p:cNvCxnSpPr>
              <a:stCxn id="20" idx="1"/>
              <a:endCxn id="17" idx="2"/>
            </p:cNvCxnSpPr>
            <p:nvPr/>
          </p:nvCxnSpPr>
          <p:spPr>
            <a:xfrm flipH="1" flipV="1">
              <a:off x="6879469" y="2687430"/>
              <a:ext cx="4534203" cy="5610456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C9438A-8557-41F2-90BE-D25EA0851279}"/>
                </a:ext>
              </a:extLst>
            </p:cNvPr>
            <p:cNvCxnSpPr>
              <a:stCxn id="21" idx="0"/>
              <a:endCxn id="17" idx="2"/>
            </p:cNvCxnSpPr>
            <p:nvPr/>
          </p:nvCxnSpPr>
          <p:spPr>
            <a:xfrm flipH="1" flipV="1">
              <a:off x="6879469" y="2687430"/>
              <a:ext cx="38487" cy="5402017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B66056-FA28-44BE-B65A-225174A67A91}"/>
                </a:ext>
              </a:extLst>
            </p:cNvPr>
            <p:cNvCxnSpPr>
              <a:stCxn id="21" idx="3"/>
              <a:endCxn id="20" idx="1"/>
            </p:cNvCxnSpPr>
            <p:nvPr/>
          </p:nvCxnSpPr>
          <p:spPr>
            <a:xfrm flipV="1">
              <a:off x="8188945" y="8297886"/>
              <a:ext cx="3224727" cy="4084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25" name="TextBox 39">
              <a:extLst>
                <a:ext uri="{FF2B5EF4-FFF2-40B4-BE49-F238E27FC236}">
                  <a16:creationId xmlns:a16="http://schemas.microsoft.com/office/drawing/2014/main" id="{16430C7B-E6B4-43BA-9A93-28F87835121D}"/>
                </a:ext>
              </a:extLst>
            </p:cNvPr>
            <p:cNvSpPr txBox="1"/>
            <p:nvPr/>
          </p:nvSpPr>
          <p:spPr>
            <a:xfrm>
              <a:off x="8856520" y="8335737"/>
              <a:ext cx="1411430" cy="693964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Rossner 2000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Hauptman 2000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34E1A3-FEA9-49CF-8569-151595D2BB8A}"/>
                </a:ext>
              </a:extLst>
            </p:cNvPr>
            <p:cNvCxnSpPr>
              <a:cxnSpLocks/>
              <a:stCxn id="17" idx="3"/>
              <a:endCxn id="44" idx="1"/>
            </p:cNvCxnSpPr>
            <p:nvPr/>
          </p:nvCxnSpPr>
          <p:spPr>
            <a:xfrm>
              <a:off x="8223333" y="2489758"/>
              <a:ext cx="3042021" cy="2068907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27" name="TextBox 58">
              <a:extLst>
                <a:ext uri="{FF2B5EF4-FFF2-40B4-BE49-F238E27FC236}">
                  <a16:creationId xmlns:a16="http://schemas.microsoft.com/office/drawing/2014/main" id="{009CE77B-AAC1-4081-8A12-39CE2611B302}"/>
                </a:ext>
              </a:extLst>
            </p:cNvPr>
            <p:cNvSpPr txBox="1"/>
            <p:nvPr/>
          </p:nvSpPr>
          <p:spPr>
            <a:xfrm>
              <a:off x="12738638" y="3378654"/>
              <a:ext cx="691613" cy="295275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COR-I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99838CB-5E0B-4AB7-8F0E-DE9FD487038D}"/>
                </a:ext>
              </a:extLst>
            </p:cNvPr>
            <p:cNvSpPr/>
            <p:nvPr/>
          </p:nvSpPr>
          <p:spPr>
            <a:xfrm>
              <a:off x="10462531" y="185058"/>
              <a:ext cx="3537857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Phentermine 7.5 mg/topiramate 46 mg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4780762-A3E6-4643-B126-2C47061F7293}"/>
                </a:ext>
              </a:extLst>
            </p:cNvPr>
            <p:cNvSpPr/>
            <p:nvPr/>
          </p:nvSpPr>
          <p:spPr>
            <a:xfrm>
              <a:off x="5101318" y="171449"/>
              <a:ext cx="3537857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Phentermine 15 mg/topiramate 92 mg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A7133D-6396-466C-A648-AF4CA9D169BE}"/>
                </a:ext>
              </a:extLst>
            </p:cNvPr>
            <p:cNvCxnSpPr>
              <a:stCxn id="29" idx="3"/>
              <a:endCxn id="28" idx="1"/>
            </p:cNvCxnSpPr>
            <p:nvPr/>
          </p:nvCxnSpPr>
          <p:spPr>
            <a:xfrm>
              <a:off x="8639175" y="383972"/>
              <a:ext cx="1823356" cy="13609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DDEA638-0BD6-46AC-A8F6-F455DB1B7969}"/>
                </a:ext>
              </a:extLst>
            </p:cNvPr>
            <p:cNvCxnSpPr>
              <a:stCxn id="28" idx="2"/>
              <a:endCxn id="17" idx="0"/>
            </p:cNvCxnSpPr>
            <p:nvPr/>
          </p:nvCxnSpPr>
          <p:spPr>
            <a:xfrm flipH="1">
              <a:off x="6879469" y="610104"/>
              <a:ext cx="5351991" cy="1681982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73BDBA8-93F3-479F-90C3-45FB01D99165}"/>
                </a:ext>
              </a:extLst>
            </p:cNvPr>
            <p:cNvCxnSpPr>
              <a:stCxn id="29" idx="2"/>
              <a:endCxn id="17" idx="0"/>
            </p:cNvCxnSpPr>
            <p:nvPr/>
          </p:nvCxnSpPr>
          <p:spPr>
            <a:xfrm>
              <a:off x="6870247" y="596495"/>
              <a:ext cx="9222" cy="1695591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78201A2-E16D-4193-BFFE-3954A6D3DDC4}"/>
                </a:ext>
              </a:extLst>
            </p:cNvPr>
            <p:cNvCxnSpPr>
              <a:stCxn id="18" idx="3"/>
              <a:endCxn id="21" idx="1"/>
            </p:cNvCxnSpPr>
            <p:nvPr/>
          </p:nvCxnSpPr>
          <p:spPr>
            <a:xfrm>
              <a:off x="2541978" y="8300609"/>
              <a:ext cx="3104988" cy="1361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34" name="TextBox 82">
              <a:extLst>
                <a:ext uri="{FF2B5EF4-FFF2-40B4-BE49-F238E27FC236}">
                  <a16:creationId xmlns:a16="http://schemas.microsoft.com/office/drawing/2014/main" id="{982427AC-2E1E-4F83-9565-7918F540FD43}"/>
                </a:ext>
              </a:extLst>
            </p:cNvPr>
            <p:cNvSpPr txBox="1"/>
            <p:nvPr/>
          </p:nvSpPr>
          <p:spPr>
            <a:xfrm>
              <a:off x="3332388" y="8335736"/>
              <a:ext cx="1524001" cy="476250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>
                  <a:effectLst/>
                  <a:latin typeface="+mn-lt"/>
                  <a:ea typeface="+mn-ea"/>
                  <a:cs typeface="+mn-cs"/>
                </a:rPr>
                <a:t>NCT00422058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40D36DF7-AD2D-4273-975C-B083C472E4AA}"/>
                </a:ext>
              </a:extLst>
            </p:cNvPr>
            <p:cNvSpPr/>
            <p:nvPr/>
          </p:nvSpPr>
          <p:spPr>
            <a:xfrm>
              <a:off x="137432" y="174170"/>
              <a:ext cx="3537857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Phentermine 3.75 mg/topiramate 23 mg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080C712-E991-460B-A8AA-CA2E28CB7689}"/>
                </a:ext>
              </a:extLst>
            </p:cNvPr>
            <p:cNvCxnSpPr>
              <a:stCxn id="35" idx="2"/>
              <a:endCxn id="17" idx="0"/>
            </p:cNvCxnSpPr>
            <p:nvPr/>
          </p:nvCxnSpPr>
          <p:spPr>
            <a:xfrm>
              <a:off x="1906361" y="599216"/>
              <a:ext cx="4973108" cy="1692870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4F1CA6E-D22C-409F-BE79-5A876CADCDBB}"/>
                </a:ext>
              </a:extLst>
            </p:cNvPr>
            <p:cNvCxnSpPr>
              <a:stCxn id="35" idx="3"/>
              <a:endCxn id="29" idx="1"/>
            </p:cNvCxnSpPr>
            <p:nvPr/>
          </p:nvCxnSpPr>
          <p:spPr>
            <a:xfrm flipV="1">
              <a:off x="3675289" y="383972"/>
              <a:ext cx="1426029" cy="2721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D956B59-98B5-41A4-8E4C-7D8FE53E4EF5}"/>
                </a:ext>
              </a:extLst>
            </p:cNvPr>
            <p:cNvSpPr/>
            <p:nvPr/>
          </p:nvSpPr>
          <p:spPr>
            <a:xfrm>
              <a:off x="99331" y="2305069"/>
              <a:ext cx="2541979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Semaglutide 2.4 mg </a:t>
              </a:r>
              <a:endParaRPr lang="en-GB" sz="800" b="0" i="0" baseline="0" noProof="0">
                <a:effectLst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TextBox 140">
              <a:extLst>
                <a:ext uri="{FF2B5EF4-FFF2-40B4-BE49-F238E27FC236}">
                  <a16:creationId xmlns:a16="http://schemas.microsoft.com/office/drawing/2014/main" id="{F57B562A-1BAF-4920-8E9A-D0DF4BE39E54}"/>
                </a:ext>
              </a:extLst>
            </p:cNvPr>
            <p:cNvSpPr txBox="1"/>
            <p:nvPr/>
          </p:nvSpPr>
          <p:spPr>
            <a:xfrm>
              <a:off x="3274992" y="2130878"/>
              <a:ext cx="865784" cy="998783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STEP 1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1" i="0" baseline="0" noProof="0">
                  <a:effectLst/>
                  <a:latin typeface="+mn-lt"/>
                  <a:ea typeface="+mn-ea"/>
                  <a:cs typeface="+mn-cs"/>
                </a:rPr>
                <a:t>STEP 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STEP 3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4B582A4-7D54-433D-B1FC-A8777B3491B9}"/>
                </a:ext>
              </a:extLst>
            </p:cNvPr>
            <p:cNvCxnSpPr>
              <a:cxnSpLocks/>
              <a:stCxn id="17" idx="1"/>
              <a:endCxn id="38" idx="3"/>
            </p:cNvCxnSpPr>
            <p:nvPr/>
          </p:nvCxnSpPr>
          <p:spPr>
            <a:xfrm flipH="1">
              <a:off x="2641310" y="2489758"/>
              <a:ext cx="2894295" cy="27834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252B43C0-0BA1-4F52-B860-D4EE64D36AD7}"/>
                </a:ext>
              </a:extLst>
            </p:cNvPr>
            <p:cNvSpPr/>
            <p:nvPr/>
          </p:nvSpPr>
          <p:spPr>
            <a:xfrm>
              <a:off x="11255829" y="2294183"/>
              <a:ext cx="2985407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Naltrexone 32 mg/bupropion 360 mg </a:t>
              </a:r>
              <a:endParaRPr lang="en-GB" sz="700" b="0" i="0" baseline="0" noProof="0" dirty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67952AB-8057-4B54-B08B-DA399584474D}"/>
                </a:ext>
              </a:extLst>
            </p:cNvPr>
            <p:cNvCxnSpPr>
              <a:cxnSpLocks/>
              <a:stCxn id="41" idx="1"/>
              <a:endCxn id="17" idx="3"/>
            </p:cNvCxnSpPr>
            <p:nvPr/>
          </p:nvCxnSpPr>
          <p:spPr>
            <a:xfrm flipH="1" flipV="1">
              <a:off x="8223333" y="2489758"/>
              <a:ext cx="3032496" cy="16948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sp>
          <p:nvSpPr>
            <p:cNvPr id="43" name="TextBox 145">
              <a:extLst>
                <a:ext uri="{FF2B5EF4-FFF2-40B4-BE49-F238E27FC236}">
                  <a16:creationId xmlns:a16="http://schemas.microsoft.com/office/drawing/2014/main" id="{92566608-C6AF-4A43-88DA-FC325E4C8ABB}"/>
                </a:ext>
              </a:extLst>
            </p:cNvPr>
            <p:cNvSpPr txBox="1"/>
            <p:nvPr/>
          </p:nvSpPr>
          <p:spPr>
            <a:xfrm>
              <a:off x="10569658" y="3718832"/>
              <a:ext cx="691613" cy="295275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b="0" i="0" baseline="0" noProof="0">
                  <a:effectLst/>
                  <a:latin typeface="+mn-lt"/>
                  <a:ea typeface="+mn-ea"/>
                  <a:cs typeface="+mn-cs"/>
                </a:rPr>
                <a:t>COR-I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41567EA-CE10-4C6A-B9E9-E63A0B6AA7F3}"/>
                </a:ext>
              </a:extLst>
            </p:cNvPr>
            <p:cNvSpPr/>
            <p:nvPr/>
          </p:nvSpPr>
          <p:spPr>
            <a:xfrm>
              <a:off x="11265354" y="4346142"/>
              <a:ext cx="2982685" cy="425046"/>
            </a:xfrm>
            <a:prstGeom prst="round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Naltrexone 16 mg/bupropion 360 mg </a:t>
              </a:r>
              <a:endParaRPr lang="en-GB" sz="700" b="0" i="0" baseline="0" noProof="0" dirty="0">
                <a:effectLst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E0A026D-8EC4-418C-840A-77D776748BDC}"/>
                </a:ext>
              </a:extLst>
            </p:cNvPr>
            <p:cNvCxnSpPr>
              <a:cxnSpLocks/>
              <a:stCxn id="41" idx="2"/>
              <a:endCxn id="44" idx="0"/>
            </p:cNvCxnSpPr>
            <p:nvPr/>
          </p:nvCxnSpPr>
          <p:spPr>
            <a:xfrm>
              <a:off x="12748533" y="2719229"/>
              <a:ext cx="8164" cy="1626913"/>
            </a:xfrm>
            <a:prstGeom prst="line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109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QVIA_V2.1.0">
  <a:themeElements>
    <a:clrScheme name="IQVIA Master Brand">
      <a:dk1>
        <a:srgbClr val="2B3A42"/>
      </a:dk1>
      <a:lt1>
        <a:srgbClr val="FFFFFF"/>
      </a:lt1>
      <a:dk2>
        <a:srgbClr val="606B71"/>
      </a:dk2>
      <a:lt2>
        <a:srgbClr val="F3F3F3"/>
      </a:lt2>
      <a:accent1>
        <a:srgbClr val="00A3E0"/>
      </a:accent1>
      <a:accent2>
        <a:srgbClr val="005587"/>
      </a:accent2>
      <a:accent3>
        <a:srgbClr val="43B02A"/>
      </a:accent3>
      <a:accent4>
        <a:srgbClr val="027123"/>
      </a:accent4>
      <a:accent5>
        <a:srgbClr val="00BFB3"/>
      </a:accent5>
      <a:accent6>
        <a:srgbClr val="F0B323"/>
      </a:accent6>
      <a:hlink>
        <a:srgbClr val="00A3E0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t" anchorCtr="0"/>
      <a:lstStyle>
        <a:defPPr algn="l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A6DE1258-39A2-2945-9072-8BE7ECCDA81F}" vid="{B8DDE78A-610C-3E43-B28E-6C810C23E004}"/>
    </a:ext>
  </a:extLst>
</a:theme>
</file>

<file path=ppt/theme/theme2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A694714E2C7E4AB83B352F0F419BF5" ma:contentTypeVersion="18" ma:contentTypeDescription="Create a new document." ma:contentTypeScope="" ma:versionID="da83d8f6ad0bea7a5d304ea3aa3f40f0">
  <xsd:schema xmlns:xsd="http://www.w3.org/2001/XMLSchema" xmlns:xs="http://www.w3.org/2001/XMLSchema" xmlns:p="http://schemas.microsoft.com/office/2006/metadata/properties" xmlns:ns1="http://schemas.microsoft.com/sharepoint/v3" xmlns:ns2="50029093-5aef-4e2b-89fe-191ca38589b0" xmlns:ns3="9f7e5aa1-6821-4ec5-a026-d5c68a996e63" targetNamespace="http://schemas.microsoft.com/office/2006/metadata/properties" ma:root="true" ma:fieldsID="9dbd1b94fbf26141f2b0bac4ba35290c" ns1:_="" ns2:_="" ns3:_="">
    <xsd:import namespace="http://schemas.microsoft.com/sharepoint/v3"/>
    <xsd:import namespace="50029093-5aef-4e2b-89fe-191ca38589b0"/>
    <xsd:import namespace="9f7e5aa1-6821-4ec5-a026-d5c68a996e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29093-5aef-4e2b-89fe-191ca38589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2ca2d3d-5e9e-448f-a267-95438d541b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e5aa1-6821-4ec5-a026-d5c68a996e6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4a576c1-e5ba-43d1-a37c-0537382cfa64}" ma:internalName="TaxCatchAll" ma:showField="CatchAllData" ma:web="9f7e5aa1-6821-4ec5-a026-d5c68a996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70CA04-5D65-4E54-8843-84898BD26C20}"/>
</file>

<file path=customXml/itemProps2.xml><?xml version="1.0" encoding="utf-8"?>
<ds:datastoreItem xmlns:ds="http://schemas.openxmlformats.org/officeDocument/2006/customXml" ds:itemID="{B8E06981-B647-4D24-8B13-511E19DDE42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79</TotalTime>
  <Words>158</Words>
  <Application>Microsoft Office PowerPoint</Application>
  <PresentationFormat>Widescreen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Wingdings</vt:lpstr>
      <vt:lpstr>IQVIA_V2.1.0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Olivieri, Anamaria-Vera</dc:creator>
  <cp:lastModifiedBy>Olivieri, Anamaria-Vera</cp:lastModifiedBy>
  <cp:revision>1</cp:revision>
  <cp:lastPrinted>2019-08-20T20:33:24Z</cp:lastPrinted>
  <dcterms:created xsi:type="dcterms:W3CDTF">2022-10-03T13:00:44Z</dcterms:created>
  <dcterms:modified xsi:type="dcterms:W3CDTF">2022-10-03T14:20:28Z</dcterms:modified>
</cp:coreProperties>
</file>