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2" r:id="rId5"/>
  </p:sldIdLst>
  <p:sldSz cx="8999538" cy="5400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2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942" y="883861"/>
            <a:ext cx="6749654" cy="1880235"/>
          </a:xfrm>
        </p:spPr>
        <p:txBody>
          <a:bodyPr anchor="b"/>
          <a:lstStyle>
            <a:lvl1pPr algn="ctr">
              <a:defRPr sz="442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2836605"/>
            <a:ext cx="6749654" cy="1303913"/>
          </a:xfrm>
        </p:spPr>
        <p:txBody>
          <a:bodyPr/>
          <a:lstStyle>
            <a:lvl1pPr marL="0" indent="0" algn="ctr">
              <a:buNone/>
              <a:defRPr sz="1772"/>
            </a:lvl1pPr>
            <a:lvl2pPr marL="337505" indent="0" algn="ctr">
              <a:buNone/>
              <a:defRPr sz="1476"/>
            </a:lvl2pPr>
            <a:lvl3pPr marL="675010" indent="0" algn="ctr">
              <a:buNone/>
              <a:defRPr sz="1329"/>
            </a:lvl3pPr>
            <a:lvl4pPr marL="1012515" indent="0" algn="ctr">
              <a:buNone/>
              <a:defRPr sz="1181"/>
            </a:lvl4pPr>
            <a:lvl5pPr marL="1350020" indent="0" algn="ctr">
              <a:buNone/>
              <a:defRPr sz="1181"/>
            </a:lvl5pPr>
            <a:lvl6pPr marL="1687525" indent="0" algn="ctr">
              <a:buNone/>
              <a:defRPr sz="1181"/>
            </a:lvl6pPr>
            <a:lvl7pPr marL="2025030" indent="0" algn="ctr">
              <a:buNone/>
              <a:defRPr sz="1181"/>
            </a:lvl7pPr>
            <a:lvl8pPr marL="2362535" indent="0" algn="ctr">
              <a:buNone/>
              <a:defRPr sz="1181"/>
            </a:lvl8pPr>
            <a:lvl9pPr marL="2700040" indent="0" algn="ctr">
              <a:buNone/>
              <a:defRPr sz="118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35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900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1346419"/>
            <a:ext cx="7762102" cy="2246530"/>
          </a:xfrm>
        </p:spPr>
        <p:txBody>
          <a:bodyPr anchor="b"/>
          <a:lstStyle>
            <a:lvl1pPr>
              <a:defRPr sz="442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3614203"/>
            <a:ext cx="7762102" cy="1181397"/>
          </a:xfrm>
        </p:spPr>
        <p:txBody>
          <a:bodyPr/>
          <a:lstStyle>
            <a:lvl1pPr marL="0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1pPr>
            <a:lvl2pPr marL="337505" indent="0">
              <a:buNone/>
              <a:defRPr sz="1476">
                <a:solidFill>
                  <a:schemeClr val="tx1">
                    <a:tint val="75000"/>
                  </a:schemeClr>
                </a:solidFill>
              </a:defRPr>
            </a:lvl2pPr>
            <a:lvl3pPr marL="675010" indent="0">
              <a:buNone/>
              <a:defRPr sz="1329">
                <a:solidFill>
                  <a:schemeClr val="tx1">
                    <a:tint val="75000"/>
                  </a:schemeClr>
                </a:solidFill>
              </a:defRPr>
            </a:lvl3pPr>
            <a:lvl4pPr marL="101251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4pPr>
            <a:lvl5pPr marL="135002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5pPr>
            <a:lvl6pPr marL="168752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6pPr>
            <a:lvl7pPr marL="202503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7pPr>
            <a:lvl8pPr marL="236253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8pPr>
            <a:lvl9pPr marL="270004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782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1437680"/>
            <a:ext cx="3824804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1437680"/>
            <a:ext cx="3824804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26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287536"/>
            <a:ext cx="7762102" cy="104388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1323916"/>
            <a:ext cx="3807226" cy="648831"/>
          </a:xfrm>
        </p:spPr>
        <p:txBody>
          <a:bodyPr anchor="b"/>
          <a:lstStyle>
            <a:lvl1pPr marL="0" indent="0">
              <a:buNone/>
              <a:defRPr sz="1772" b="1"/>
            </a:lvl1pPr>
            <a:lvl2pPr marL="337505" indent="0">
              <a:buNone/>
              <a:defRPr sz="1476" b="1"/>
            </a:lvl2pPr>
            <a:lvl3pPr marL="675010" indent="0">
              <a:buNone/>
              <a:defRPr sz="1329" b="1"/>
            </a:lvl3pPr>
            <a:lvl4pPr marL="1012515" indent="0">
              <a:buNone/>
              <a:defRPr sz="1181" b="1"/>
            </a:lvl4pPr>
            <a:lvl5pPr marL="1350020" indent="0">
              <a:buNone/>
              <a:defRPr sz="1181" b="1"/>
            </a:lvl5pPr>
            <a:lvl6pPr marL="1687525" indent="0">
              <a:buNone/>
              <a:defRPr sz="1181" b="1"/>
            </a:lvl6pPr>
            <a:lvl7pPr marL="2025030" indent="0">
              <a:buNone/>
              <a:defRPr sz="1181" b="1"/>
            </a:lvl7pPr>
            <a:lvl8pPr marL="2362535" indent="0">
              <a:buNone/>
              <a:defRPr sz="1181" b="1"/>
            </a:lvl8pPr>
            <a:lvl9pPr marL="2700040" indent="0">
              <a:buNone/>
              <a:defRPr sz="118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1972747"/>
            <a:ext cx="3807226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6" y="1323916"/>
            <a:ext cx="3825976" cy="648831"/>
          </a:xfrm>
        </p:spPr>
        <p:txBody>
          <a:bodyPr anchor="b"/>
          <a:lstStyle>
            <a:lvl1pPr marL="0" indent="0">
              <a:buNone/>
              <a:defRPr sz="1772" b="1"/>
            </a:lvl1pPr>
            <a:lvl2pPr marL="337505" indent="0">
              <a:buNone/>
              <a:defRPr sz="1476" b="1"/>
            </a:lvl2pPr>
            <a:lvl3pPr marL="675010" indent="0">
              <a:buNone/>
              <a:defRPr sz="1329" b="1"/>
            </a:lvl3pPr>
            <a:lvl4pPr marL="1012515" indent="0">
              <a:buNone/>
              <a:defRPr sz="1181" b="1"/>
            </a:lvl4pPr>
            <a:lvl5pPr marL="1350020" indent="0">
              <a:buNone/>
              <a:defRPr sz="1181" b="1"/>
            </a:lvl5pPr>
            <a:lvl6pPr marL="1687525" indent="0">
              <a:buNone/>
              <a:defRPr sz="1181" b="1"/>
            </a:lvl6pPr>
            <a:lvl7pPr marL="2025030" indent="0">
              <a:buNone/>
              <a:defRPr sz="1181" b="1"/>
            </a:lvl7pPr>
            <a:lvl8pPr marL="2362535" indent="0">
              <a:buNone/>
              <a:defRPr sz="1181" b="1"/>
            </a:lvl8pPr>
            <a:lvl9pPr marL="2700040" indent="0">
              <a:buNone/>
              <a:defRPr sz="118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6" y="1972747"/>
            <a:ext cx="3825976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2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17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271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60045"/>
            <a:ext cx="2902585" cy="1260158"/>
          </a:xfrm>
        </p:spPr>
        <p:txBody>
          <a:bodyPr anchor="b"/>
          <a:lstStyle>
            <a:lvl1pPr>
              <a:defRPr sz="236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777597"/>
            <a:ext cx="4556016" cy="3837980"/>
          </a:xfrm>
        </p:spPr>
        <p:txBody>
          <a:bodyPr/>
          <a:lstStyle>
            <a:lvl1pPr>
              <a:defRPr sz="2362"/>
            </a:lvl1pPr>
            <a:lvl2pPr>
              <a:defRPr sz="2067"/>
            </a:lvl2pPr>
            <a:lvl3pPr>
              <a:defRPr sz="1772"/>
            </a:lvl3pPr>
            <a:lvl4pPr>
              <a:defRPr sz="1476"/>
            </a:lvl4pPr>
            <a:lvl5pPr>
              <a:defRPr sz="1476"/>
            </a:lvl5pPr>
            <a:lvl6pPr>
              <a:defRPr sz="1476"/>
            </a:lvl6pPr>
            <a:lvl7pPr>
              <a:defRPr sz="1476"/>
            </a:lvl7pPr>
            <a:lvl8pPr>
              <a:defRPr sz="1476"/>
            </a:lvl8pPr>
            <a:lvl9pPr>
              <a:defRPr sz="147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620202"/>
            <a:ext cx="2902585" cy="3001626"/>
          </a:xfrm>
        </p:spPr>
        <p:txBody>
          <a:bodyPr/>
          <a:lstStyle>
            <a:lvl1pPr marL="0" indent="0">
              <a:buNone/>
              <a:defRPr sz="1181"/>
            </a:lvl1pPr>
            <a:lvl2pPr marL="337505" indent="0">
              <a:buNone/>
              <a:defRPr sz="1033"/>
            </a:lvl2pPr>
            <a:lvl3pPr marL="675010" indent="0">
              <a:buNone/>
              <a:defRPr sz="886"/>
            </a:lvl3pPr>
            <a:lvl4pPr marL="1012515" indent="0">
              <a:buNone/>
              <a:defRPr sz="738"/>
            </a:lvl4pPr>
            <a:lvl5pPr marL="1350020" indent="0">
              <a:buNone/>
              <a:defRPr sz="738"/>
            </a:lvl5pPr>
            <a:lvl6pPr marL="1687525" indent="0">
              <a:buNone/>
              <a:defRPr sz="738"/>
            </a:lvl6pPr>
            <a:lvl7pPr marL="2025030" indent="0">
              <a:buNone/>
              <a:defRPr sz="738"/>
            </a:lvl7pPr>
            <a:lvl8pPr marL="2362535" indent="0">
              <a:buNone/>
              <a:defRPr sz="738"/>
            </a:lvl8pPr>
            <a:lvl9pPr marL="2700040" indent="0">
              <a:buNone/>
              <a:defRPr sz="73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4195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60045"/>
            <a:ext cx="2902585" cy="1260158"/>
          </a:xfrm>
        </p:spPr>
        <p:txBody>
          <a:bodyPr anchor="b"/>
          <a:lstStyle>
            <a:lvl1pPr>
              <a:defRPr sz="236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777597"/>
            <a:ext cx="4556016" cy="3837980"/>
          </a:xfrm>
        </p:spPr>
        <p:txBody>
          <a:bodyPr anchor="t"/>
          <a:lstStyle>
            <a:lvl1pPr marL="0" indent="0">
              <a:buNone/>
              <a:defRPr sz="2362"/>
            </a:lvl1pPr>
            <a:lvl2pPr marL="337505" indent="0">
              <a:buNone/>
              <a:defRPr sz="2067"/>
            </a:lvl2pPr>
            <a:lvl3pPr marL="675010" indent="0">
              <a:buNone/>
              <a:defRPr sz="1772"/>
            </a:lvl3pPr>
            <a:lvl4pPr marL="1012515" indent="0">
              <a:buNone/>
              <a:defRPr sz="1476"/>
            </a:lvl4pPr>
            <a:lvl5pPr marL="1350020" indent="0">
              <a:buNone/>
              <a:defRPr sz="1476"/>
            </a:lvl5pPr>
            <a:lvl6pPr marL="1687525" indent="0">
              <a:buNone/>
              <a:defRPr sz="1476"/>
            </a:lvl6pPr>
            <a:lvl7pPr marL="2025030" indent="0">
              <a:buNone/>
              <a:defRPr sz="1476"/>
            </a:lvl7pPr>
            <a:lvl8pPr marL="2362535" indent="0">
              <a:buNone/>
              <a:defRPr sz="1476"/>
            </a:lvl8pPr>
            <a:lvl9pPr marL="2700040" indent="0">
              <a:buNone/>
              <a:defRPr sz="147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620202"/>
            <a:ext cx="2902585" cy="3001626"/>
          </a:xfrm>
        </p:spPr>
        <p:txBody>
          <a:bodyPr/>
          <a:lstStyle>
            <a:lvl1pPr marL="0" indent="0">
              <a:buNone/>
              <a:defRPr sz="1181"/>
            </a:lvl1pPr>
            <a:lvl2pPr marL="337505" indent="0">
              <a:buNone/>
              <a:defRPr sz="1033"/>
            </a:lvl2pPr>
            <a:lvl3pPr marL="675010" indent="0">
              <a:buNone/>
              <a:defRPr sz="886"/>
            </a:lvl3pPr>
            <a:lvl4pPr marL="1012515" indent="0">
              <a:buNone/>
              <a:defRPr sz="738"/>
            </a:lvl4pPr>
            <a:lvl5pPr marL="1350020" indent="0">
              <a:buNone/>
              <a:defRPr sz="738"/>
            </a:lvl5pPr>
            <a:lvl6pPr marL="1687525" indent="0">
              <a:buNone/>
              <a:defRPr sz="738"/>
            </a:lvl6pPr>
            <a:lvl7pPr marL="2025030" indent="0">
              <a:buNone/>
              <a:defRPr sz="738"/>
            </a:lvl7pPr>
            <a:lvl8pPr marL="2362535" indent="0">
              <a:buNone/>
              <a:defRPr sz="738"/>
            </a:lvl8pPr>
            <a:lvl9pPr marL="2700040" indent="0">
              <a:buNone/>
              <a:defRPr sz="73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9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160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287536"/>
            <a:ext cx="1940525" cy="457682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8" y="287536"/>
            <a:ext cx="5709082" cy="457682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08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287536"/>
            <a:ext cx="776210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1437680"/>
            <a:ext cx="776210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5005626"/>
            <a:ext cx="202489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5005626"/>
            <a:ext cx="3037344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5005626"/>
            <a:ext cx="202489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608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75010" rtl="0" eaLnBrk="1" latinLnBrk="0" hangingPunct="1">
        <a:lnSpc>
          <a:spcPct val="90000"/>
        </a:lnSpc>
        <a:spcBef>
          <a:spcPct val="0"/>
        </a:spcBef>
        <a:buNone/>
        <a:defRPr kumimoji="1" sz="32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753" indent="-168753" algn="l" defTabSz="67501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kumimoji="1" sz="2067" kern="1200">
          <a:solidFill>
            <a:schemeClr val="tx1"/>
          </a:solidFill>
          <a:latin typeface="+mn-lt"/>
          <a:ea typeface="+mn-ea"/>
          <a:cs typeface="+mn-cs"/>
        </a:defRPr>
      </a:lvl1pPr>
      <a:lvl2pPr marL="50625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4376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476" kern="1200">
          <a:solidFill>
            <a:schemeClr val="tx1"/>
          </a:solidFill>
          <a:latin typeface="+mn-lt"/>
          <a:ea typeface="+mn-ea"/>
          <a:cs typeface="+mn-cs"/>
        </a:defRPr>
      </a:lvl3pPr>
      <a:lvl4pPr marL="118126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4pPr>
      <a:lvl5pPr marL="151877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5pPr>
      <a:lvl6pPr marL="185627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6pPr>
      <a:lvl7pPr marL="219378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7pPr>
      <a:lvl8pPr marL="253128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8pPr>
      <a:lvl9pPr marL="286879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1pPr>
      <a:lvl2pPr marL="33750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2pPr>
      <a:lvl3pPr marL="67501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3pPr>
      <a:lvl4pPr marL="101251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4pPr>
      <a:lvl5pPr marL="135002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5pPr>
      <a:lvl6pPr marL="168752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6pPr>
      <a:lvl7pPr marL="202503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7pPr>
      <a:lvl8pPr marL="236253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8pPr>
      <a:lvl9pPr marL="270004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467572"/>
              </p:ext>
            </p:extLst>
          </p:nvPr>
        </p:nvGraphicFramePr>
        <p:xfrm>
          <a:off x="1172809" y="753033"/>
          <a:ext cx="6078729" cy="328041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452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529">
                  <a:extLst>
                    <a:ext uri="{9D8B030D-6E8A-4147-A177-3AD203B41FA5}">
                      <a16:colId xmlns:a16="http://schemas.microsoft.com/office/drawing/2014/main" val="554828316"/>
                    </a:ext>
                  </a:extLst>
                </a:gridCol>
                <a:gridCol w="1306529">
                  <a:extLst>
                    <a:ext uri="{9D8B030D-6E8A-4147-A177-3AD203B41FA5}">
                      <a16:colId xmlns:a16="http://schemas.microsoft.com/office/drawing/2014/main" val="1447114126"/>
                    </a:ext>
                  </a:extLst>
                </a:gridCol>
                <a:gridCol w="707090">
                  <a:extLst>
                    <a:ext uri="{9D8B030D-6E8A-4147-A177-3AD203B41FA5}">
                      <a16:colId xmlns:a16="http://schemas.microsoft.com/office/drawing/2014/main" val="2626625926"/>
                    </a:ext>
                  </a:extLst>
                </a:gridCol>
              </a:tblGrid>
              <a:tr h="164547">
                <a:tc gridSpan="4">
                  <a:txBody>
                    <a:bodyPr/>
                    <a:lstStyle/>
                    <a:p>
                      <a:r>
                        <a:rPr kumimoji="1" lang="en-US" altLang="ja-JP" sz="1100" b="0" spc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2. 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Overall and group-specific patient demographics. 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547">
                <a:tc>
                  <a:txBody>
                    <a:bodyPr/>
                    <a:lstStyle/>
                    <a:p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HGUI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HGUI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547">
                <a:tc>
                  <a:txBody>
                    <a:bodyPr/>
                    <a:lstStyle/>
                    <a:p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 or mean</a:t>
                      </a:r>
                      <a:r>
                        <a:rPr kumimoji="1" lang="en-US" altLang="ja-JP" sz="11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(SD)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834222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 (years)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63.5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61.8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±15.2)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63.9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±12.8)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287152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76 (69.7)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19 (90.5)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57 (64.8)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8571800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 (30.3)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(9.5)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31 (35.2)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03089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BMI (kg/m</a:t>
                      </a:r>
                      <a:r>
                        <a:rPr kumimoji="1" lang="en-US" altLang="ja-JP" sz="1100" b="0" spc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24.6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24.7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±3.9)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24.6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±4.5)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Preoperative UTI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 (9.2)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4.8)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10.2)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Impacted stone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(8.3)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(4.8)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 (9.1)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Multiple stones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 (22.0)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(9.5)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 (25.0)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Stone side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4577431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Right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49 (44.9)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(42.9)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40 (45.5)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807235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Left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60 (55.1)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(57.1)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48 (54.5)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226041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Stone</a:t>
                      </a:r>
                      <a:r>
                        <a:rPr kumimoji="1" lang="en-US" altLang="ja-JP" sz="11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location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Kidney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58 (53.2)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501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 (61.9)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45 (54.5)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3380149"/>
                  </a:ext>
                </a:extLst>
              </a:tr>
              <a:tr h="170779">
                <a:tc>
                  <a:txBody>
                    <a:bodyPr/>
                    <a:lstStyle/>
                    <a:p>
                      <a:r>
                        <a:rPr kumimoji="1" lang="en-US" altLang="ja-JP" sz="11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Ureter</a:t>
                      </a:r>
                    </a:p>
                  </a:txBody>
                  <a:tcPr marL="132080" marR="1320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57 (52.3)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 (38.1) 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7501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49 (55.7)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455398"/>
                  </a:ext>
                </a:extLst>
              </a:tr>
              <a:tr h="164547">
                <a:tc gridSpan="4">
                  <a:txBody>
                    <a:bodyPr/>
                    <a:lstStyle/>
                    <a:p>
                      <a:r>
                        <a:rPr kumimoji="1" lang="en-US" altLang="ja-JP" sz="11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HGUI: 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high-grade ureteral injury, </a:t>
                      </a:r>
                      <a:r>
                        <a:rPr kumimoji="1" lang="en-US" altLang="ja-JP" sz="11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BMI: body mass index, UTI: 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urinary tract infection </a:t>
                      </a:r>
                      <a:endParaRPr kumimoji="1" lang="ja-JP" altLang="en-US" sz="1100" b="0" spc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b="0" spc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b="0" spc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100" b="0" spc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828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d571ce-5d5e-4577-851b-36fe2b87e29c" xsi:nil="true"/>
    <lcf76f155ced4ddcb4097134ff3c332f xmlns="7805362c-7fb7-47ff-9049-83b2c46e648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935350FB4524AA9B0551AC744F54C" ma:contentTypeVersion="15" ma:contentTypeDescription="Create a new document." ma:contentTypeScope="" ma:versionID="27b70b7d379b7d2bf5181e6ec30efaae">
  <xsd:schema xmlns:xsd="http://www.w3.org/2001/XMLSchema" xmlns:xs="http://www.w3.org/2001/XMLSchema" xmlns:p="http://schemas.microsoft.com/office/2006/metadata/properties" xmlns:ns2="7805362c-7fb7-47ff-9049-83b2c46e6485" xmlns:ns3="22d571ce-5d5e-4577-851b-36fe2b87e29c" targetNamespace="http://schemas.microsoft.com/office/2006/metadata/properties" ma:root="true" ma:fieldsID="81e77bac0c22e49f90422e75eabcf476" ns2:_="" ns3:_="">
    <xsd:import namespace="7805362c-7fb7-47ff-9049-83b2c46e6485"/>
    <xsd:import namespace="22d571ce-5d5e-4577-851b-36fe2b87e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5362c-7fb7-47ff-9049-83b2c46e64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6f95cfc-685b-4d9e-acc9-81b202a9d8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d571ce-5d5e-4577-851b-36fe2b87e29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d7e4307-db98-45a2-a7ea-4b20717fe51c}" ma:internalName="TaxCatchAll" ma:showField="CatchAllData" ma:web="22d571ce-5d5e-4577-851b-36fe2b87e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B54FCE-A40D-45CE-BBCD-3C85611985AD}">
  <ds:schemaRefs>
    <ds:schemaRef ds:uri="http://schemas.microsoft.com/office/2006/metadata/properties"/>
    <ds:schemaRef ds:uri="http://schemas.microsoft.com/office/infopath/2007/PartnerControls"/>
    <ds:schemaRef ds:uri="22d571ce-5d5e-4577-851b-36fe2b87e29c"/>
    <ds:schemaRef ds:uri="7805362c-7fb7-47ff-9049-83b2c46e6485"/>
  </ds:schemaRefs>
</ds:datastoreItem>
</file>

<file path=customXml/itemProps2.xml><?xml version="1.0" encoding="utf-8"?>
<ds:datastoreItem xmlns:ds="http://schemas.openxmlformats.org/officeDocument/2006/customXml" ds:itemID="{F7F4DE78-9DE5-440A-A1EA-8A790BAC4D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E78C3B-AD73-4D1E-A141-6898A5871E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5362c-7fb7-47ff-9049-83b2c46e6485"/>
    <ds:schemaRef ds:uri="22d571ce-5d5e-4577-851b-36fe2b87e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30922</TotalTime>
  <Words>216</Words>
  <Application>Microsoft Office PowerPoint</Application>
  <PresentationFormat>ユーザー設定</PresentationFormat>
  <Paragraphs>67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mt51215121</dc:creator>
  <cp:lastModifiedBy>makoto 田口</cp:lastModifiedBy>
  <cp:revision>190</cp:revision>
  <cp:lastPrinted>2022-02-21T06:11:45Z</cp:lastPrinted>
  <dcterms:created xsi:type="dcterms:W3CDTF">2017-05-03T10:12:54Z</dcterms:created>
  <dcterms:modified xsi:type="dcterms:W3CDTF">2022-10-01T14:25:16Z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0x010100A2D935350FB4524AA9B0551AC744F54C</vt:lpwstr>
  </property>
</Properties>
</file>