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8999538" cy="5400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83861"/>
            <a:ext cx="6749654" cy="1880235"/>
          </a:xfrm>
        </p:spPr>
        <p:txBody>
          <a:bodyPr anchor="b"/>
          <a:lstStyle>
            <a:lvl1pPr algn="ctr"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836605"/>
            <a:ext cx="6749654" cy="1303913"/>
          </a:xfrm>
        </p:spPr>
        <p:txBody>
          <a:bodyPr/>
          <a:lstStyle>
            <a:lvl1pPr marL="0" indent="0" algn="ctr">
              <a:buNone/>
              <a:defRPr sz="1772"/>
            </a:lvl1pPr>
            <a:lvl2pPr marL="337505" indent="0" algn="ctr">
              <a:buNone/>
              <a:defRPr sz="1476"/>
            </a:lvl2pPr>
            <a:lvl3pPr marL="675010" indent="0" algn="ctr">
              <a:buNone/>
              <a:defRPr sz="1329"/>
            </a:lvl3pPr>
            <a:lvl4pPr marL="1012515" indent="0" algn="ctr">
              <a:buNone/>
              <a:defRPr sz="1181"/>
            </a:lvl4pPr>
            <a:lvl5pPr marL="1350020" indent="0" algn="ctr">
              <a:buNone/>
              <a:defRPr sz="1181"/>
            </a:lvl5pPr>
            <a:lvl6pPr marL="1687525" indent="0" algn="ctr">
              <a:buNone/>
              <a:defRPr sz="1181"/>
            </a:lvl6pPr>
            <a:lvl7pPr marL="2025030" indent="0" algn="ctr">
              <a:buNone/>
              <a:defRPr sz="1181"/>
            </a:lvl7pPr>
            <a:lvl8pPr marL="2362535" indent="0" algn="ctr">
              <a:buNone/>
              <a:defRPr sz="1181"/>
            </a:lvl8pPr>
            <a:lvl9pPr marL="2700040" indent="0" algn="ctr">
              <a:buNone/>
              <a:defRPr sz="118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6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82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346419"/>
            <a:ext cx="7762102" cy="2246530"/>
          </a:xfrm>
        </p:spPr>
        <p:txBody>
          <a:bodyPr anchor="b"/>
          <a:lstStyle>
            <a:lvl1pPr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614203"/>
            <a:ext cx="7762102" cy="1181397"/>
          </a:xfrm>
        </p:spPr>
        <p:txBody>
          <a:bodyPr/>
          <a:lstStyle>
            <a:lvl1pPr marL="0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1pPr>
            <a:lvl2pPr marL="337505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675010" indent="0">
              <a:buNone/>
              <a:defRPr sz="1329">
                <a:solidFill>
                  <a:schemeClr val="tx1">
                    <a:tint val="75000"/>
                  </a:schemeClr>
                </a:solidFill>
              </a:defRPr>
            </a:lvl3pPr>
            <a:lvl4pPr marL="101251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35002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68752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0250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36253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270004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59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80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87536"/>
            <a:ext cx="7762102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323916"/>
            <a:ext cx="380722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972747"/>
            <a:ext cx="380722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323916"/>
            <a:ext cx="382597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972747"/>
            <a:ext cx="382597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71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66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57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77597"/>
            <a:ext cx="4556016" cy="3837980"/>
          </a:xfrm>
        </p:spPr>
        <p:txBody>
          <a:bodyPr/>
          <a:lstStyle>
            <a:lvl1pPr>
              <a:defRPr sz="2362"/>
            </a:lvl1pPr>
            <a:lvl2pPr>
              <a:defRPr sz="2067"/>
            </a:lvl2pPr>
            <a:lvl3pPr>
              <a:defRPr sz="1772"/>
            </a:lvl3pPr>
            <a:lvl4pPr>
              <a:defRPr sz="1476"/>
            </a:lvl4pPr>
            <a:lvl5pPr>
              <a:defRPr sz="1476"/>
            </a:lvl5pPr>
            <a:lvl6pPr>
              <a:defRPr sz="1476"/>
            </a:lvl6pPr>
            <a:lvl7pPr>
              <a:defRPr sz="1476"/>
            </a:lvl7pPr>
            <a:lvl8pPr>
              <a:defRPr sz="1476"/>
            </a:lvl8pPr>
            <a:lvl9pPr>
              <a:defRPr sz="14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67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77597"/>
            <a:ext cx="4556016" cy="3837980"/>
          </a:xfrm>
        </p:spPr>
        <p:txBody>
          <a:bodyPr anchor="t"/>
          <a:lstStyle>
            <a:lvl1pPr marL="0" indent="0">
              <a:buNone/>
              <a:defRPr sz="2362"/>
            </a:lvl1pPr>
            <a:lvl2pPr marL="337505" indent="0">
              <a:buNone/>
              <a:defRPr sz="2067"/>
            </a:lvl2pPr>
            <a:lvl3pPr marL="675010" indent="0">
              <a:buNone/>
              <a:defRPr sz="1772"/>
            </a:lvl3pPr>
            <a:lvl4pPr marL="1012515" indent="0">
              <a:buNone/>
              <a:defRPr sz="1476"/>
            </a:lvl4pPr>
            <a:lvl5pPr marL="1350020" indent="0">
              <a:buNone/>
              <a:defRPr sz="1476"/>
            </a:lvl5pPr>
            <a:lvl6pPr marL="1687525" indent="0">
              <a:buNone/>
              <a:defRPr sz="1476"/>
            </a:lvl6pPr>
            <a:lvl7pPr marL="2025030" indent="0">
              <a:buNone/>
              <a:defRPr sz="1476"/>
            </a:lvl7pPr>
            <a:lvl8pPr marL="2362535" indent="0">
              <a:buNone/>
              <a:defRPr sz="1476"/>
            </a:lvl8pPr>
            <a:lvl9pPr marL="2700040" indent="0">
              <a:buNone/>
              <a:defRPr sz="147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62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7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87536"/>
            <a:ext cx="1940525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87536"/>
            <a:ext cx="5709082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36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87536"/>
            <a:ext cx="776210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437680"/>
            <a:ext cx="776210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A17E2-10C1-49B0-8598-003F7DAE77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5005626"/>
            <a:ext cx="303734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E59C-13FC-453C-9836-BD37738AD9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88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75010" rtl="0" eaLnBrk="1" latinLnBrk="0" hangingPunct="1">
        <a:lnSpc>
          <a:spcPct val="90000"/>
        </a:lnSpc>
        <a:spcBef>
          <a:spcPct val="0"/>
        </a:spcBef>
        <a:buNone/>
        <a:defRPr kumimoji="1" sz="32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753" indent="-168753" algn="l" defTabSz="67501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kumimoji="1" sz="2067" kern="1200">
          <a:solidFill>
            <a:schemeClr val="tx1"/>
          </a:solidFill>
          <a:latin typeface="+mn-lt"/>
          <a:ea typeface="+mn-ea"/>
          <a:cs typeface="+mn-cs"/>
        </a:defRPr>
      </a:lvl1pPr>
      <a:lvl2pPr marL="50625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4376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8126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51877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85627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19378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53128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86879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1pPr>
      <a:lvl2pPr marL="33750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2pPr>
      <a:lvl3pPr marL="67501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3pPr>
      <a:lvl4pPr marL="101251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35002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68752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02503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36253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70004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F8059B8-A600-4A95-91DE-5667EEE77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67504"/>
              </p:ext>
            </p:extLst>
          </p:nvPr>
        </p:nvGraphicFramePr>
        <p:xfrm>
          <a:off x="874476" y="1147515"/>
          <a:ext cx="5267769" cy="2019300"/>
        </p:xfrm>
        <a:graphic>
          <a:graphicData uri="http://schemas.openxmlformats.org/drawingml/2006/table">
            <a:tbl>
              <a:tblPr/>
              <a:tblGrid>
                <a:gridCol w="1474807">
                  <a:extLst>
                    <a:ext uri="{9D8B030D-6E8A-4147-A177-3AD203B41FA5}">
                      <a16:colId xmlns:a16="http://schemas.microsoft.com/office/drawing/2014/main" val="2565254469"/>
                    </a:ext>
                  </a:extLst>
                </a:gridCol>
                <a:gridCol w="1435583">
                  <a:extLst>
                    <a:ext uri="{9D8B030D-6E8A-4147-A177-3AD203B41FA5}">
                      <a16:colId xmlns:a16="http://schemas.microsoft.com/office/drawing/2014/main" val="2723470294"/>
                    </a:ext>
                  </a:extLst>
                </a:gridCol>
                <a:gridCol w="785793">
                  <a:extLst>
                    <a:ext uri="{9D8B030D-6E8A-4147-A177-3AD203B41FA5}">
                      <a16:colId xmlns:a16="http://schemas.microsoft.com/office/drawing/2014/main" val="522536502"/>
                    </a:ext>
                  </a:extLst>
                </a:gridCol>
                <a:gridCol w="785793">
                  <a:extLst>
                    <a:ext uri="{9D8B030D-6E8A-4147-A177-3AD203B41FA5}">
                      <a16:colId xmlns:a16="http://schemas.microsoft.com/office/drawing/2014/main" val="3142708826"/>
                    </a:ext>
                  </a:extLst>
                </a:gridCol>
                <a:gridCol w="785793">
                  <a:extLst>
                    <a:ext uri="{9D8B030D-6E8A-4147-A177-3AD203B41FA5}">
                      <a16:colId xmlns:a16="http://schemas.microsoft.com/office/drawing/2014/main" val="1444642870"/>
                    </a:ext>
                  </a:extLst>
                </a:gridCol>
              </a:tblGrid>
              <a:tr h="234950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4. Factors predictive of ureteral access sheath-related ureteral injury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26349"/>
                  </a:ext>
                </a:extLst>
              </a:tr>
              <a:tr h="20320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Univariate analysis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Multivariate analysis    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171142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p-value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p-value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95% CI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7215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 &lt;65 years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1.65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0.57–4.79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3752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sex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4.87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1.03–23.01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44528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BMI ≥25 kg/m</a:t>
                      </a:r>
                      <a:r>
                        <a:rPr lang="en-US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0.11–1.21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88950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Preoperative UTI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0.99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0.99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0.10–9.78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38758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Impacted stone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0.03–2.69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73226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OR: odds ratio, CI: confidence interval, BMI: body mass index, UTI: urinary tract infection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64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047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4EB667C-7761-4C48-9C52-90C995C8CA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BBAC61-8097-4921-B3AB-F6F1E3853F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AC0472-336C-4D4E-8159-0A28BC3829CD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7805362c-7fb7-47ff-9049-83b2c46e6485"/>
    <ds:schemaRef ds:uri="http://schemas.microsoft.com/office/2006/documentManagement/types"/>
    <ds:schemaRef ds:uri="22d571ce-5d5e-4577-851b-36fe2b87e29c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21222</TotalTime>
  <Words>79</Words>
  <Application>Microsoft Office PowerPoint</Application>
  <PresentationFormat>ユーザー設定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makoto 田口</dc:creator>
  <cp:lastModifiedBy>makoto 田口</cp:lastModifiedBy>
  <cp:revision>19</cp:revision>
  <cp:lastPrinted>2022-02-21T06:15:43Z</cp:lastPrinted>
  <dcterms:created xsi:type="dcterms:W3CDTF">2021-03-25T07:02:23Z</dcterms:created>
  <dcterms:modified xsi:type="dcterms:W3CDTF">2022-10-01T14:25:48Z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