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3" r:id="rId5"/>
  </p:sldIdLst>
  <p:sldSz cx="8999538" cy="5400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942" y="883861"/>
            <a:ext cx="6749654" cy="1880235"/>
          </a:xfrm>
        </p:spPr>
        <p:txBody>
          <a:bodyPr anchor="b"/>
          <a:lstStyle>
            <a:lvl1pPr algn="ctr"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2836605"/>
            <a:ext cx="6749654" cy="1303913"/>
          </a:xfrm>
        </p:spPr>
        <p:txBody>
          <a:bodyPr/>
          <a:lstStyle>
            <a:lvl1pPr marL="0" indent="0" algn="ctr">
              <a:buNone/>
              <a:defRPr sz="1772"/>
            </a:lvl1pPr>
            <a:lvl2pPr marL="337505" indent="0" algn="ctr">
              <a:buNone/>
              <a:defRPr sz="1476"/>
            </a:lvl2pPr>
            <a:lvl3pPr marL="675010" indent="0" algn="ctr">
              <a:buNone/>
              <a:defRPr sz="1329"/>
            </a:lvl3pPr>
            <a:lvl4pPr marL="1012515" indent="0" algn="ctr">
              <a:buNone/>
              <a:defRPr sz="1181"/>
            </a:lvl4pPr>
            <a:lvl5pPr marL="1350020" indent="0" algn="ctr">
              <a:buNone/>
              <a:defRPr sz="1181"/>
            </a:lvl5pPr>
            <a:lvl6pPr marL="1687525" indent="0" algn="ctr">
              <a:buNone/>
              <a:defRPr sz="1181"/>
            </a:lvl6pPr>
            <a:lvl7pPr marL="2025030" indent="0" algn="ctr">
              <a:buNone/>
              <a:defRPr sz="1181"/>
            </a:lvl7pPr>
            <a:lvl8pPr marL="2362535" indent="0" algn="ctr">
              <a:buNone/>
              <a:defRPr sz="1181"/>
            </a:lvl8pPr>
            <a:lvl9pPr marL="2700040" indent="0" algn="ctr">
              <a:buNone/>
              <a:defRPr sz="118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76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272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346419"/>
            <a:ext cx="7762102" cy="2246530"/>
          </a:xfrm>
        </p:spPr>
        <p:txBody>
          <a:bodyPr anchor="b"/>
          <a:lstStyle>
            <a:lvl1pPr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3614203"/>
            <a:ext cx="7762102" cy="1181397"/>
          </a:xfrm>
        </p:spPr>
        <p:txBody>
          <a:bodyPr/>
          <a:lstStyle>
            <a:lvl1pPr marL="0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1pPr>
            <a:lvl2pPr marL="337505" indent="0">
              <a:buNone/>
              <a:defRPr sz="1476">
                <a:solidFill>
                  <a:schemeClr val="tx1">
                    <a:tint val="75000"/>
                  </a:schemeClr>
                </a:solidFill>
              </a:defRPr>
            </a:lvl2pPr>
            <a:lvl3pPr marL="675010" indent="0">
              <a:buNone/>
              <a:defRPr sz="1329">
                <a:solidFill>
                  <a:schemeClr val="tx1">
                    <a:tint val="75000"/>
                  </a:schemeClr>
                </a:solidFill>
              </a:defRPr>
            </a:lvl3pPr>
            <a:lvl4pPr marL="101251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35002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68752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02503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36253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270004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43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36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287536"/>
            <a:ext cx="7762102" cy="104388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323916"/>
            <a:ext cx="380722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1972747"/>
            <a:ext cx="380722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6" y="1323916"/>
            <a:ext cx="382597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6" y="1972747"/>
            <a:ext cx="382597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37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32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12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777597"/>
            <a:ext cx="4556016" cy="3837980"/>
          </a:xfrm>
        </p:spPr>
        <p:txBody>
          <a:bodyPr/>
          <a:lstStyle>
            <a:lvl1pPr>
              <a:defRPr sz="2362"/>
            </a:lvl1pPr>
            <a:lvl2pPr>
              <a:defRPr sz="2067"/>
            </a:lvl2pPr>
            <a:lvl3pPr>
              <a:defRPr sz="1772"/>
            </a:lvl3pPr>
            <a:lvl4pPr>
              <a:defRPr sz="1476"/>
            </a:lvl4pPr>
            <a:lvl5pPr>
              <a:defRPr sz="1476"/>
            </a:lvl5pPr>
            <a:lvl6pPr>
              <a:defRPr sz="1476"/>
            </a:lvl6pPr>
            <a:lvl7pPr>
              <a:defRPr sz="1476"/>
            </a:lvl7pPr>
            <a:lvl8pPr>
              <a:defRPr sz="1476"/>
            </a:lvl8pPr>
            <a:lvl9pPr>
              <a:defRPr sz="147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026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777597"/>
            <a:ext cx="4556016" cy="3837980"/>
          </a:xfrm>
        </p:spPr>
        <p:txBody>
          <a:bodyPr anchor="t"/>
          <a:lstStyle>
            <a:lvl1pPr marL="0" indent="0">
              <a:buNone/>
              <a:defRPr sz="2362"/>
            </a:lvl1pPr>
            <a:lvl2pPr marL="337505" indent="0">
              <a:buNone/>
              <a:defRPr sz="2067"/>
            </a:lvl2pPr>
            <a:lvl3pPr marL="675010" indent="0">
              <a:buNone/>
              <a:defRPr sz="1772"/>
            </a:lvl3pPr>
            <a:lvl4pPr marL="1012515" indent="0">
              <a:buNone/>
              <a:defRPr sz="1476"/>
            </a:lvl4pPr>
            <a:lvl5pPr marL="1350020" indent="0">
              <a:buNone/>
              <a:defRPr sz="1476"/>
            </a:lvl5pPr>
            <a:lvl6pPr marL="1687525" indent="0">
              <a:buNone/>
              <a:defRPr sz="1476"/>
            </a:lvl6pPr>
            <a:lvl7pPr marL="2025030" indent="0">
              <a:buNone/>
              <a:defRPr sz="1476"/>
            </a:lvl7pPr>
            <a:lvl8pPr marL="2362535" indent="0">
              <a:buNone/>
              <a:defRPr sz="1476"/>
            </a:lvl8pPr>
            <a:lvl9pPr marL="2700040" indent="0">
              <a:buNone/>
              <a:defRPr sz="147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23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74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287536"/>
            <a:ext cx="1940525" cy="457682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8" y="287536"/>
            <a:ext cx="5709082" cy="45768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96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287536"/>
            <a:ext cx="776210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437680"/>
            <a:ext cx="776210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5005626"/>
            <a:ext cx="303734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114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75010" rtl="0" eaLnBrk="1" latinLnBrk="0" hangingPunct="1">
        <a:lnSpc>
          <a:spcPct val="90000"/>
        </a:lnSpc>
        <a:spcBef>
          <a:spcPct val="0"/>
        </a:spcBef>
        <a:buNone/>
        <a:defRPr kumimoji="1" sz="32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753" indent="-168753" algn="l" defTabSz="67501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kumimoji="1" sz="2067" kern="1200">
          <a:solidFill>
            <a:schemeClr val="tx1"/>
          </a:solidFill>
          <a:latin typeface="+mn-lt"/>
          <a:ea typeface="+mn-ea"/>
          <a:cs typeface="+mn-cs"/>
        </a:defRPr>
      </a:lvl1pPr>
      <a:lvl2pPr marL="50625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4376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476" kern="1200">
          <a:solidFill>
            <a:schemeClr val="tx1"/>
          </a:solidFill>
          <a:latin typeface="+mn-lt"/>
          <a:ea typeface="+mn-ea"/>
          <a:cs typeface="+mn-cs"/>
        </a:defRPr>
      </a:lvl3pPr>
      <a:lvl4pPr marL="118126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51877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85627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19378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53128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86879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1pPr>
      <a:lvl2pPr marL="33750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2pPr>
      <a:lvl3pPr marL="67501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3pPr>
      <a:lvl4pPr marL="101251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35002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68752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02503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36253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70004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200999"/>
              </p:ext>
            </p:extLst>
          </p:nvPr>
        </p:nvGraphicFramePr>
        <p:xfrm>
          <a:off x="1150576" y="940118"/>
          <a:ext cx="6223103" cy="29133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28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949">
                  <a:extLst>
                    <a:ext uri="{9D8B030D-6E8A-4147-A177-3AD203B41FA5}">
                      <a16:colId xmlns:a16="http://schemas.microsoft.com/office/drawing/2014/main" val="135233723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51632898"/>
                    </a:ext>
                  </a:extLst>
                </a:gridCol>
                <a:gridCol w="855921">
                  <a:extLst>
                    <a:ext uri="{9D8B030D-6E8A-4147-A177-3AD203B41FA5}">
                      <a16:colId xmlns:a16="http://schemas.microsoft.com/office/drawing/2014/main" val="3183426264"/>
                    </a:ext>
                  </a:extLst>
                </a:gridCol>
              </a:tblGrid>
              <a:tr h="83973">
                <a:tc gridSpan="5">
                  <a:txBody>
                    <a:bodyPr/>
                    <a:lstStyle/>
                    <a:p>
                      <a:r>
                        <a:rPr kumimoji="1" lang="en-US" altLang="ja-JP" sz="1100" b="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3.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Overall and group-specific surgical outcomes. 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HGUI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HGUI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824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 or mean</a:t>
                      </a:r>
                      <a:r>
                        <a:rPr kumimoji="1" lang="en-US" altLang="ja-JP" sz="11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Ureteral injury severity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 (19.3)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501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 (100)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Grade 2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(10.1)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(52.4)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Grade 3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(9.2)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(47.6)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Grade 4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Ureteral injury location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447105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Proximal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 (18.3)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 (95.2)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768504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Middle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(0.9)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(4.8)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273627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Distal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49829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Postoperative ureteral stricture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389182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r>
                        <a:rPr kumimoji="1" lang="en-US" altLang="ja-JP" sz="1100" b="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Stent duration (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days)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14.4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5.2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13.6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±1.5)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14.5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±5.7)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6350" marR="6350" marT="635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521843"/>
                  </a:ext>
                </a:extLst>
              </a:tr>
              <a:tr h="83973">
                <a:tc gridSpan="5">
                  <a:txBody>
                    <a:bodyPr/>
                    <a:lstStyle/>
                    <a:p>
                      <a:r>
                        <a:rPr kumimoji="1" lang="en-US" altLang="ja-JP" sz="11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HGUI: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high-grade ureteral injury; ureteral injury grade 2: u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reteral wall injury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including mucosa and smooth muscle, with adventitial preservation (periureteral fat absent); grade 3: u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reteral wall injury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including mucosa and smooth muscle, with adventitial perforation (periureteral fat evident); grade 4: total ureteral avulsion</a:t>
                      </a:r>
                      <a:endParaRPr kumimoji="1" lang="ja-JP" altLang="en-US" sz="11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855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5" ma:contentTypeDescription="Create a new document." ma:contentTypeScope="" ma:versionID="27b70b7d379b7d2bf5181e6ec30efaae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1e77bac0c22e49f90422e75eabcf47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35F29D-6835-47B7-99BF-500B4DA51146}">
  <ds:schemaRefs>
    <ds:schemaRef ds:uri="http://schemas.microsoft.com/office/2006/metadata/properties"/>
    <ds:schemaRef ds:uri="http://schemas.microsoft.com/office/infopath/2007/PartnerControls"/>
    <ds:schemaRef ds:uri="22d571ce-5d5e-4577-851b-36fe2b87e29c"/>
    <ds:schemaRef ds:uri="7805362c-7fb7-47ff-9049-83b2c46e6485"/>
  </ds:schemaRefs>
</ds:datastoreItem>
</file>

<file path=customXml/itemProps2.xml><?xml version="1.0" encoding="utf-8"?>
<ds:datastoreItem xmlns:ds="http://schemas.openxmlformats.org/officeDocument/2006/customXml" ds:itemID="{64C2334B-E58C-494A-BB1E-906B644C94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E98DE9-15D4-4E56-98BC-FB4A33668A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44755</TotalTime>
  <Words>171</Words>
  <Application>Microsoft Office PowerPoint</Application>
  <PresentationFormat>ユーザー設定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mt51215121</dc:creator>
  <cp:lastModifiedBy>makoto 田口</cp:lastModifiedBy>
  <cp:revision>197</cp:revision>
  <cp:lastPrinted>2022-02-21T06:12:05Z</cp:lastPrinted>
  <dcterms:created xsi:type="dcterms:W3CDTF">2017-05-03T10:12:54Z</dcterms:created>
  <dcterms:modified xsi:type="dcterms:W3CDTF">2022-10-01T14:25:27Z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