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89" r:id="rId2"/>
    <p:sldId id="257" r:id="rId3"/>
    <p:sldId id="264" r:id="rId4"/>
    <p:sldId id="263" r:id="rId5"/>
    <p:sldId id="288" r:id="rId6"/>
    <p:sldId id="282" r:id="rId7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08E4C1C-7F61-73FF-CBAB-4700201C1234}" name="Michael Van Meter" initials="MVM" userId="S::michael.vanmeter@regeneron.com::c5929dd3-9730-4f77-925f-4638a193b0f8" providerId="AD"/>
  <p188:author id="{B66F789B-F2A3-06D3-3EAC-2EB3B32F9D76}" name="Frank Kuhnert" initials="FK" userId="S::frank.kuhnert@regeneron.com::52367663-d74b-4e99-a607-d558a86e9d5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/>
    <p:restoredTop sz="82857"/>
  </p:normalViewPr>
  <p:slideViewPr>
    <p:cSldViewPr snapToGrid="0" snapToObjects="1">
      <p:cViewPr varScale="1">
        <p:scale>
          <a:sx n="105" d="100"/>
          <a:sy n="105" d="100"/>
        </p:scale>
        <p:origin x="30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BCB6AB-F7E4-E045-851A-14ED64E5ECF8}" type="datetimeFigureOut">
              <a:rPr lang="en-US" smtClean="0"/>
              <a:t>9/27/22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F08BD-D0A9-E349-BEA8-315493E76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2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DF08BD-D0A9-E349-BEA8-315493E761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720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F08BD-D0A9-E349-BEA8-315493E7613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16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085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557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752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52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811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837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562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074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09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191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063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DF970-22FE-3C4D-97D4-39BFFB382ACD}" type="datetimeFigureOut">
              <a:rPr lang="en-US" smtClean="0"/>
              <a:t>9/27/22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D7E6C-A249-8643-9884-277CB783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42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3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12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11" Type="http://schemas.openxmlformats.org/officeDocument/2006/relationships/image" Target="../media/image11.emf"/><Relationship Id="rId5" Type="http://schemas.openxmlformats.org/officeDocument/2006/relationships/image" Target="../media/image5.tiff"/><Relationship Id="rId15" Type="http://schemas.openxmlformats.org/officeDocument/2006/relationships/image" Target="../media/image1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Relationship Id="rId14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7749A1-0C96-7C68-589C-449D8679A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04" y="2146300"/>
            <a:ext cx="2730500" cy="2565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726B7F-3418-610C-0E13-A88CFC439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3685" y="2146299"/>
            <a:ext cx="2730500" cy="2565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17D8A2-9FF2-661A-FEAA-229292CC6EC8}"/>
              </a:ext>
            </a:extLst>
          </p:cNvPr>
          <p:cNvSpPr txBox="1"/>
          <p:nvPr/>
        </p:nvSpPr>
        <p:spPr>
          <a:xfrm>
            <a:off x="1239502" y="1884690"/>
            <a:ext cx="9637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u="sng" dirty="0"/>
              <a:t>T-ALL vs. CD4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97A6C3-C782-DC18-63C4-84F5B465A768}"/>
              </a:ext>
            </a:extLst>
          </p:cNvPr>
          <p:cNvSpPr txBox="1"/>
          <p:nvPr/>
        </p:nvSpPr>
        <p:spPr>
          <a:xfrm>
            <a:off x="6137792" y="1884689"/>
            <a:ext cx="9637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u="sng" dirty="0"/>
              <a:t>T-ALL vs. CD8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F2665D3-4BD2-A87D-33B3-B3849495574C}"/>
              </a:ext>
            </a:extLst>
          </p:cNvPr>
          <p:cNvGraphicFramePr>
            <a:graphicFrameLocks noGrp="1"/>
          </p:cNvGraphicFramePr>
          <p:nvPr/>
        </p:nvGraphicFramePr>
        <p:xfrm>
          <a:off x="7562849" y="1162050"/>
          <a:ext cx="1439231" cy="4076671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75493">
                  <a:extLst>
                    <a:ext uri="{9D8B030D-6E8A-4147-A177-3AD203B41FA5}">
                      <a16:colId xmlns:a16="http://schemas.microsoft.com/office/drawing/2014/main" val="3360906879"/>
                    </a:ext>
                  </a:extLst>
                </a:gridCol>
                <a:gridCol w="488245">
                  <a:extLst>
                    <a:ext uri="{9D8B030D-6E8A-4147-A177-3AD203B41FA5}">
                      <a16:colId xmlns:a16="http://schemas.microsoft.com/office/drawing/2014/main" val="1507865902"/>
                    </a:ext>
                  </a:extLst>
                </a:gridCol>
                <a:gridCol w="475493">
                  <a:extLst>
                    <a:ext uri="{9D8B030D-6E8A-4147-A177-3AD203B41FA5}">
                      <a16:colId xmlns:a16="http://schemas.microsoft.com/office/drawing/2014/main" val="752523455"/>
                    </a:ext>
                  </a:extLst>
                </a:gridCol>
              </a:tblGrid>
              <a:tr h="2493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Gene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Fold Change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P-value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2401974570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Rag1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258.50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7.97E-32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44311170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Endou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99.45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6.31E-32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1565667680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Syt13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96.57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1.42E-20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1599634121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Arpp21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92.14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4.19E-20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71513913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Dntt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68.69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3.10E-38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1989509459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Uaca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62.88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6.52E-15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2499321410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Gm525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59.26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1.94E-15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1298789455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Gfra1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57.11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2.72E-14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2484990179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Chdh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51.79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5.13E-24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935675231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Slc4a1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51.10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2.03E-13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2063837831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Pdgfrb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46.59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6.57E-14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397020654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Notch3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45.60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1.18E-20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672680161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Ccdc18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45.04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1.53E-20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1151395698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Smo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42.55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4.75E-21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3136128064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Zfp704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42.25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2.31E-20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1804446732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Hba-a2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41.50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2.97E-12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1217425505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Gzma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41.17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4.94E-42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257506971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Arsi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35.31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6.36E-14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3404012355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Vash1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34.13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3.62E-11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995694370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H2-T3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33.50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1.05E-10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254290891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Bmp7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33.20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4.01E-11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2269210610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Ptcra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32.63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8.85E-11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3401397641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Ngp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32.59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1.45E-15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1824102584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Rag2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30.21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7.32E-10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1806517233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Aqp11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30.15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2.06E-10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1565046573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Heyl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29.57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1.06E-09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1531298494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Hbb-bs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28.52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4.40E-09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2035794504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Camp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27.09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3.21E-09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1685651791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Hba-a2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26.31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1.66E-08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1085585902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Il17rb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26.19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2.04E-11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222294003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Ccne2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25.64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5.18E-11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2406894199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Spta1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25.61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4.94E-09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4095320806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Ptprf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25.37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2.03E-17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2029038088"/>
                  </a:ext>
                </a:extLst>
              </a:tr>
              <a:tr h="112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Aqp1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24.84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1.42E-10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1" marR="5271" marT="5271" marB="0" anchor="b"/>
                </a:tc>
                <a:extLst>
                  <a:ext uri="{0D108BD9-81ED-4DB2-BD59-A6C34878D82A}">
                    <a16:rowId xmlns:a16="http://schemas.microsoft.com/office/drawing/2014/main" val="415922698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FD79843-6DEA-2945-4B14-DC6E682DFAD4}"/>
              </a:ext>
            </a:extLst>
          </p:cNvPr>
          <p:cNvGraphicFramePr>
            <a:graphicFrameLocks noGrp="1"/>
          </p:cNvGraphicFramePr>
          <p:nvPr/>
        </p:nvGraphicFramePr>
        <p:xfrm>
          <a:off x="3006209" y="1162050"/>
          <a:ext cx="1336026" cy="405082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45342">
                  <a:extLst>
                    <a:ext uri="{9D8B030D-6E8A-4147-A177-3AD203B41FA5}">
                      <a16:colId xmlns:a16="http://schemas.microsoft.com/office/drawing/2014/main" val="298898085"/>
                    </a:ext>
                  </a:extLst>
                </a:gridCol>
                <a:gridCol w="445342">
                  <a:extLst>
                    <a:ext uri="{9D8B030D-6E8A-4147-A177-3AD203B41FA5}">
                      <a16:colId xmlns:a16="http://schemas.microsoft.com/office/drawing/2014/main" val="2267432074"/>
                    </a:ext>
                  </a:extLst>
                </a:gridCol>
                <a:gridCol w="445342">
                  <a:extLst>
                    <a:ext uri="{9D8B030D-6E8A-4147-A177-3AD203B41FA5}">
                      <a16:colId xmlns:a16="http://schemas.microsoft.com/office/drawing/2014/main" val="2777107294"/>
                    </a:ext>
                  </a:extLst>
                </a:gridCol>
              </a:tblGrid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Gene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Fold Change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P-value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2387692173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Rag1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244.67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2.31E-32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1702712653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Endou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96.53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3.44E-32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4108567094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Syt13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92.16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6.30E-21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2143199894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Arpp21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87.98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1.89E-20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896176828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Uaca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59.20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5.29E-15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2548785895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Dntt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57.53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3.93E-39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1375179412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Gm525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56.49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1.21E-15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2848651300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Pdgfrb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55.66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1.20E-14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3205712642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Gfra1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53.90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2.19E-14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1599055588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Slc4a1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48.27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1.66E-13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1557803706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Gzma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48.14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3.31E-40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2886000121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Arsi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44.94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5.03E-14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3430945787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Ccdc18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43.82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1.12E-20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650549111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Hba-a2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41.27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1.19E-13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1398845408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Nt5dc2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39.12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9.53E-13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2833450918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Notch3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38.37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4.32E-21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1301764255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Smo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35.71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1.02E-21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574961294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Zfp704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35.48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7.13E-21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4222627079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Vash1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32.60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2.75E-11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3087029414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H2-T3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31.85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8.79E-11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3540195562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Ptcra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31.15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6.91E-11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1445851075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Aqp11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28.85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1.60E-10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68426739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Hba-a2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28.68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1.72E-09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438623231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Rag2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28.64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6.57E-10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1438041358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Heyl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28.02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9.68E-10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1483726472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Hbb-bs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25.98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1.46E-08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3755777343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Ptpn14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25.83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4.75E-25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990256545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Col27a1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25.04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4.07E-13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3767966707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Ccne2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24.76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4.24E-11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4110820452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Spta1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24.38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4.37E-09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3004479768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Aqp1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23.96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1.18E-10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3273449861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Gypa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23.36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1.27E-08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2520660980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Hemgn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23.10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4.95E-09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2707861448"/>
                  </a:ext>
                </a:extLst>
              </a:tr>
              <a:tr h="1096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Tmem151b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22.42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1.54E-08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9" marR="5139" marT="5139" marB="0" anchor="b"/>
                </a:tc>
                <a:extLst>
                  <a:ext uri="{0D108BD9-81ED-4DB2-BD59-A6C34878D82A}">
                    <a16:rowId xmlns:a16="http://schemas.microsoft.com/office/drawing/2014/main" val="291922354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4BF25A8-3149-2136-E880-E68F7760B312}"/>
              </a:ext>
            </a:extLst>
          </p:cNvPr>
          <p:cNvSpPr txBox="1"/>
          <p:nvPr/>
        </p:nvSpPr>
        <p:spPr>
          <a:xfrm>
            <a:off x="2660162" y="843290"/>
            <a:ext cx="20281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u="sng" dirty="0"/>
              <a:t>T-ALL vs. CD4 (top upregulated)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8FD9CB-C50C-DE42-6317-2DC868698D0A}"/>
              </a:ext>
            </a:extLst>
          </p:cNvPr>
          <p:cNvSpPr txBox="1"/>
          <p:nvPr/>
        </p:nvSpPr>
        <p:spPr>
          <a:xfrm>
            <a:off x="7115881" y="843290"/>
            <a:ext cx="20281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u="sng" dirty="0"/>
              <a:t>T-ALL vs. CD8 (top upregulated)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C1BFFC-8A1B-0912-065A-3364AEDB15FE}"/>
              </a:ext>
            </a:extLst>
          </p:cNvPr>
          <p:cNvSpPr/>
          <p:nvPr/>
        </p:nvSpPr>
        <p:spPr>
          <a:xfrm>
            <a:off x="86039" y="5474485"/>
            <a:ext cx="897192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1: Differentially expressed genes in T-ALL cells vs. CD4 and CD8 splenic T-cells: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Volcano plots and top-upregulated genes comparing T-ALL infiltrated spleens to either CD4+ or CD8+ T-cells isolated from non-tumor bearing mice.</a:t>
            </a:r>
          </a:p>
        </p:txBody>
      </p:sp>
    </p:spTree>
    <p:extLst>
      <p:ext uri="{BB962C8B-B14F-4D97-AF65-F5344CB8AC3E}">
        <p14:creationId xmlns:p14="http://schemas.microsoft.com/office/powerpoint/2010/main" val="1109279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A39F82-78C7-584B-BEDD-49FC063433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476"/>
          <a:stretch/>
        </p:blipFill>
        <p:spPr>
          <a:xfrm>
            <a:off x="151747" y="1853952"/>
            <a:ext cx="1866127" cy="12759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88B5319-95A1-C445-AAF8-8F7D73E4E2B9}"/>
              </a:ext>
            </a:extLst>
          </p:cNvPr>
          <p:cNvSpPr txBox="1"/>
          <p:nvPr/>
        </p:nvSpPr>
        <p:spPr>
          <a:xfrm>
            <a:off x="76711" y="159051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476A4B-4781-F049-981B-8C4D6C9353EF}"/>
              </a:ext>
            </a:extLst>
          </p:cNvPr>
          <p:cNvSpPr txBox="1"/>
          <p:nvPr/>
        </p:nvSpPr>
        <p:spPr>
          <a:xfrm>
            <a:off x="2061951" y="162411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C15446F-0ADA-E74C-9115-2294646CFE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2265"/>
          <a:stretch/>
        </p:blipFill>
        <p:spPr>
          <a:xfrm>
            <a:off x="151747" y="478473"/>
            <a:ext cx="1768758" cy="12310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9291FBA-BD07-4C48-B0B4-912A19DFE8F7}"/>
              </a:ext>
            </a:extLst>
          </p:cNvPr>
          <p:cNvSpPr txBox="1"/>
          <p:nvPr/>
        </p:nvSpPr>
        <p:spPr>
          <a:xfrm>
            <a:off x="2056390" y="2280258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FA97F4-D2F5-5149-B162-60E82133BA8F}"/>
              </a:ext>
            </a:extLst>
          </p:cNvPr>
          <p:cNvSpPr txBox="1"/>
          <p:nvPr/>
        </p:nvSpPr>
        <p:spPr>
          <a:xfrm>
            <a:off x="3218687" y="266345"/>
            <a:ext cx="4042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0FB449-0117-9347-9B3E-388B891287FB}"/>
              </a:ext>
            </a:extLst>
          </p:cNvPr>
          <p:cNvSpPr txBox="1"/>
          <p:nvPr/>
        </p:nvSpPr>
        <p:spPr>
          <a:xfrm>
            <a:off x="4275104" y="278144"/>
            <a:ext cx="9236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PTCRA KO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B3553E-353C-C24B-8FFD-003C50B38A92}"/>
              </a:ext>
            </a:extLst>
          </p:cNvPr>
          <p:cNvSpPr txBox="1"/>
          <p:nvPr/>
        </p:nvSpPr>
        <p:spPr>
          <a:xfrm rot="16200000">
            <a:off x="2206085" y="4239251"/>
            <a:ext cx="62030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CD44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E080E5-9490-A34F-8925-9F1A3425FEA8}"/>
              </a:ext>
            </a:extLst>
          </p:cNvPr>
          <p:cNvSpPr txBox="1"/>
          <p:nvPr/>
        </p:nvSpPr>
        <p:spPr>
          <a:xfrm>
            <a:off x="2542518" y="4505001"/>
            <a:ext cx="55012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CD25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3C0C54-91D4-BF4A-9528-AD4698BCAD75}"/>
              </a:ext>
            </a:extLst>
          </p:cNvPr>
          <p:cNvSpPr/>
          <p:nvPr/>
        </p:nvSpPr>
        <p:spPr>
          <a:xfrm>
            <a:off x="2390118" y="886496"/>
            <a:ext cx="138501" cy="7147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87DE1C-82F5-A14A-A9EB-8D4B6FC13A7C}"/>
              </a:ext>
            </a:extLst>
          </p:cNvPr>
          <p:cNvSpPr/>
          <p:nvPr/>
        </p:nvSpPr>
        <p:spPr>
          <a:xfrm>
            <a:off x="2542518" y="1038896"/>
            <a:ext cx="138501" cy="7147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54FD2D-0482-4648-9BFD-E47F81D7532A}"/>
              </a:ext>
            </a:extLst>
          </p:cNvPr>
          <p:cNvSpPr/>
          <p:nvPr/>
        </p:nvSpPr>
        <p:spPr>
          <a:xfrm>
            <a:off x="4319564" y="944330"/>
            <a:ext cx="138501" cy="7147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D362547-25B4-514B-B32C-E9208981D306}"/>
              </a:ext>
            </a:extLst>
          </p:cNvPr>
          <p:cNvCxnSpPr>
            <a:cxnSpLocks/>
          </p:cNvCxnSpPr>
          <p:nvPr/>
        </p:nvCxnSpPr>
        <p:spPr>
          <a:xfrm flipH="1" flipV="1">
            <a:off x="2516234" y="3632238"/>
            <a:ext cx="1" cy="51666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792E3E1-3A69-E24E-BF79-42E80F514EA3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283239" y="4369778"/>
            <a:ext cx="1" cy="51666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8494E90-34E2-CC4A-8FE1-700BFE02FFE3}"/>
              </a:ext>
            </a:extLst>
          </p:cNvPr>
          <p:cNvSpPr txBox="1"/>
          <p:nvPr/>
        </p:nvSpPr>
        <p:spPr>
          <a:xfrm>
            <a:off x="5617434" y="159051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48D6940-B459-744E-AFC1-01A242FAD404}"/>
              </a:ext>
            </a:extLst>
          </p:cNvPr>
          <p:cNvSpPr txBox="1"/>
          <p:nvPr/>
        </p:nvSpPr>
        <p:spPr>
          <a:xfrm>
            <a:off x="636245" y="1641886"/>
            <a:ext cx="343363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7B664C3-BA0B-A24C-A134-EFFC3A32A0DA}"/>
              </a:ext>
            </a:extLst>
          </p:cNvPr>
          <p:cNvSpPr txBox="1"/>
          <p:nvPr/>
        </p:nvSpPr>
        <p:spPr>
          <a:xfrm>
            <a:off x="1076071" y="1641886"/>
            <a:ext cx="720069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PTCRA KO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A995298-F74F-E346-B29A-F6098D981C83}"/>
              </a:ext>
            </a:extLst>
          </p:cNvPr>
          <p:cNvSpPr txBox="1"/>
          <p:nvPr/>
        </p:nvSpPr>
        <p:spPr>
          <a:xfrm>
            <a:off x="689581" y="3017365"/>
            <a:ext cx="343363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6DB7E4C-9D8B-5145-936D-29303932C9A5}"/>
              </a:ext>
            </a:extLst>
          </p:cNvPr>
          <p:cNvSpPr txBox="1"/>
          <p:nvPr/>
        </p:nvSpPr>
        <p:spPr>
          <a:xfrm>
            <a:off x="1129407" y="3017365"/>
            <a:ext cx="720069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PTCRA KO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BE08B405-03D6-8E47-8DBD-B48C658DBE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7118" y="580049"/>
            <a:ext cx="2831662" cy="1396809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7D8C0913-31E9-3049-A290-E4D9504568A7}"/>
              </a:ext>
            </a:extLst>
          </p:cNvPr>
          <p:cNvSpPr txBox="1"/>
          <p:nvPr/>
        </p:nvSpPr>
        <p:spPr>
          <a:xfrm>
            <a:off x="3650356" y="1748122"/>
            <a:ext cx="4395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+/-1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DB4B592-66AC-9B4A-AF3F-F3455F985EC2}"/>
              </a:ext>
            </a:extLst>
          </p:cNvPr>
          <p:cNvSpPr txBox="1"/>
          <p:nvPr/>
        </p:nvSpPr>
        <p:spPr>
          <a:xfrm>
            <a:off x="3589653" y="580510"/>
            <a:ext cx="54373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90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+/- 4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D362132-19B0-D641-88AE-F5B0396F9969}"/>
              </a:ext>
            </a:extLst>
          </p:cNvPr>
          <p:cNvSpPr txBox="1"/>
          <p:nvPr/>
        </p:nvSpPr>
        <p:spPr>
          <a:xfrm>
            <a:off x="2623080" y="581189"/>
            <a:ext cx="4395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+/-2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EC773C8-E15B-0C4D-AB87-EFCDDE0FD34A}"/>
              </a:ext>
            </a:extLst>
          </p:cNvPr>
          <p:cNvSpPr txBox="1"/>
          <p:nvPr/>
        </p:nvSpPr>
        <p:spPr>
          <a:xfrm>
            <a:off x="2653099" y="1759627"/>
            <a:ext cx="4395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+/-2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A122A41-6FA3-2C43-931D-3033179B277E}"/>
              </a:ext>
            </a:extLst>
          </p:cNvPr>
          <p:cNvSpPr txBox="1"/>
          <p:nvPr/>
        </p:nvSpPr>
        <p:spPr>
          <a:xfrm>
            <a:off x="5102934" y="1752859"/>
            <a:ext cx="4395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+/-1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EBB666B-1721-AC40-AB7F-945D5D30682C}"/>
              </a:ext>
            </a:extLst>
          </p:cNvPr>
          <p:cNvSpPr txBox="1"/>
          <p:nvPr/>
        </p:nvSpPr>
        <p:spPr>
          <a:xfrm>
            <a:off x="5080600" y="580510"/>
            <a:ext cx="46839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+/- 1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427AF78-4B56-0647-8261-D14E3C2B22D7}"/>
              </a:ext>
            </a:extLst>
          </p:cNvPr>
          <p:cNvSpPr txBox="1"/>
          <p:nvPr/>
        </p:nvSpPr>
        <p:spPr>
          <a:xfrm>
            <a:off x="4082724" y="583392"/>
            <a:ext cx="4395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+/-2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3886978-384B-4141-B812-3A6EA2C69DF4}"/>
              </a:ext>
            </a:extLst>
          </p:cNvPr>
          <p:cNvSpPr txBox="1"/>
          <p:nvPr/>
        </p:nvSpPr>
        <p:spPr>
          <a:xfrm>
            <a:off x="4060312" y="1759627"/>
            <a:ext cx="51488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91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+/-5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F8DD4A03-1629-1848-8645-EE6CAAAD0B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6657" y="2956238"/>
            <a:ext cx="2782123" cy="1375011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FEC2A7D2-B1C8-944C-B83E-1FB674210DEC}"/>
              </a:ext>
            </a:extLst>
          </p:cNvPr>
          <p:cNvSpPr txBox="1"/>
          <p:nvPr/>
        </p:nvSpPr>
        <p:spPr>
          <a:xfrm>
            <a:off x="3254325" y="2614301"/>
            <a:ext cx="4042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8BB354F-C9D2-C34C-A45E-7D72537DD5C7}"/>
              </a:ext>
            </a:extLst>
          </p:cNvPr>
          <p:cNvSpPr txBox="1"/>
          <p:nvPr/>
        </p:nvSpPr>
        <p:spPr>
          <a:xfrm>
            <a:off x="4275104" y="2633681"/>
            <a:ext cx="9236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PTCRA KO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1A41F80-3B43-3144-915F-8C80356B13C9}"/>
              </a:ext>
            </a:extLst>
          </p:cNvPr>
          <p:cNvSpPr txBox="1"/>
          <p:nvPr/>
        </p:nvSpPr>
        <p:spPr>
          <a:xfrm>
            <a:off x="3619152" y="3957115"/>
            <a:ext cx="51488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DN3</a:t>
            </a:r>
          </a:p>
          <a:p>
            <a:pPr algn="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49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+/-6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8094E82-344D-1842-A6BD-86D37B4542FD}"/>
              </a:ext>
            </a:extLst>
          </p:cNvPr>
          <p:cNvSpPr txBox="1"/>
          <p:nvPr/>
        </p:nvSpPr>
        <p:spPr>
          <a:xfrm>
            <a:off x="3627323" y="2950874"/>
            <a:ext cx="46839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DN2</a:t>
            </a:r>
          </a:p>
          <a:p>
            <a:pPr algn="ct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+/- 1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094CF91-BF00-A647-81A0-A43DC6FADA4B}"/>
              </a:ext>
            </a:extLst>
          </p:cNvPr>
          <p:cNvSpPr txBox="1"/>
          <p:nvPr/>
        </p:nvSpPr>
        <p:spPr>
          <a:xfrm>
            <a:off x="2677154" y="2951833"/>
            <a:ext cx="4555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DN1</a:t>
            </a:r>
          </a:p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+/-3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5C3B29F-F73E-604E-B154-5D8D656E4BB7}"/>
              </a:ext>
            </a:extLst>
          </p:cNvPr>
          <p:cNvSpPr txBox="1"/>
          <p:nvPr/>
        </p:nvSpPr>
        <p:spPr>
          <a:xfrm>
            <a:off x="2686253" y="3953277"/>
            <a:ext cx="51488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DN4</a:t>
            </a:r>
          </a:p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39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+/-4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2A7A31C-8293-F141-A78D-2878BFFB941A}"/>
              </a:ext>
            </a:extLst>
          </p:cNvPr>
          <p:cNvSpPr txBox="1"/>
          <p:nvPr/>
        </p:nvSpPr>
        <p:spPr>
          <a:xfrm>
            <a:off x="4982918" y="3957115"/>
            <a:ext cx="51488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DN3</a:t>
            </a:r>
          </a:p>
          <a:p>
            <a:pPr algn="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+/-1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3F60F94-556E-C94A-B8FF-FA22C5107209}"/>
              </a:ext>
            </a:extLst>
          </p:cNvPr>
          <p:cNvSpPr txBox="1"/>
          <p:nvPr/>
        </p:nvSpPr>
        <p:spPr>
          <a:xfrm>
            <a:off x="5053181" y="2950874"/>
            <a:ext cx="46839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DN2</a:t>
            </a:r>
          </a:p>
          <a:p>
            <a:pPr algn="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+/- 2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C011310-FCEB-9C40-9D0C-6DD196832BAF}"/>
              </a:ext>
            </a:extLst>
          </p:cNvPr>
          <p:cNvSpPr txBox="1"/>
          <p:nvPr/>
        </p:nvSpPr>
        <p:spPr>
          <a:xfrm>
            <a:off x="4073116" y="2951154"/>
            <a:ext cx="51488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DN1</a:t>
            </a:r>
          </a:p>
          <a:p>
            <a:pPr algn="ct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+/-2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776F17A-036E-9149-BA25-79FD570454E5}"/>
              </a:ext>
            </a:extLst>
          </p:cNvPr>
          <p:cNvSpPr txBox="1"/>
          <p:nvPr/>
        </p:nvSpPr>
        <p:spPr>
          <a:xfrm>
            <a:off x="4080925" y="3947794"/>
            <a:ext cx="51488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DN4</a:t>
            </a:r>
          </a:p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+/-3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0D0E7EF-8A71-1641-9FF1-1300AA0A958E}"/>
              </a:ext>
            </a:extLst>
          </p:cNvPr>
          <p:cNvSpPr txBox="1"/>
          <p:nvPr/>
        </p:nvSpPr>
        <p:spPr>
          <a:xfrm rot="16200000">
            <a:off x="2206794" y="1890432"/>
            <a:ext cx="62030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CD4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D9B3C93-2788-1441-A1FB-B5BEF0B99E4E}"/>
              </a:ext>
            </a:extLst>
          </p:cNvPr>
          <p:cNvSpPr txBox="1"/>
          <p:nvPr/>
        </p:nvSpPr>
        <p:spPr>
          <a:xfrm>
            <a:off x="2623080" y="2138558"/>
            <a:ext cx="47125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CD8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7B49AAC-CCC7-CE47-B864-90596A384DB5}"/>
              </a:ext>
            </a:extLst>
          </p:cNvPr>
          <p:cNvCxnSpPr>
            <a:cxnSpLocks/>
          </p:cNvCxnSpPr>
          <p:nvPr/>
        </p:nvCxnSpPr>
        <p:spPr>
          <a:xfrm flipH="1" flipV="1">
            <a:off x="2516943" y="1283419"/>
            <a:ext cx="1" cy="51666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241029F-20A5-A64A-BA19-1F1F3371D85E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283372" y="2003185"/>
            <a:ext cx="1" cy="51666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Picture 85">
            <a:extLst>
              <a:ext uri="{FF2B5EF4-FFF2-40B4-BE49-F238E27FC236}">
                <a16:creationId xmlns:a16="http://schemas.microsoft.com/office/drawing/2014/main" id="{D0EA1E32-F8B1-2946-8479-0F0ABC921F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5111" y="874211"/>
            <a:ext cx="1203824" cy="105156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EAA6384E-D5F6-AF47-9976-B5BFA97DDA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8448" y="873176"/>
            <a:ext cx="1247873" cy="1052595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84E1A7B-D0DB-EC48-9C14-BE91A90F11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86115" y="873693"/>
            <a:ext cx="1247872" cy="1052595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867388E5-B7DE-5A4F-9161-5DEE9D6A34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62893" y="1999454"/>
            <a:ext cx="1289470" cy="1051560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3EA4A1D8-31FA-E948-BDA1-5AE6B4F965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97537" y="3134083"/>
            <a:ext cx="1203823" cy="1051560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2D82EC5D-1418-0446-AC8B-ADA726A22E1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22445" y="2002038"/>
            <a:ext cx="1203822" cy="1051560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02193C7B-E3CF-9343-8C7C-C111E2ECCDD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47312" y="3135578"/>
            <a:ext cx="1203823" cy="1051560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27837877-847B-F44E-ADAA-A019007CBF2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80355" y="1994548"/>
            <a:ext cx="1248149" cy="1052828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FFD85A05-81BE-4748-8D73-EC0ED5C289D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92761" y="3129865"/>
            <a:ext cx="1246646" cy="105156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34DFFE2-C034-1D44-B9E8-E8A930581511}"/>
              </a:ext>
            </a:extLst>
          </p:cNvPr>
          <p:cNvSpPr/>
          <p:nvPr/>
        </p:nvSpPr>
        <p:spPr>
          <a:xfrm>
            <a:off x="36306" y="5304116"/>
            <a:ext cx="89719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2: </a:t>
            </a:r>
            <a:r>
              <a:rPr lang="en-US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Ptcra</a:t>
            </a:r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 results in thymic hypoplasia and arrest of thymocytes at the DN3 checkpoint.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Thymi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derived from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Ptcra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 animals are markedly reduced in size, mass and cellularity. n=4, error bars indicate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s.d.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(B, C)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Immunoprofiling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reveals that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Ptcra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thymi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largely devoid of DP cells and that most thymocytes are arrested at the DN3 stage. n=5 +/-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s.d.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Consistent with their immunophenotyped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 expression analysis reveals strong upregulation of DN3-associated genes and downregulation of DP markers in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Ptcra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 thymus. n=5, error bars indicate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s.d.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91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A08C60B-E03C-6544-A038-012410A5A22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49984" y="4419600"/>
            <a:ext cx="1981" cy="32050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E157A67-E262-1240-B042-66694F9A7732}"/>
              </a:ext>
            </a:extLst>
          </p:cNvPr>
          <p:cNvCxnSpPr>
            <a:cxnSpLocks/>
          </p:cNvCxnSpPr>
          <p:nvPr/>
        </p:nvCxnSpPr>
        <p:spPr bwMode="auto">
          <a:xfrm>
            <a:off x="1056693" y="5077834"/>
            <a:ext cx="264107" cy="563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5490F83-2463-714D-89AE-6E3DBFCD5759}"/>
              </a:ext>
            </a:extLst>
          </p:cNvPr>
          <p:cNvSpPr txBox="1"/>
          <p:nvPr/>
        </p:nvSpPr>
        <p:spPr>
          <a:xfrm>
            <a:off x="512954" y="492958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CD8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235BAD-B74E-F34F-9D37-F8F6C65E64EA}"/>
              </a:ext>
            </a:extLst>
          </p:cNvPr>
          <p:cNvSpPr txBox="1"/>
          <p:nvPr/>
        </p:nvSpPr>
        <p:spPr>
          <a:xfrm rot="16200000">
            <a:off x="78115" y="484216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CD4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EFF55C6-78D0-2B47-B1B4-10E24374560F}"/>
              </a:ext>
            </a:extLst>
          </p:cNvPr>
          <p:cNvSpPr/>
          <p:nvPr/>
        </p:nvSpPr>
        <p:spPr>
          <a:xfrm>
            <a:off x="154393" y="5623405"/>
            <a:ext cx="882322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3: Thymic hypoplasia phenotype of </a:t>
            </a:r>
            <a:r>
              <a:rPr lang="en-US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Ptcra</a:t>
            </a:r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 is ameliorated with age. (A)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 immunophenotypes of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thymi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derived from young (~1 week old) and adult (~6 months old) WT and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Ptcra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 mice.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Immunophenotyping of the DN compartment of young and old WT and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Ptcra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 thymuses. The developmental arrest of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Ptcra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 thymocytes at DN3 is less pronounced by adulthood; the inability to complete the DN to DP transition is almost completely reversed.</a:t>
            </a:r>
            <a:endParaRPr lang="en-US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9AAB1ED-98A6-E442-947A-3E7F2BA724CB}"/>
              </a:ext>
            </a:extLst>
          </p:cNvPr>
          <p:cNvSpPr txBox="1"/>
          <p:nvPr/>
        </p:nvSpPr>
        <p:spPr>
          <a:xfrm>
            <a:off x="10668" y="43605"/>
            <a:ext cx="351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5F6E5B6-9682-034C-A6B1-E4148A1D1984}"/>
              </a:ext>
            </a:extLst>
          </p:cNvPr>
          <p:cNvSpPr txBox="1"/>
          <p:nvPr/>
        </p:nvSpPr>
        <p:spPr>
          <a:xfrm>
            <a:off x="4768838" y="43605"/>
            <a:ext cx="351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379716-BB6D-2A40-8F54-106282914F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48" b="3887"/>
          <a:stretch/>
        </p:blipFill>
        <p:spPr>
          <a:xfrm>
            <a:off x="435616" y="2962023"/>
            <a:ext cx="3980639" cy="19041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457F22-93CA-F94C-8893-380D421407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50" b="2440"/>
          <a:stretch/>
        </p:blipFill>
        <p:spPr>
          <a:xfrm>
            <a:off x="431901" y="874938"/>
            <a:ext cx="3968781" cy="193286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F136F10-18F8-A74D-B7F9-89F273B5C8E9}"/>
              </a:ext>
            </a:extLst>
          </p:cNvPr>
          <p:cNvSpPr/>
          <p:nvPr/>
        </p:nvSpPr>
        <p:spPr>
          <a:xfrm>
            <a:off x="2349500" y="1443219"/>
            <a:ext cx="152400" cy="6268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84349E5-B066-7541-B238-8AB8ED38293F}"/>
              </a:ext>
            </a:extLst>
          </p:cNvPr>
          <p:cNvSpPr/>
          <p:nvPr/>
        </p:nvSpPr>
        <p:spPr>
          <a:xfrm>
            <a:off x="2340091" y="3600676"/>
            <a:ext cx="152400" cy="6268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C97AAA8-2AB9-3343-879C-57F1FAA364ED}"/>
              </a:ext>
            </a:extLst>
          </p:cNvPr>
          <p:cNvSpPr txBox="1"/>
          <p:nvPr/>
        </p:nvSpPr>
        <p:spPr>
          <a:xfrm>
            <a:off x="1327819" y="494484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FE5E12B-2B5D-E74A-A8D6-8F3DE9516BC0}"/>
              </a:ext>
            </a:extLst>
          </p:cNvPr>
          <p:cNvSpPr txBox="1"/>
          <p:nvPr/>
        </p:nvSpPr>
        <p:spPr>
          <a:xfrm>
            <a:off x="3063821" y="490049"/>
            <a:ext cx="952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Ptcra</a:t>
            </a:r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KO</a:t>
            </a:r>
            <a:endParaRPr lang="en-US" sz="3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79F5F28-5FA2-AF48-ADDC-664D00FACC5E}"/>
              </a:ext>
            </a:extLst>
          </p:cNvPr>
          <p:cNvSpPr txBox="1"/>
          <p:nvPr/>
        </p:nvSpPr>
        <p:spPr>
          <a:xfrm rot="16200000">
            <a:off x="-310893" y="1616949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Newborn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1A9D4A5-2E86-5546-8672-6E346A791677}"/>
              </a:ext>
            </a:extLst>
          </p:cNvPr>
          <p:cNvSpPr txBox="1"/>
          <p:nvPr/>
        </p:nvSpPr>
        <p:spPr>
          <a:xfrm rot="16200000">
            <a:off x="-76854" y="3520497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67C60C1-DF84-B24D-9A4A-F8D2F41336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784" y="552106"/>
            <a:ext cx="2553220" cy="220590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D79C4FBF-EBF6-0B43-8232-EF7F3A24B5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783" y="2962023"/>
            <a:ext cx="2553221" cy="2281395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86F3A70A-D172-774D-8F9E-1EA3772BA01F}"/>
              </a:ext>
            </a:extLst>
          </p:cNvPr>
          <p:cNvSpPr txBox="1"/>
          <p:nvPr/>
        </p:nvSpPr>
        <p:spPr>
          <a:xfrm>
            <a:off x="6273398" y="285367"/>
            <a:ext cx="14136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Young thymus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2A94FEC-07E8-6240-9AC8-D66DCCBDC476}"/>
              </a:ext>
            </a:extLst>
          </p:cNvPr>
          <p:cNvSpPr txBox="1"/>
          <p:nvPr/>
        </p:nvSpPr>
        <p:spPr>
          <a:xfrm>
            <a:off x="6395771" y="2976494"/>
            <a:ext cx="1168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Old thymus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036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52E1B3C-98A4-7543-B489-FA66EFEC509C}"/>
              </a:ext>
            </a:extLst>
          </p:cNvPr>
          <p:cNvSpPr/>
          <p:nvPr/>
        </p:nvSpPr>
        <p:spPr>
          <a:xfrm>
            <a:off x="0" y="6222325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4: </a:t>
            </a:r>
            <a:r>
              <a:rPr lang="en-US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Ptcra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 </a:t>
            </a:r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thymi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capable of T-cell production following transplantation.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Peripheral T-cell frequency was monitored by flow cytometry during the course of thymic transplantation studies. Values for 1 WT thymus , 2</a:t>
            </a: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Ptcra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thymi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multiple (4 or 8) 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Ptcra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 are plotted.</a:t>
            </a:r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27D9F6A-127B-E24C-AB06-985EEF485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412" y="670051"/>
            <a:ext cx="3976116" cy="476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800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805BCF0-594F-6406-9D6C-504872EF1BD4}"/>
              </a:ext>
            </a:extLst>
          </p:cNvPr>
          <p:cNvSpPr txBox="1"/>
          <p:nvPr/>
        </p:nvSpPr>
        <p:spPr>
          <a:xfrm>
            <a:off x="1340781" y="905546"/>
            <a:ext cx="530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BF0F0D-2454-076B-D49C-AF6412F85F1E}"/>
              </a:ext>
            </a:extLst>
          </p:cNvPr>
          <p:cNvSpPr txBox="1"/>
          <p:nvPr/>
        </p:nvSpPr>
        <p:spPr>
          <a:xfrm rot="16200000">
            <a:off x="1409670" y="717656"/>
            <a:ext cx="6373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KO1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346A36-D5AC-0AB2-46C1-32572A6EBBCB}"/>
              </a:ext>
            </a:extLst>
          </p:cNvPr>
          <p:cNvSpPr txBox="1"/>
          <p:nvPr/>
        </p:nvSpPr>
        <p:spPr>
          <a:xfrm>
            <a:off x="950486" y="1295540"/>
            <a:ext cx="793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738891-D0DB-D845-BDFD-A72993728D2D}"/>
              </a:ext>
            </a:extLst>
          </p:cNvPr>
          <p:cNvSpPr txBox="1"/>
          <p:nvPr/>
        </p:nvSpPr>
        <p:spPr>
          <a:xfrm>
            <a:off x="710288" y="1951906"/>
            <a:ext cx="1182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82C9FF-E26B-5C91-6E1B-2430D26022B8}"/>
              </a:ext>
            </a:extLst>
          </p:cNvPr>
          <p:cNvSpPr txBox="1"/>
          <p:nvPr/>
        </p:nvSpPr>
        <p:spPr>
          <a:xfrm>
            <a:off x="3662593" y="1325836"/>
            <a:ext cx="793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4CBCA6-91BF-8245-BEDB-55AF2F7F6FA4}"/>
              </a:ext>
            </a:extLst>
          </p:cNvPr>
          <p:cNvSpPr txBox="1"/>
          <p:nvPr/>
        </p:nvSpPr>
        <p:spPr>
          <a:xfrm>
            <a:off x="3397461" y="1983689"/>
            <a:ext cx="1182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70F7AD-EA7D-0C76-80A1-AE315B171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134" y="1122242"/>
            <a:ext cx="679972" cy="12340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68781D-A925-93E6-7041-C53D1D195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428" y="1124563"/>
            <a:ext cx="635173" cy="122148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72BFFA5-ED10-A1C6-837B-5007CEB376D4}"/>
              </a:ext>
            </a:extLst>
          </p:cNvPr>
          <p:cNvSpPr txBox="1"/>
          <p:nvPr/>
        </p:nvSpPr>
        <p:spPr>
          <a:xfrm rot="16200000">
            <a:off x="1623142" y="717655"/>
            <a:ext cx="6373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KO2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856B5D-CC30-AC1A-F326-C38DBACE4966}"/>
              </a:ext>
            </a:extLst>
          </p:cNvPr>
          <p:cNvSpPr txBox="1"/>
          <p:nvPr/>
        </p:nvSpPr>
        <p:spPr>
          <a:xfrm>
            <a:off x="4049879" y="876442"/>
            <a:ext cx="530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2243FC-1C6A-0783-A726-039DC0DF80FD}"/>
              </a:ext>
            </a:extLst>
          </p:cNvPr>
          <p:cNvSpPr txBox="1"/>
          <p:nvPr/>
        </p:nvSpPr>
        <p:spPr>
          <a:xfrm rot="16200000">
            <a:off x="4067966" y="688552"/>
            <a:ext cx="6373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KO1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52F4B9-C537-EE2F-E5B5-24A1CE2B45AF}"/>
              </a:ext>
            </a:extLst>
          </p:cNvPr>
          <p:cNvSpPr txBox="1"/>
          <p:nvPr/>
        </p:nvSpPr>
        <p:spPr>
          <a:xfrm rot="16200000">
            <a:off x="4281438" y="688551"/>
            <a:ext cx="6373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KO2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460791-FF8D-27F3-AD6B-57E54F1BBAD6}"/>
              </a:ext>
            </a:extLst>
          </p:cNvPr>
          <p:cNvSpPr txBox="1"/>
          <p:nvPr/>
        </p:nvSpPr>
        <p:spPr>
          <a:xfrm>
            <a:off x="1152360" y="216321"/>
            <a:ext cx="1182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SupT1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6A25A5-9243-4DFB-AF8C-2FD1044C0546}"/>
              </a:ext>
            </a:extLst>
          </p:cNvPr>
          <p:cNvSpPr txBox="1"/>
          <p:nvPr/>
        </p:nvSpPr>
        <p:spPr>
          <a:xfrm>
            <a:off x="3795386" y="216321"/>
            <a:ext cx="1182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HPB-ALL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3CD1C50-76BA-B9F3-C348-F74CDC558F12}"/>
              </a:ext>
            </a:extLst>
          </p:cNvPr>
          <p:cNvSpPr/>
          <p:nvPr/>
        </p:nvSpPr>
        <p:spPr>
          <a:xfrm>
            <a:off x="165920" y="6194976"/>
            <a:ext cx="71239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5: Western blots confirming efficient knock-out of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PTCRA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human T-ALL cell lines</a:t>
            </a:r>
            <a:endParaRPr lang="en-US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994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4C8C76-9F2D-114A-B766-C9BC5F3C2206}"/>
              </a:ext>
            </a:extLst>
          </p:cNvPr>
          <p:cNvSpPr txBox="1"/>
          <p:nvPr/>
        </p:nvSpPr>
        <p:spPr>
          <a:xfrm>
            <a:off x="3321424" y="2585920"/>
            <a:ext cx="14721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Parental fibroblasts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286CE9-774F-764A-BFEF-C410CA6D2FD7}"/>
              </a:ext>
            </a:extLst>
          </p:cNvPr>
          <p:cNvSpPr txBox="1"/>
          <p:nvPr/>
        </p:nvSpPr>
        <p:spPr>
          <a:xfrm>
            <a:off x="3321424" y="2876093"/>
            <a:ext cx="1472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Fibroblasts + </a:t>
            </a:r>
            <a:r>
              <a:rPr lang="en-US" sz="9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PTCRA</a:t>
            </a:r>
            <a:r>
              <a:rPr lang="en-US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9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TCRb</a:t>
            </a:r>
            <a:endParaRPr lang="en-US" sz="9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A6A5F9-6342-7444-A302-7BF78A659606}"/>
              </a:ext>
            </a:extLst>
          </p:cNvPr>
          <p:cNvSpPr txBox="1"/>
          <p:nvPr/>
        </p:nvSpPr>
        <p:spPr>
          <a:xfrm rot="16200000">
            <a:off x="421807" y="2705222"/>
            <a:ext cx="16562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Normalized to mode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EEFD3D-6E6B-C747-BB14-7F87BBDD7A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71" r="55191" b="5661"/>
          <a:stretch/>
        </p:blipFill>
        <p:spPr>
          <a:xfrm>
            <a:off x="1305375" y="1949451"/>
            <a:ext cx="2036213" cy="19343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E231432-028F-1642-B53F-86A2A96063D6}"/>
              </a:ext>
            </a:extLst>
          </p:cNvPr>
          <p:cNvSpPr txBox="1"/>
          <p:nvPr/>
        </p:nvSpPr>
        <p:spPr>
          <a:xfrm>
            <a:off x="1249918" y="3973068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Ptcra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BD26DB5-94AA-2246-A11C-AE0D47BD36A7}"/>
              </a:ext>
            </a:extLst>
          </p:cNvPr>
          <p:cNvCxnSpPr>
            <a:stCxn id="12" idx="3"/>
          </p:cNvCxnSpPr>
          <p:nvPr/>
        </p:nvCxnSpPr>
        <p:spPr>
          <a:xfrm flipV="1">
            <a:off x="1817702" y="4091518"/>
            <a:ext cx="764633" cy="20050"/>
          </a:xfrm>
          <a:prstGeom prst="straightConnector1">
            <a:avLst/>
          </a:prstGeom>
          <a:ln w="19050">
            <a:tailEnd type="triangle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CDD6B2B-1D63-1D4F-B249-F004E6BA2D9D}"/>
              </a:ext>
            </a:extLst>
          </p:cNvPr>
          <p:cNvSpPr txBox="1"/>
          <p:nvPr/>
        </p:nvSpPr>
        <p:spPr>
          <a:xfrm>
            <a:off x="566299" y="4831987"/>
            <a:ext cx="7976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6: Validation of 2F5 </a:t>
            </a:r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mAb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clone for human </a:t>
            </a:r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Ptcra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Murine fibroblast cells we co-transfected with plasmids encoding human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PTCRA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 rearranged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Tcrb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gene. PTCRA cell surface expression was assessed by flow cytometry using the 2F5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targeting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Ptcra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following the manufacturer’s protocol.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4EA9B2-5E24-38EB-E8A7-1D574B81CA5D}"/>
              </a:ext>
            </a:extLst>
          </p:cNvPr>
          <p:cNvSpPr txBox="1"/>
          <p:nvPr/>
        </p:nvSpPr>
        <p:spPr>
          <a:xfrm>
            <a:off x="566299" y="1506645"/>
            <a:ext cx="351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147496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132816</TotalTime>
  <Words>729</Words>
  <Application>Microsoft Macintosh PowerPoint</Application>
  <PresentationFormat>Letter Paper (8.5x11 in)</PresentationFormat>
  <Paragraphs>289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Van Meter</dc:creator>
  <cp:lastModifiedBy>Frank Kuhnert</cp:lastModifiedBy>
  <cp:revision>211</cp:revision>
  <dcterms:created xsi:type="dcterms:W3CDTF">2018-09-05T13:24:56Z</dcterms:created>
  <dcterms:modified xsi:type="dcterms:W3CDTF">2022-09-27T15:35:30Z</dcterms:modified>
</cp:coreProperties>
</file>