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"/>
  </p:notesMasterIdLst>
  <p:sldIdLst>
    <p:sldId id="274" r:id="rId2"/>
    <p:sldId id="281" r:id="rId3"/>
  </p:sldIdLst>
  <p:sldSz cx="9144000" cy="6858000" type="letter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08E4C1C-7F61-73FF-CBAB-4700201C1234}" name="Michael Van Meter" initials="MVM" userId="S::michael.vanmeter@regeneron.com::c5929dd3-9730-4f77-925f-4638a193b0f8" providerId="AD"/>
  <p188:author id="{B66F789B-F2A3-06D3-3EAC-2EB3B32F9D76}" name="Frank Kuhnert" initials="FK" userId="S::frank.kuhnert@regeneron.com::52367663-d74b-4e99-a607-d558a86e9d5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266"/>
    <p:restoredTop sz="82857"/>
  </p:normalViewPr>
  <p:slideViewPr>
    <p:cSldViewPr snapToGrid="0" snapToObjects="1">
      <p:cViewPr varScale="1">
        <p:scale>
          <a:sx n="105" d="100"/>
          <a:sy n="105" d="100"/>
        </p:scale>
        <p:origin x="304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9" Type="http://schemas.microsoft.com/office/2018/10/relationships/authors" Target="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BCB6AB-F7E4-E045-851A-14ED64E5ECF8}" type="datetimeFigureOut">
              <a:rPr lang="en-US" smtClean="0"/>
              <a:t>9/27/22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DF08BD-D0A9-E349-BEA8-315493E761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22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DF08BD-D0A9-E349-BEA8-315493E7613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95450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DF970-22FE-3C4D-97D4-39BFFB382ACD}" type="datetimeFigureOut">
              <a:rPr lang="en-US" smtClean="0"/>
              <a:t>9/27/22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D7E6C-A249-8643-9884-277CB7836E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085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DF970-22FE-3C4D-97D4-39BFFB382ACD}" type="datetimeFigureOut">
              <a:rPr lang="en-US" smtClean="0"/>
              <a:t>9/27/22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D7E6C-A249-8643-9884-277CB7836E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75579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DF970-22FE-3C4D-97D4-39BFFB382ACD}" type="datetimeFigureOut">
              <a:rPr lang="en-US" smtClean="0"/>
              <a:t>9/27/22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D7E6C-A249-8643-9884-277CB7836E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7525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DF970-22FE-3C4D-97D4-39BFFB382ACD}" type="datetimeFigureOut">
              <a:rPr lang="en-US" smtClean="0"/>
              <a:t>9/27/22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D7E6C-A249-8643-9884-277CB7836E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8528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DF970-22FE-3C4D-97D4-39BFFB382ACD}" type="datetimeFigureOut">
              <a:rPr lang="en-US" smtClean="0"/>
              <a:t>9/27/22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D7E6C-A249-8643-9884-277CB7836E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811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DF970-22FE-3C4D-97D4-39BFFB382ACD}" type="datetimeFigureOut">
              <a:rPr lang="en-US" smtClean="0"/>
              <a:t>9/27/22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D7E6C-A249-8643-9884-277CB7836E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8373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DF970-22FE-3C4D-97D4-39BFFB382ACD}" type="datetimeFigureOut">
              <a:rPr lang="en-US" smtClean="0"/>
              <a:t>9/27/22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D7E6C-A249-8643-9884-277CB7836E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5622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DF970-22FE-3C4D-97D4-39BFFB382ACD}" type="datetimeFigureOut">
              <a:rPr lang="en-US" smtClean="0"/>
              <a:t>9/27/22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D7E6C-A249-8643-9884-277CB7836E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0749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DF970-22FE-3C4D-97D4-39BFFB382ACD}" type="datetimeFigureOut">
              <a:rPr lang="en-US" smtClean="0"/>
              <a:t>9/27/22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D7E6C-A249-8643-9884-277CB7836E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2098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DF970-22FE-3C4D-97D4-39BFFB382ACD}" type="datetimeFigureOut">
              <a:rPr lang="en-US" smtClean="0"/>
              <a:t>9/27/22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D7E6C-A249-8643-9884-277CB7836E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1914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DF970-22FE-3C4D-97D4-39BFFB382ACD}" type="datetimeFigureOut">
              <a:rPr lang="en-US" smtClean="0"/>
              <a:t>9/27/22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D7E6C-A249-8643-9884-277CB7836E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063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DDF970-22FE-3C4D-97D4-39BFFB382ACD}" type="datetimeFigureOut">
              <a:rPr lang="en-US" smtClean="0"/>
              <a:t>9/27/22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8D7E6C-A249-8643-9884-277CB7836E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421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0B637C0-0B85-9943-AB72-769A8047AADA}"/>
              </a:ext>
            </a:extLst>
          </p:cNvPr>
          <p:cNvSpPr/>
          <p:nvPr/>
        </p:nvSpPr>
        <p:spPr>
          <a:xfrm>
            <a:off x="2995678" y="5496269"/>
            <a:ext cx="584696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Table 1: Top differentially expressed genes in thymic transplantation model of T-ALL.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Top genes differentially expressed in T-ALL tumors, compared to peripheral T-cells from C57Bl6 mice.</a:t>
            </a:r>
            <a:endParaRPr lang="en-US" sz="1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9B569DC2-1BDC-A913-890F-CACB23F6EC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3537453"/>
              </p:ext>
            </p:extLst>
          </p:nvPr>
        </p:nvGraphicFramePr>
        <p:xfrm>
          <a:off x="215477" y="376766"/>
          <a:ext cx="1660737" cy="4993188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553579">
                  <a:extLst>
                    <a:ext uri="{9D8B030D-6E8A-4147-A177-3AD203B41FA5}">
                      <a16:colId xmlns:a16="http://schemas.microsoft.com/office/drawing/2014/main" val="3143650517"/>
                    </a:ext>
                  </a:extLst>
                </a:gridCol>
                <a:gridCol w="553579">
                  <a:extLst>
                    <a:ext uri="{9D8B030D-6E8A-4147-A177-3AD203B41FA5}">
                      <a16:colId xmlns:a16="http://schemas.microsoft.com/office/drawing/2014/main" val="3964057143"/>
                    </a:ext>
                  </a:extLst>
                </a:gridCol>
                <a:gridCol w="553579">
                  <a:extLst>
                    <a:ext uri="{9D8B030D-6E8A-4147-A177-3AD203B41FA5}">
                      <a16:colId xmlns:a16="http://schemas.microsoft.com/office/drawing/2014/main" val="3640892307"/>
                    </a:ext>
                  </a:extLst>
                </a:gridCol>
              </a:tblGrid>
              <a:tr h="46852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Gene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</a:rPr>
                        <a:t>Fold change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</a:rPr>
                        <a:t>p-value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extLst>
                  <a:ext uri="{0D108BD9-81ED-4DB2-BD59-A6C34878D82A}">
                    <a16:rowId xmlns:a16="http://schemas.microsoft.com/office/drawing/2014/main" val="3772438639"/>
                  </a:ext>
                </a:extLst>
              </a:tr>
              <a:tr h="86529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Gzma_13_-_1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 dirty="0">
                          <a:effectLst/>
                        </a:rPr>
                        <a:t>12.63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4.15E-143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extLst>
                  <a:ext uri="{0D108BD9-81ED-4DB2-BD59-A6C34878D82A}">
                    <a16:rowId xmlns:a16="http://schemas.microsoft.com/office/drawing/2014/main" val="2363561334"/>
                  </a:ext>
                </a:extLst>
              </a:tr>
              <a:tr h="86529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Igf2bp3_6_-_1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10.25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 dirty="0">
                          <a:effectLst/>
                        </a:rPr>
                        <a:t>1.80E-35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extLst>
                  <a:ext uri="{0D108BD9-81ED-4DB2-BD59-A6C34878D82A}">
                    <a16:rowId xmlns:a16="http://schemas.microsoft.com/office/drawing/2014/main" val="421030903"/>
                  </a:ext>
                </a:extLst>
              </a:tr>
              <a:tr h="86529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Gfra1_19_-_1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10.21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1.44E-50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extLst>
                  <a:ext uri="{0D108BD9-81ED-4DB2-BD59-A6C34878D82A}">
                    <a16:rowId xmlns:a16="http://schemas.microsoft.com/office/drawing/2014/main" val="2975311427"/>
                  </a:ext>
                </a:extLst>
              </a:tr>
              <a:tr h="46852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Lef1_3_+_1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10.11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3.38E-136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extLst>
                  <a:ext uri="{0D108BD9-81ED-4DB2-BD59-A6C34878D82A}">
                    <a16:rowId xmlns:a16="http://schemas.microsoft.com/office/drawing/2014/main" val="216406689"/>
                  </a:ext>
                </a:extLst>
              </a:tr>
              <a:tr h="46852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Cd3e_9_-_1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10.03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1.81E-123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extLst>
                  <a:ext uri="{0D108BD9-81ED-4DB2-BD59-A6C34878D82A}">
                    <a16:rowId xmlns:a16="http://schemas.microsoft.com/office/drawing/2014/main" val="3653628472"/>
                  </a:ext>
                </a:extLst>
              </a:tr>
              <a:tr h="86529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H2-T3_17_-_1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9.74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2.79E-46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extLst>
                  <a:ext uri="{0D108BD9-81ED-4DB2-BD59-A6C34878D82A}">
                    <a16:rowId xmlns:a16="http://schemas.microsoft.com/office/drawing/2014/main" val="1647970642"/>
                  </a:ext>
                </a:extLst>
              </a:tr>
              <a:tr h="46852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Foxb1_9_-_1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9.73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5.04E-25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extLst>
                  <a:ext uri="{0D108BD9-81ED-4DB2-BD59-A6C34878D82A}">
                    <a16:rowId xmlns:a16="http://schemas.microsoft.com/office/drawing/2014/main" val="4145317864"/>
                  </a:ext>
                </a:extLst>
              </a:tr>
              <a:tr h="86529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Cd163l1_7_+_1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9.57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3.96E-30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extLst>
                  <a:ext uri="{0D108BD9-81ED-4DB2-BD59-A6C34878D82A}">
                    <a16:rowId xmlns:a16="http://schemas.microsoft.com/office/drawing/2014/main" val="2874441111"/>
                  </a:ext>
                </a:extLst>
              </a:tr>
              <a:tr h="46852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Syt13_2_+_1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9.44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7.05E-134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extLst>
                  <a:ext uri="{0D108BD9-81ED-4DB2-BD59-A6C34878D82A}">
                    <a16:rowId xmlns:a16="http://schemas.microsoft.com/office/drawing/2014/main" val="1135880795"/>
                  </a:ext>
                </a:extLst>
              </a:tr>
              <a:tr h="86529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Izumo1r_9_-_1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9.35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1.64E-28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extLst>
                  <a:ext uri="{0D108BD9-81ED-4DB2-BD59-A6C34878D82A}">
                    <a16:rowId xmlns:a16="http://schemas.microsoft.com/office/drawing/2014/main" val="2464736972"/>
                  </a:ext>
                </a:extLst>
              </a:tr>
              <a:tr h="86529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Sh2d1a_X_+_1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9.33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4.52E-73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extLst>
                  <a:ext uri="{0D108BD9-81ED-4DB2-BD59-A6C34878D82A}">
                    <a16:rowId xmlns:a16="http://schemas.microsoft.com/office/drawing/2014/main" val="2713366765"/>
                  </a:ext>
                </a:extLst>
              </a:tr>
              <a:tr h="86529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Wnt5b_6_-_1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9.31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5.66E-37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extLst>
                  <a:ext uri="{0D108BD9-81ED-4DB2-BD59-A6C34878D82A}">
                    <a16:rowId xmlns:a16="http://schemas.microsoft.com/office/drawing/2014/main" val="3263228203"/>
                  </a:ext>
                </a:extLst>
              </a:tr>
              <a:tr h="86529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Necab1_4_-_1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9.28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3.11E-18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extLst>
                  <a:ext uri="{0D108BD9-81ED-4DB2-BD59-A6C34878D82A}">
                    <a16:rowId xmlns:a16="http://schemas.microsoft.com/office/drawing/2014/main" val="2365510515"/>
                  </a:ext>
                </a:extLst>
              </a:tr>
              <a:tr h="46852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Heyl_4_+_1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9.15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5.38E-38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extLst>
                  <a:ext uri="{0D108BD9-81ED-4DB2-BD59-A6C34878D82A}">
                    <a16:rowId xmlns:a16="http://schemas.microsoft.com/office/drawing/2014/main" val="2761493758"/>
                  </a:ext>
                </a:extLst>
              </a:tr>
              <a:tr h="86529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Ptcra_17_-_1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9.03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 dirty="0">
                          <a:effectLst/>
                        </a:rPr>
                        <a:t>1.82E-58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extLst>
                  <a:ext uri="{0D108BD9-81ED-4DB2-BD59-A6C34878D82A}">
                    <a16:rowId xmlns:a16="http://schemas.microsoft.com/office/drawing/2014/main" val="2864015232"/>
                  </a:ext>
                </a:extLst>
              </a:tr>
              <a:tr h="86529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Slc5a9_4_-_1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8.98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4.14E-24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extLst>
                  <a:ext uri="{0D108BD9-81ED-4DB2-BD59-A6C34878D82A}">
                    <a16:rowId xmlns:a16="http://schemas.microsoft.com/office/drawing/2014/main" val="3525187671"/>
                  </a:ext>
                </a:extLst>
              </a:tr>
              <a:tr h="46852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Cd3g_9_-_1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8.93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1.10E-86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extLst>
                  <a:ext uri="{0D108BD9-81ED-4DB2-BD59-A6C34878D82A}">
                    <a16:rowId xmlns:a16="http://schemas.microsoft.com/office/drawing/2014/main" val="2355279836"/>
                  </a:ext>
                </a:extLst>
              </a:tr>
              <a:tr h="46852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Colq_14_-_1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8.87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6.50E-87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extLst>
                  <a:ext uri="{0D108BD9-81ED-4DB2-BD59-A6C34878D82A}">
                    <a16:rowId xmlns:a16="http://schemas.microsoft.com/office/drawing/2014/main" val="3439605809"/>
                  </a:ext>
                </a:extLst>
              </a:tr>
              <a:tr h="46852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Cym_3_-_1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8.86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3.47E-21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extLst>
                  <a:ext uri="{0D108BD9-81ED-4DB2-BD59-A6C34878D82A}">
                    <a16:rowId xmlns:a16="http://schemas.microsoft.com/office/drawing/2014/main" val="293240201"/>
                  </a:ext>
                </a:extLst>
              </a:tr>
              <a:tr h="86529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Camk4_18_+_1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8.80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2.93E-166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extLst>
                  <a:ext uri="{0D108BD9-81ED-4DB2-BD59-A6C34878D82A}">
                    <a16:rowId xmlns:a16="http://schemas.microsoft.com/office/drawing/2014/main" val="2638172604"/>
                  </a:ext>
                </a:extLst>
              </a:tr>
              <a:tr h="46852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Sall3_18_-_1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8.78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2.96E-16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extLst>
                  <a:ext uri="{0D108BD9-81ED-4DB2-BD59-A6C34878D82A}">
                    <a16:rowId xmlns:a16="http://schemas.microsoft.com/office/drawing/2014/main" val="4093171375"/>
                  </a:ext>
                </a:extLst>
              </a:tr>
              <a:tr h="86529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Slc16a5_11_+_1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8.75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 dirty="0">
                          <a:effectLst/>
                        </a:rPr>
                        <a:t>5.02E-102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extLst>
                  <a:ext uri="{0D108BD9-81ED-4DB2-BD59-A6C34878D82A}">
                    <a16:rowId xmlns:a16="http://schemas.microsoft.com/office/drawing/2014/main" val="4152753818"/>
                  </a:ext>
                </a:extLst>
              </a:tr>
              <a:tr h="86529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Endou_15_-_1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8.73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1.88E-144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extLst>
                  <a:ext uri="{0D108BD9-81ED-4DB2-BD59-A6C34878D82A}">
                    <a16:rowId xmlns:a16="http://schemas.microsoft.com/office/drawing/2014/main" val="121957146"/>
                  </a:ext>
                </a:extLst>
              </a:tr>
              <a:tr h="86529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Wscd1_11_+_1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8.73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8.27E-43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extLst>
                  <a:ext uri="{0D108BD9-81ED-4DB2-BD59-A6C34878D82A}">
                    <a16:rowId xmlns:a16="http://schemas.microsoft.com/office/drawing/2014/main" val="1019783762"/>
                  </a:ext>
                </a:extLst>
              </a:tr>
              <a:tr h="86529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Elfn2_15_-_1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8.70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4.10E-21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extLst>
                  <a:ext uri="{0D108BD9-81ED-4DB2-BD59-A6C34878D82A}">
                    <a16:rowId xmlns:a16="http://schemas.microsoft.com/office/drawing/2014/main" val="1403636338"/>
                  </a:ext>
                </a:extLst>
              </a:tr>
              <a:tr h="46852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Ctla4_1_+_1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8.66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1.21E-24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extLst>
                  <a:ext uri="{0D108BD9-81ED-4DB2-BD59-A6C34878D82A}">
                    <a16:rowId xmlns:a16="http://schemas.microsoft.com/office/drawing/2014/main" val="2507444585"/>
                  </a:ext>
                </a:extLst>
              </a:tr>
              <a:tr h="46852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Mpp4_1_-_1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8.63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7.49E-32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extLst>
                  <a:ext uri="{0D108BD9-81ED-4DB2-BD59-A6C34878D82A}">
                    <a16:rowId xmlns:a16="http://schemas.microsoft.com/office/drawing/2014/main" val="1896230841"/>
                  </a:ext>
                </a:extLst>
              </a:tr>
              <a:tr h="86529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Themis_10_+_1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8.58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2.76E-98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extLst>
                  <a:ext uri="{0D108BD9-81ED-4DB2-BD59-A6C34878D82A}">
                    <a16:rowId xmlns:a16="http://schemas.microsoft.com/office/drawing/2014/main" val="3571989657"/>
                  </a:ext>
                </a:extLst>
              </a:tr>
              <a:tr h="86529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Pgpep1l_7_-_1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8.53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7.49E-25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extLst>
                  <a:ext uri="{0D108BD9-81ED-4DB2-BD59-A6C34878D82A}">
                    <a16:rowId xmlns:a16="http://schemas.microsoft.com/office/drawing/2014/main" val="1751963846"/>
                  </a:ext>
                </a:extLst>
              </a:tr>
              <a:tr h="86529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Ppp1r1b_11_+_1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8.45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3.36E-23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extLst>
                  <a:ext uri="{0D108BD9-81ED-4DB2-BD59-A6C34878D82A}">
                    <a16:rowId xmlns:a16="http://schemas.microsoft.com/office/drawing/2014/main" val="3478116811"/>
                  </a:ext>
                </a:extLst>
              </a:tr>
              <a:tr h="86529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Sertad4_1_-_1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8.33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6.30E-18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extLst>
                  <a:ext uri="{0D108BD9-81ED-4DB2-BD59-A6C34878D82A}">
                    <a16:rowId xmlns:a16="http://schemas.microsoft.com/office/drawing/2014/main" val="4231936563"/>
                  </a:ext>
                </a:extLst>
              </a:tr>
              <a:tr h="46852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Ccr4_9_-_1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8.33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3.01E-52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extLst>
                  <a:ext uri="{0D108BD9-81ED-4DB2-BD59-A6C34878D82A}">
                    <a16:rowId xmlns:a16="http://schemas.microsoft.com/office/drawing/2014/main" val="2546343472"/>
                  </a:ext>
                </a:extLst>
              </a:tr>
              <a:tr h="86529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Tnfsf11_14_-_1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8.33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3.21E-37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extLst>
                  <a:ext uri="{0D108BD9-81ED-4DB2-BD59-A6C34878D82A}">
                    <a16:rowId xmlns:a16="http://schemas.microsoft.com/office/drawing/2014/main" val="2799469418"/>
                  </a:ext>
                </a:extLst>
              </a:tr>
              <a:tr h="86529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Bcl11b_12_-_1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8.32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2.26E-190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extLst>
                  <a:ext uri="{0D108BD9-81ED-4DB2-BD59-A6C34878D82A}">
                    <a16:rowId xmlns:a16="http://schemas.microsoft.com/office/drawing/2014/main" val="353702751"/>
                  </a:ext>
                </a:extLst>
              </a:tr>
              <a:tr h="86529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Zap70_1_+_1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8.29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2.58E-155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extLst>
                  <a:ext uri="{0D108BD9-81ED-4DB2-BD59-A6C34878D82A}">
                    <a16:rowId xmlns:a16="http://schemas.microsoft.com/office/drawing/2014/main" val="1179275746"/>
                  </a:ext>
                </a:extLst>
              </a:tr>
              <a:tr h="46852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Bmp7_2_-_1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8.18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2.72E-95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extLst>
                  <a:ext uri="{0D108BD9-81ED-4DB2-BD59-A6C34878D82A}">
                    <a16:rowId xmlns:a16="http://schemas.microsoft.com/office/drawing/2014/main" val="3238480277"/>
                  </a:ext>
                </a:extLst>
              </a:tr>
              <a:tr h="46852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Il2ra_2_+_1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8.15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3.39E-22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extLst>
                  <a:ext uri="{0D108BD9-81ED-4DB2-BD59-A6C34878D82A}">
                    <a16:rowId xmlns:a16="http://schemas.microsoft.com/office/drawing/2014/main" val="3754711305"/>
                  </a:ext>
                </a:extLst>
              </a:tr>
              <a:tr h="86529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Cd247_1_+_1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8.13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5.10E-117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extLst>
                  <a:ext uri="{0D108BD9-81ED-4DB2-BD59-A6C34878D82A}">
                    <a16:rowId xmlns:a16="http://schemas.microsoft.com/office/drawing/2014/main" val="1079814984"/>
                  </a:ext>
                </a:extLst>
              </a:tr>
              <a:tr h="46852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Thy1_9_+_1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8.12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 dirty="0">
                          <a:effectLst/>
                        </a:rPr>
                        <a:t>1.30E-211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extLst>
                  <a:ext uri="{0D108BD9-81ED-4DB2-BD59-A6C34878D82A}">
                    <a16:rowId xmlns:a16="http://schemas.microsoft.com/office/drawing/2014/main" val="2723879181"/>
                  </a:ext>
                </a:extLst>
              </a:tr>
              <a:tr h="86529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Sh2d2a_3_+_1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8.07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4.00E-117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extLst>
                  <a:ext uri="{0D108BD9-81ED-4DB2-BD59-A6C34878D82A}">
                    <a16:rowId xmlns:a16="http://schemas.microsoft.com/office/drawing/2014/main" val="3222745881"/>
                  </a:ext>
                </a:extLst>
              </a:tr>
              <a:tr h="46852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Cldn4_5_-_1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8.01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1.28E-14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extLst>
                  <a:ext uri="{0D108BD9-81ED-4DB2-BD59-A6C34878D82A}">
                    <a16:rowId xmlns:a16="http://schemas.microsoft.com/office/drawing/2014/main" val="1779117205"/>
                  </a:ext>
                </a:extLst>
              </a:tr>
              <a:tr h="86529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Trim12a_7_-_1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8.00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1.42E-38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extLst>
                  <a:ext uri="{0D108BD9-81ED-4DB2-BD59-A6C34878D82A}">
                    <a16:rowId xmlns:a16="http://schemas.microsoft.com/office/drawing/2014/main" val="1253732736"/>
                  </a:ext>
                </a:extLst>
              </a:tr>
              <a:tr h="46852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Lck_4_-_1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7.99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0.00E+00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extLst>
                  <a:ext uri="{0D108BD9-81ED-4DB2-BD59-A6C34878D82A}">
                    <a16:rowId xmlns:a16="http://schemas.microsoft.com/office/drawing/2014/main" val="468174804"/>
                  </a:ext>
                </a:extLst>
              </a:tr>
              <a:tr h="86529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Ampd1_3_+_1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7.92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3.62E-14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extLst>
                  <a:ext uri="{0D108BD9-81ED-4DB2-BD59-A6C34878D82A}">
                    <a16:rowId xmlns:a16="http://schemas.microsoft.com/office/drawing/2014/main" val="467694703"/>
                  </a:ext>
                </a:extLst>
              </a:tr>
              <a:tr h="46852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Tcf7_11_-_1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7.90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5.77E-290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extLst>
                  <a:ext uri="{0D108BD9-81ED-4DB2-BD59-A6C34878D82A}">
                    <a16:rowId xmlns:a16="http://schemas.microsoft.com/office/drawing/2014/main" val="25325255"/>
                  </a:ext>
                </a:extLst>
              </a:tr>
              <a:tr h="86529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Pde6a_18_+_1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7.90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2.80E-15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extLst>
                  <a:ext uri="{0D108BD9-81ED-4DB2-BD59-A6C34878D82A}">
                    <a16:rowId xmlns:a16="http://schemas.microsoft.com/office/drawing/2014/main" val="3310334359"/>
                  </a:ext>
                </a:extLst>
              </a:tr>
              <a:tr h="86529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Sidt1_16_-_1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7.89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2.07E-31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extLst>
                  <a:ext uri="{0D108BD9-81ED-4DB2-BD59-A6C34878D82A}">
                    <a16:rowId xmlns:a16="http://schemas.microsoft.com/office/drawing/2014/main" val="3009086840"/>
                  </a:ext>
                </a:extLst>
              </a:tr>
              <a:tr h="86529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Mpzl2_9_+_1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7.87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3.24E-18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extLst>
                  <a:ext uri="{0D108BD9-81ED-4DB2-BD59-A6C34878D82A}">
                    <a16:rowId xmlns:a16="http://schemas.microsoft.com/office/drawing/2014/main" val="3164533605"/>
                  </a:ext>
                </a:extLst>
              </a:tr>
              <a:tr h="86529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Arpp21_9_-_1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7.81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1.92E-152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extLst>
                  <a:ext uri="{0D108BD9-81ED-4DB2-BD59-A6C34878D82A}">
                    <a16:rowId xmlns:a16="http://schemas.microsoft.com/office/drawing/2014/main" val="1745416919"/>
                  </a:ext>
                </a:extLst>
              </a:tr>
              <a:tr h="86529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Cpeb1_7_-_1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7.80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 dirty="0">
                          <a:effectLst/>
                        </a:rPr>
                        <a:t>1.88E-30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extLst>
                  <a:ext uri="{0D108BD9-81ED-4DB2-BD59-A6C34878D82A}">
                    <a16:rowId xmlns:a16="http://schemas.microsoft.com/office/drawing/2014/main" val="3923695129"/>
                  </a:ext>
                </a:extLst>
              </a:tr>
              <a:tr h="86529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Tnfrsf19_14_-_1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7.79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1.35E-16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extLst>
                  <a:ext uri="{0D108BD9-81ED-4DB2-BD59-A6C34878D82A}">
                    <a16:rowId xmlns:a16="http://schemas.microsoft.com/office/drawing/2014/main" val="822111471"/>
                  </a:ext>
                </a:extLst>
              </a:tr>
              <a:tr h="86529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Hdgfrp3_7_-_1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7.75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 dirty="0">
                          <a:effectLst/>
                        </a:rPr>
                        <a:t>4.49E-50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96" marR="2196" marT="2196" marB="0" anchor="b"/>
                </a:tc>
                <a:extLst>
                  <a:ext uri="{0D108BD9-81ED-4DB2-BD59-A6C34878D82A}">
                    <a16:rowId xmlns:a16="http://schemas.microsoft.com/office/drawing/2014/main" val="84282688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88E28A60-C1A1-F33E-283F-1D67958842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4811776"/>
              </p:ext>
            </p:extLst>
          </p:nvPr>
        </p:nvGraphicFramePr>
        <p:xfrm>
          <a:off x="2165309" y="376766"/>
          <a:ext cx="1660737" cy="4253307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553579">
                  <a:extLst>
                    <a:ext uri="{9D8B030D-6E8A-4147-A177-3AD203B41FA5}">
                      <a16:colId xmlns:a16="http://schemas.microsoft.com/office/drawing/2014/main" val="3167798511"/>
                    </a:ext>
                  </a:extLst>
                </a:gridCol>
                <a:gridCol w="553579">
                  <a:extLst>
                    <a:ext uri="{9D8B030D-6E8A-4147-A177-3AD203B41FA5}">
                      <a16:colId xmlns:a16="http://schemas.microsoft.com/office/drawing/2014/main" val="2240611176"/>
                    </a:ext>
                  </a:extLst>
                </a:gridCol>
                <a:gridCol w="553579">
                  <a:extLst>
                    <a:ext uri="{9D8B030D-6E8A-4147-A177-3AD203B41FA5}">
                      <a16:colId xmlns:a16="http://schemas.microsoft.com/office/drawing/2014/main" val="1906902087"/>
                    </a:ext>
                  </a:extLst>
                </a:gridCol>
              </a:tblGrid>
              <a:tr h="57526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Gene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97" marR="2697" marT="26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Fold change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97" marR="2697" marT="26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effectLst/>
                        </a:rPr>
                        <a:t>p-value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97" marR="2697" marT="2697" marB="0" anchor="b"/>
                </a:tc>
                <a:extLst>
                  <a:ext uri="{0D108BD9-81ED-4DB2-BD59-A6C34878D82A}">
                    <a16:rowId xmlns:a16="http://schemas.microsoft.com/office/drawing/2014/main" val="3872900170"/>
                  </a:ext>
                </a:extLst>
              </a:tr>
              <a:tr h="106244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Col14a1_15_+_1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97" marR="2697" marT="26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-8.64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97" marR="2697" marT="26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 dirty="0">
                          <a:effectLst/>
                        </a:rPr>
                        <a:t>1.07E-49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97" marR="2697" marT="2697" marB="0" anchor="b"/>
                </a:tc>
                <a:extLst>
                  <a:ext uri="{0D108BD9-81ED-4DB2-BD59-A6C34878D82A}">
                    <a16:rowId xmlns:a16="http://schemas.microsoft.com/office/drawing/2014/main" val="1431673380"/>
                  </a:ext>
                </a:extLst>
              </a:tr>
              <a:tr h="106244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Cpne4_9_+_1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97" marR="2697" marT="26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-8.53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97" marR="2697" marT="26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1.21E-70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97" marR="2697" marT="2697" marB="0" anchor="b"/>
                </a:tc>
                <a:extLst>
                  <a:ext uri="{0D108BD9-81ED-4DB2-BD59-A6C34878D82A}">
                    <a16:rowId xmlns:a16="http://schemas.microsoft.com/office/drawing/2014/main" val="2816300503"/>
                  </a:ext>
                </a:extLst>
              </a:tr>
              <a:tr h="57526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Cbr2_11_-_1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97" marR="2697" marT="26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-8.50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97" marR="2697" marT="26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2.47E-75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97" marR="2697" marT="2697" marB="0" anchor="b"/>
                </a:tc>
                <a:extLst>
                  <a:ext uri="{0D108BD9-81ED-4DB2-BD59-A6C34878D82A}">
                    <a16:rowId xmlns:a16="http://schemas.microsoft.com/office/drawing/2014/main" val="2826567023"/>
                  </a:ext>
                </a:extLst>
              </a:tr>
              <a:tr h="106244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Col19a1_1_-_1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97" marR="2697" marT="26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-8.41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97" marR="2697" marT="26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1.34E-50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97" marR="2697" marT="2697" marB="0" anchor="b"/>
                </a:tc>
                <a:extLst>
                  <a:ext uri="{0D108BD9-81ED-4DB2-BD59-A6C34878D82A}">
                    <a16:rowId xmlns:a16="http://schemas.microsoft.com/office/drawing/2014/main" val="446164984"/>
                  </a:ext>
                </a:extLst>
              </a:tr>
              <a:tr h="106244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Fcer2a_8_-_1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97" marR="2697" marT="26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-8.32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97" marR="2697" marT="26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1.75E-17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97" marR="2697" marT="2697" marB="0" anchor="b"/>
                </a:tc>
                <a:extLst>
                  <a:ext uri="{0D108BD9-81ED-4DB2-BD59-A6C34878D82A}">
                    <a16:rowId xmlns:a16="http://schemas.microsoft.com/office/drawing/2014/main" val="3513441803"/>
                  </a:ext>
                </a:extLst>
              </a:tr>
              <a:tr h="57526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Sez6l_5_-_1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97" marR="2697" marT="26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-7.98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97" marR="2697" marT="26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3.84E-38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97" marR="2697" marT="2697" marB="0" anchor="b"/>
                </a:tc>
                <a:extLst>
                  <a:ext uri="{0D108BD9-81ED-4DB2-BD59-A6C34878D82A}">
                    <a16:rowId xmlns:a16="http://schemas.microsoft.com/office/drawing/2014/main" val="449758007"/>
                  </a:ext>
                </a:extLst>
              </a:tr>
              <a:tr h="106244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Slc6a1_6_+_1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97" marR="2697" marT="26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-7.77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97" marR="2697" marT="26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7.46E-29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97" marR="2697" marT="2697" marB="0" anchor="b"/>
                </a:tc>
                <a:extLst>
                  <a:ext uri="{0D108BD9-81ED-4DB2-BD59-A6C34878D82A}">
                    <a16:rowId xmlns:a16="http://schemas.microsoft.com/office/drawing/2014/main" val="2384240316"/>
                  </a:ext>
                </a:extLst>
              </a:tr>
              <a:tr h="106244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Mcpt4_14_-_1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97" marR="2697" marT="26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-7.71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97" marR="2697" marT="26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5.03E-124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97" marR="2697" marT="2697" marB="0" anchor="b"/>
                </a:tc>
                <a:extLst>
                  <a:ext uri="{0D108BD9-81ED-4DB2-BD59-A6C34878D82A}">
                    <a16:rowId xmlns:a16="http://schemas.microsoft.com/office/drawing/2014/main" val="203161625"/>
                  </a:ext>
                </a:extLst>
              </a:tr>
              <a:tr h="106244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Adgrl3_5_+_1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97" marR="2697" marT="26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-7.71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97" marR="2697" marT="26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5.18E-33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97" marR="2697" marT="2697" marB="0" anchor="b"/>
                </a:tc>
                <a:extLst>
                  <a:ext uri="{0D108BD9-81ED-4DB2-BD59-A6C34878D82A}">
                    <a16:rowId xmlns:a16="http://schemas.microsoft.com/office/drawing/2014/main" val="3454872643"/>
                  </a:ext>
                </a:extLst>
              </a:tr>
              <a:tr h="106244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Cd209d_8_-_1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97" marR="2697" marT="26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-7.58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97" marR="2697" marT="26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5.28E-29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97" marR="2697" marT="2697" marB="0" anchor="b"/>
                </a:tc>
                <a:extLst>
                  <a:ext uri="{0D108BD9-81ED-4DB2-BD59-A6C34878D82A}">
                    <a16:rowId xmlns:a16="http://schemas.microsoft.com/office/drawing/2014/main" val="1074627621"/>
                  </a:ext>
                </a:extLst>
              </a:tr>
              <a:tr h="106244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Rnf150_8_+_1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97" marR="2697" marT="26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-7.54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97" marR="2697" marT="26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3.37E-167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97" marR="2697" marT="2697" marB="0" anchor="b"/>
                </a:tc>
                <a:extLst>
                  <a:ext uri="{0D108BD9-81ED-4DB2-BD59-A6C34878D82A}">
                    <a16:rowId xmlns:a16="http://schemas.microsoft.com/office/drawing/2014/main" val="813654908"/>
                  </a:ext>
                </a:extLst>
              </a:tr>
              <a:tr h="106244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Myh13_11_+_1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97" marR="2697" marT="26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-7.48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97" marR="2697" marT="26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6.30E-18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97" marR="2697" marT="2697" marB="0" anchor="b"/>
                </a:tc>
                <a:extLst>
                  <a:ext uri="{0D108BD9-81ED-4DB2-BD59-A6C34878D82A}">
                    <a16:rowId xmlns:a16="http://schemas.microsoft.com/office/drawing/2014/main" val="1217004411"/>
                  </a:ext>
                </a:extLst>
              </a:tr>
              <a:tr h="106244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Tpsb2_17_+_1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97" marR="2697" marT="26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-7.46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97" marR="2697" marT="26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6.95E-89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97" marR="2697" marT="2697" marB="0" anchor="b"/>
                </a:tc>
                <a:extLst>
                  <a:ext uri="{0D108BD9-81ED-4DB2-BD59-A6C34878D82A}">
                    <a16:rowId xmlns:a16="http://schemas.microsoft.com/office/drawing/2014/main" val="1139076670"/>
                  </a:ext>
                </a:extLst>
              </a:tr>
              <a:tr h="106244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Gbgt1_2_+_1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97" marR="2697" marT="26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-7.36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97" marR="2697" marT="26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 dirty="0">
                          <a:effectLst/>
                        </a:rPr>
                        <a:t>1.20E-63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97" marR="2697" marT="2697" marB="0" anchor="b"/>
                </a:tc>
                <a:extLst>
                  <a:ext uri="{0D108BD9-81ED-4DB2-BD59-A6C34878D82A}">
                    <a16:rowId xmlns:a16="http://schemas.microsoft.com/office/drawing/2014/main" val="995987444"/>
                  </a:ext>
                </a:extLst>
              </a:tr>
              <a:tr h="106244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Mrgprx2_7_-_1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97" marR="2697" marT="26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-7.34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97" marR="2697" marT="26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7.39E-13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97" marR="2697" marT="2697" marB="0" anchor="b"/>
                </a:tc>
                <a:extLst>
                  <a:ext uri="{0D108BD9-81ED-4DB2-BD59-A6C34878D82A}">
                    <a16:rowId xmlns:a16="http://schemas.microsoft.com/office/drawing/2014/main" val="88062703"/>
                  </a:ext>
                </a:extLst>
              </a:tr>
              <a:tr h="106244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Abca9_11_-_1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97" marR="2697" marT="26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-7.33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97" marR="2697" marT="26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2.96E-59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97" marR="2697" marT="2697" marB="0" anchor="b"/>
                </a:tc>
                <a:extLst>
                  <a:ext uri="{0D108BD9-81ED-4DB2-BD59-A6C34878D82A}">
                    <a16:rowId xmlns:a16="http://schemas.microsoft.com/office/drawing/2014/main" val="261877216"/>
                  </a:ext>
                </a:extLst>
              </a:tr>
              <a:tr h="106244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Adcy8_15_-_1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97" marR="2697" marT="26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-7.32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97" marR="2697" marT="26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4.73E-22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97" marR="2697" marT="2697" marB="0" anchor="b"/>
                </a:tc>
                <a:extLst>
                  <a:ext uri="{0D108BD9-81ED-4DB2-BD59-A6C34878D82A}">
                    <a16:rowId xmlns:a16="http://schemas.microsoft.com/office/drawing/2014/main" val="3278232113"/>
                  </a:ext>
                </a:extLst>
              </a:tr>
              <a:tr h="106244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Rian_12_+_1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97" marR="2697" marT="26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-7.31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97" marR="2697" marT="26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3.88E-85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97" marR="2697" marT="2697" marB="0" anchor="b"/>
                </a:tc>
                <a:extLst>
                  <a:ext uri="{0D108BD9-81ED-4DB2-BD59-A6C34878D82A}">
                    <a16:rowId xmlns:a16="http://schemas.microsoft.com/office/drawing/2014/main" val="3422314499"/>
                  </a:ext>
                </a:extLst>
              </a:tr>
              <a:tr h="57526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Nfasc_1_-_1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97" marR="2697" marT="26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-7.26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97" marR="2697" marT="26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2.67E-97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97" marR="2697" marT="2697" marB="0" anchor="b"/>
                </a:tc>
                <a:extLst>
                  <a:ext uri="{0D108BD9-81ED-4DB2-BD59-A6C34878D82A}">
                    <a16:rowId xmlns:a16="http://schemas.microsoft.com/office/drawing/2014/main" val="1383806741"/>
                  </a:ext>
                </a:extLst>
              </a:tr>
              <a:tr h="106244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Rims3_4_+_1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97" marR="2697" marT="26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-7.23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97" marR="2697" marT="26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7.64E-84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97" marR="2697" marT="2697" marB="0" anchor="b"/>
                </a:tc>
                <a:extLst>
                  <a:ext uri="{0D108BD9-81ED-4DB2-BD59-A6C34878D82A}">
                    <a16:rowId xmlns:a16="http://schemas.microsoft.com/office/drawing/2014/main" val="2658726008"/>
                  </a:ext>
                </a:extLst>
              </a:tr>
              <a:tr h="57526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Dgki_6_-_1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97" marR="2697" marT="26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-7.20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97" marR="2697" marT="26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5.22E-74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97" marR="2697" marT="2697" marB="0" anchor="b"/>
                </a:tc>
                <a:extLst>
                  <a:ext uri="{0D108BD9-81ED-4DB2-BD59-A6C34878D82A}">
                    <a16:rowId xmlns:a16="http://schemas.microsoft.com/office/drawing/2014/main" val="1605461175"/>
                  </a:ext>
                </a:extLst>
              </a:tr>
              <a:tr h="57526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Itgad_7_+_1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97" marR="2697" marT="26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-7.18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97" marR="2697" marT="26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3.71E-62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97" marR="2697" marT="2697" marB="0" anchor="b"/>
                </a:tc>
                <a:extLst>
                  <a:ext uri="{0D108BD9-81ED-4DB2-BD59-A6C34878D82A}">
                    <a16:rowId xmlns:a16="http://schemas.microsoft.com/office/drawing/2014/main" val="582369609"/>
                  </a:ext>
                </a:extLst>
              </a:tr>
              <a:tr h="57526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Ccr3_9_+_1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97" marR="2697" marT="26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-7.16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97" marR="2697" marT="26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1.78E-39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97" marR="2697" marT="2697" marB="0" anchor="b"/>
                </a:tc>
                <a:extLst>
                  <a:ext uri="{0D108BD9-81ED-4DB2-BD59-A6C34878D82A}">
                    <a16:rowId xmlns:a16="http://schemas.microsoft.com/office/drawing/2014/main" val="3666638633"/>
                  </a:ext>
                </a:extLst>
              </a:tr>
              <a:tr h="106244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Ptprm_17_-_1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97" marR="2697" marT="26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-7.09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97" marR="2697" marT="26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1.01E-66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97" marR="2697" marT="2697" marB="0" anchor="b"/>
                </a:tc>
                <a:extLst>
                  <a:ext uri="{0D108BD9-81ED-4DB2-BD59-A6C34878D82A}">
                    <a16:rowId xmlns:a16="http://schemas.microsoft.com/office/drawing/2014/main" val="137380802"/>
                  </a:ext>
                </a:extLst>
              </a:tr>
              <a:tr h="106244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Cd209a_8_-_1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97" marR="2697" marT="26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-7.05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97" marR="2697" marT="26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1.67E-39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97" marR="2697" marT="2697" marB="0" anchor="b"/>
                </a:tc>
                <a:extLst>
                  <a:ext uri="{0D108BD9-81ED-4DB2-BD59-A6C34878D82A}">
                    <a16:rowId xmlns:a16="http://schemas.microsoft.com/office/drawing/2014/main" val="2525463128"/>
                  </a:ext>
                </a:extLst>
              </a:tr>
              <a:tr h="57526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Pira7_7_-_1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97" marR="2697" marT="26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-7.05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97" marR="2697" marT="26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9.54E-48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97" marR="2697" marT="2697" marB="0" anchor="b"/>
                </a:tc>
                <a:extLst>
                  <a:ext uri="{0D108BD9-81ED-4DB2-BD59-A6C34878D82A}">
                    <a16:rowId xmlns:a16="http://schemas.microsoft.com/office/drawing/2014/main" val="3114686407"/>
                  </a:ext>
                </a:extLst>
              </a:tr>
              <a:tr h="106244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Mrgprb2_7_-_1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97" marR="2697" marT="26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-7.02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97" marR="2697" marT="26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1.79E-15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97" marR="2697" marT="2697" marB="0" anchor="b"/>
                </a:tc>
                <a:extLst>
                  <a:ext uri="{0D108BD9-81ED-4DB2-BD59-A6C34878D82A}">
                    <a16:rowId xmlns:a16="http://schemas.microsoft.com/office/drawing/2014/main" val="2697495768"/>
                  </a:ext>
                </a:extLst>
              </a:tr>
              <a:tr h="106244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Kcnj10_1_+_1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97" marR="2697" marT="26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-6.98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97" marR="2697" marT="26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4.41E-61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97" marR="2697" marT="2697" marB="0" anchor="b"/>
                </a:tc>
                <a:extLst>
                  <a:ext uri="{0D108BD9-81ED-4DB2-BD59-A6C34878D82A}">
                    <a16:rowId xmlns:a16="http://schemas.microsoft.com/office/drawing/2014/main" val="2247228919"/>
                  </a:ext>
                </a:extLst>
              </a:tr>
              <a:tr h="106244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Cadm1_9_+_1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97" marR="2697" marT="26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-6.94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97" marR="2697" marT="26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4.08E-63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97" marR="2697" marT="2697" marB="0" anchor="b"/>
                </a:tc>
                <a:extLst>
                  <a:ext uri="{0D108BD9-81ED-4DB2-BD59-A6C34878D82A}">
                    <a16:rowId xmlns:a16="http://schemas.microsoft.com/office/drawing/2014/main" val="2614446038"/>
                  </a:ext>
                </a:extLst>
              </a:tr>
              <a:tr h="106244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Siglec1_2_-_1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97" marR="2697" marT="26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-6.93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97" marR="2697" marT="26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1.87E-32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97" marR="2697" marT="2697" marB="0" anchor="b"/>
                </a:tc>
                <a:extLst>
                  <a:ext uri="{0D108BD9-81ED-4DB2-BD59-A6C34878D82A}">
                    <a16:rowId xmlns:a16="http://schemas.microsoft.com/office/drawing/2014/main" val="2523611914"/>
                  </a:ext>
                </a:extLst>
              </a:tr>
              <a:tr h="57526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Gfra4_2_-_1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97" marR="2697" marT="26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-6.93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97" marR="2697" marT="26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1.20E-36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97" marR="2697" marT="2697" marB="0" anchor="b"/>
                </a:tc>
                <a:extLst>
                  <a:ext uri="{0D108BD9-81ED-4DB2-BD59-A6C34878D82A}">
                    <a16:rowId xmlns:a16="http://schemas.microsoft.com/office/drawing/2014/main" val="335041421"/>
                  </a:ext>
                </a:extLst>
              </a:tr>
              <a:tr h="106244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Nr2e3_9_-_1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97" marR="2697" marT="26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-6.93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97" marR="2697" marT="26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 dirty="0">
                          <a:effectLst/>
                        </a:rPr>
                        <a:t>1.41E-17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97" marR="2697" marT="2697" marB="0" anchor="b"/>
                </a:tc>
                <a:extLst>
                  <a:ext uri="{0D108BD9-81ED-4DB2-BD59-A6C34878D82A}">
                    <a16:rowId xmlns:a16="http://schemas.microsoft.com/office/drawing/2014/main" val="679247328"/>
                  </a:ext>
                </a:extLst>
              </a:tr>
              <a:tr h="106244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Cma1_14_-_1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97" marR="2697" marT="26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-6.90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97" marR="2697" marT="26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5.95E-42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97" marR="2697" marT="2697" marB="0" anchor="b"/>
                </a:tc>
                <a:extLst>
                  <a:ext uri="{0D108BD9-81ED-4DB2-BD59-A6C34878D82A}">
                    <a16:rowId xmlns:a16="http://schemas.microsoft.com/office/drawing/2014/main" val="2868133786"/>
                  </a:ext>
                </a:extLst>
              </a:tr>
              <a:tr h="106244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Clec4b1_6_+_1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97" marR="2697" marT="26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-6.87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97" marR="2697" marT="26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 dirty="0">
                          <a:effectLst/>
                        </a:rPr>
                        <a:t>2.71E-77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97" marR="2697" marT="2697" marB="0" anchor="b"/>
                </a:tc>
                <a:extLst>
                  <a:ext uri="{0D108BD9-81ED-4DB2-BD59-A6C34878D82A}">
                    <a16:rowId xmlns:a16="http://schemas.microsoft.com/office/drawing/2014/main" val="1260425068"/>
                  </a:ext>
                </a:extLst>
              </a:tr>
              <a:tr h="106244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Mrgprb1_7_-_1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97" marR="2697" marT="26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-6.86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97" marR="2697" marT="26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2.20E-35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97" marR="2697" marT="2697" marB="0" anchor="b"/>
                </a:tc>
                <a:extLst>
                  <a:ext uri="{0D108BD9-81ED-4DB2-BD59-A6C34878D82A}">
                    <a16:rowId xmlns:a16="http://schemas.microsoft.com/office/drawing/2014/main" val="4240538175"/>
                  </a:ext>
                </a:extLst>
              </a:tr>
              <a:tr h="106244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Mertk_2_+_1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97" marR="2697" marT="26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-6.85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97" marR="2697" marT="26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2.85E-68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97" marR="2697" marT="2697" marB="0" anchor="b"/>
                </a:tc>
                <a:extLst>
                  <a:ext uri="{0D108BD9-81ED-4DB2-BD59-A6C34878D82A}">
                    <a16:rowId xmlns:a16="http://schemas.microsoft.com/office/drawing/2014/main" val="655564023"/>
                  </a:ext>
                </a:extLst>
              </a:tr>
              <a:tr h="57526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Lhx1_11_-_1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97" marR="2697" marT="26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-6.84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97" marR="2697" marT="26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1.08E-14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97" marR="2697" marT="2697" marB="0" anchor="b"/>
                </a:tc>
                <a:extLst>
                  <a:ext uri="{0D108BD9-81ED-4DB2-BD59-A6C34878D82A}">
                    <a16:rowId xmlns:a16="http://schemas.microsoft.com/office/drawing/2014/main" val="4117197778"/>
                  </a:ext>
                </a:extLst>
              </a:tr>
              <a:tr h="106244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Itgb5_16_+_1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97" marR="2697" marT="26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-6.83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97" marR="2697" marT="26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4.11E-45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97" marR="2697" marT="2697" marB="0" anchor="b"/>
                </a:tc>
                <a:extLst>
                  <a:ext uri="{0D108BD9-81ED-4DB2-BD59-A6C34878D82A}">
                    <a16:rowId xmlns:a16="http://schemas.microsoft.com/office/drawing/2014/main" val="305893803"/>
                  </a:ext>
                </a:extLst>
              </a:tr>
              <a:tr h="106244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Cd163_6_+_1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97" marR="2697" marT="26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-6.81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97" marR="2697" marT="26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8.99E-48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97" marR="2697" marT="2697" marB="0" anchor="b"/>
                </a:tc>
                <a:extLst>
                  <a:ext uri="{0D108BD9-81ED-4DB2-BD59-A6C34878D82A}">
                    <a16:rowId xmlns:a16="http://schemas.microsoft.com/office/drawing/2014/main" val="621572573"/>
                  </a:ext>
                </a:extLst>
              </a:tr>
              <a:tr h="57526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Sorl1_9_-_1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97" marR="2697" marT="26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-6.76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97" marR="2697" marT="26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 dirty="0">
                          <a:effectLst/>
                        </a:rPr>
                        <a:t>1.13E-128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97" marR="2697" marT="2697" marB="0" anchor="b"/>
                </a:tc>
                <a:extLst>
                  <a:ext uri="{0D108BD9-81ED-4DB2-BD59-A6C34878D82A}">
                    <a16:rowId xmlns:a16="http://schemas.microsoft.com/office/drawing/2014/main" val="1602239938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F30EB4BA-5E04-F5E2-A510-FD9EFE86283F}"/>
              </a:ext>
            </a:extLst>
          </p:cNvPr>
          <p:cNvSpPr txBox="1"/>
          <p:nvPr/>
        </p:nvSpPr>
        <p:spPr>
          <a:xfrm>
            <a:off x="413171" y="47411"/>
            <a:ext cx="12275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u="sng" dirty="0"/>
              <a:t>Top upregulated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034A531-FCFE-FC10-22AF-786365614A84}"/>
              </a:ext>
            </a:extLst>
          </p:cNvPr>
          <p:cNvSpPr txBox="1"/>
          <p:nvPr/>
        </p:nvSpPr>
        <p:spPr>
          <a:xfrm>
            <a:off x="2282661" y="47411"/>
            <a:ext cx="14260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u="sng" dirty="0"/>
              <a:t>Top downregulated</a:t>
            </a:r>
          </a:p>
        </p:txBody>
      </p:sp>
    </p:spTree>
    <p:extLst>
      <p:ext uri="{BB962C8B-B14F-4D97-AF65-F5344CB8AC3E}">
        <p14:creationId xmlns:p14="http://schemas.microsoft.com/office/powerpoint/2010/main" val="31713882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7E25149-26E6-B440-92B8-593E30487ADD}"/>
              </a:ext>
            </a:extLst>
          </p:cNvPr>
          <p:cNvGraphicFramePr>
            <a:graphicFrameLocks noGrp="1"/>
          </p:cNvGraphicFramePr>
          <p:nvPr/>
        </p:nvGraphicFramePr>
        <p:xfrm>
          <a:off x="890587" y="2281565"/>
          <a:ext cx="7244421" cy="2046173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650428">
                  <a:extLst>
                    <a:ext uri="{9D8B030D-6E8A-4147-A177-3AD203B41FA5}">
                      <a16:colId xmlns:a16="http://schemas.microsoft.com/office/drawing/2014/main" val="2677092518"/>
                    </a:ext>
                  </a:extLst>
                </a:gridCol>
                <a:gridCol w="650428">
                  <a:extLst>
                    <a:ext uri="{9D8B030D-6E8A-4147-A177-3AD203B41FA5}">
                      <a16:colId xmlns:a16="http://schemas.microsoft.com/office/drawing/2014/main" val="3726491239"/>
                    </a:ext>
                  </a:extLst>
                </a:gridCol>
                <a:gridCol w="650428">
                  <a:extLst>
                    <a:ext uri="{9D8B030D-6E8A-4147-A177-3AD203B41FA5}">
                      <a16:colId xmlns:a16="http://schemas.microsoft.com/office/drawing/2014/main" val="4179818567"/>
                    </a:ext>
                  </a:extLst>
                </a:gridCol>
                <a:gridCol w="650428">
                  <a:extLst>
                    <a:ext uri="{9D8B030D-6E8A-4147-A177-3AD203B41FA5}">
                      <a16:colId xmlns:a16="http://schemas.microsoft.com/office/drawing/2014/main" val="1121842730"/>
                    </a:ext>
                  </a:extLst>
                </a:gridCol>
                <a:gridCol w="2205474">
                  <a:extLst>
                    <a:ext uri="{9D8B030D-6E8A-4147-A177-3AD203B41FA5}">
                      <a16:colId xmlns:a16="http://schemas.microsoft.com/office/drawing/2014/main" val="2682445998"/>
                    </a:ext>
                  </a:extLst>
                </a:gridCol>
                <a:gridCol w="949475">
                  <a:extLst>
                    <a:ext uri="{9D8B030D-6E8A-4147-A177-3AD203B41FA5}">
                      <a16:colId xmlns:a16="http://schemas.microsoft.com/office/drawing/2014/main" val="3386062996"/>
                    </a:ext>
                  </a:extLst>
                </a:gridCol>
                <a:gridCol w="1487760">
                  <a:extLst>
                    <a:ext uri="{9D8B030D-6E8A-4147-A177-3AD203B41FA5}">
                      <a16:colId xmlns:a16="http://schemas.microsoft.com/office/drawing/2014/main" val="746746500"/>
                    </a:ext>
                  </a:extLst>
                </a:gridCol>
              </a:tblGrid>
              <a:tr h="32718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Sample ID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Sex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Age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Ethnicity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Clinical diagnosis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Disease status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Organs involved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3138421792"/>
                  </a:ext>
                </a:extLst>
              </a:tr>
              <a:tr h="19057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150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Caucasian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T-ALL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resistant to therapy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bone marrow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2750336014"/>
                  </a:ext>
                </a:extLst>
              </a:tr>
              <a:tr h="19057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152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Caucasian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B-ALL 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 diagnosis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bone marrow; spleen; liver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3271102857"/>
                  </a:ext>
                </a:extLst>
              </a:tr>
              <a:tr h="19057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159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Caucasian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 - B-ALL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 diagnosis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bone marrow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4077403186"/>
                  </a:ext>
                </a:extLst>
              </a:tr>
              <a:tr h="17723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165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Caucasian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T-ALL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 diagnosis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bone marrow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673800619"/>
                  </a:ext>
                </a:extLst>
              </a:tr>
              <a:tr h="344942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186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Caucasian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pre-T-ALL (transformed from </a:t>
                      </a:r>
                      <a:r>
                        <a:rPr lang="az-Cyrl-AZ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Т-</a:t>
                      </a:r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cell lymphoma (NOS))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 diagnosis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bone marrow; liver; spleen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3690643441"/>
                  </a:ext>
                </a:extLst>
              </a:tr>
              <a:tr h="20328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196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Caucasian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Pro-T-ALL (T-1 variant)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 diagnosis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bone marrow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2462415158"/>
                  </a:ext>
                </a:extLst>
              </a:tr>
              <a:tr h="203281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572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72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Caucasian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AML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 diagnosis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bone marrow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3265624617"/>
                  </a:ext>
                </a:extLst>
              </a:tr>
              <a:tr h="203281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588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Caucasian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AML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 diagnosis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bone marrow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4215810196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866EED17-F936-7A4D-B0C6-5C6588B04B4C}"/>
              </a:ext>
            </a:extLst>
          </p:cNvPr>
          <p:cNvSpPr txBox="1"/>
          <p:nvPr/>
        </p:nvSpPr>
        <p:spPr>
          <a:xfrm>
            <a:off x="270496" y="5300852"/>
            <a:ext cx="88156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Table 2: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Characteristics of primary human malignancy samples described in Figure 4. Samples were prospectively collected with the intent of being used for biomarker analysis. All appropriate consents were obtained.</a:t>
            </a:r>
          </a:p>
        </p:txBody>
      </p:sp>
    </p:spTree>
    <p:extLst>
      <p:ext uri="{BB962C8B-B14F-4D97-AF65-F5344CB8AC3E}">
        <p14:creationId xmlns:p14="http://schemas.microsoft.com/office/powerpoint/2010/main" val="27288244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132814</TotalTime>
  <Words>748</Words>
  <Application>Microsoft Macintosh PowerPoint</Application>
  <PresentationFormat>Letter Paper (8.5x11 in)</PresentationFormat>
  <Paragraphs>350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Van Meter</dc:creator>
  <cp:lastModifiedBy>Frank Kuhnert</cp:lastModifiedBy>
  <cp:revision>212</cp:revision>
  <dcterms:created xsi:type="dcterms:W3CDTF">2018-09-05T13:24:56Z</dcterms:created>
  <dcterms:modified xsi:type="dcterms:W3CDTF">2022-09-27T15:34:43Z</dcterms:modified>
</cp:coreProperties>
</file>