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49" r:id="rId3"/>
  </p:sldIdLst>
  <p:sldSz cx="12192000" cy="6858000"/>
  <p:notesSz cx="9144000" cy="6858000"/>
  <p:custDataLst>
    <p:tags r:id="rId1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 头" initials="大" lastIdx="3" clrIdx="0"/>
  <p:cmAuthor id="2" name="1814940542@qq.com" initials="1" lastIdx="1" clrIdx="0"/>
  <p:cmAuthor id="3" name="作者" initials="作" lastIdx="0" clrIdx="1"/>
  <p:cmAuthor id="4" name="Zhu Baoping" initials="Z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120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0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9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873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873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  <p:sp>
        <p:nvSpPr>
          <p:cNvPr id="6287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indent="0" algn="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lang="zh-CN" altLang="en-US" sz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5" y="431800"/>
            <a:ext cx="10852150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69925" y="1295400"/>
            <a:ext cx="10852150" cy="504031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7" name="组合 36"/>
          <p:cNvGrpSpPr/>
          <p:nvPr/>
        </p:nvGrpSpPr>
        <p:grpSpPr>
          <a:xfrm>
            <a:off x="162560" y="123825"/>
            <a:ext cx="2958460" cy="2946663"/>
            <a:chOff x="225" y="1610"/>
            <a:chExt cx="3285" cy="3256"/>
          </a:xfrm>
        </p:grpSpPr>
        <p:grpSp>
          <p:nvGrpSpPr>
            <p:cNvPr id="19" name="组合 18"/>
            <p:cNvGrpSpPr/>
            <p:nvPr/>
          </p:nvGrpSpPr>
          <p:grpSpPr>
            <a:xfrm>
              <a:off x="355" y="1944"/>
              <a:ext cx="3155" cy="2922"/>
              <a:chOff x="751" y="3217"/>
              <a:chExt cx="6123" cy="6631"/>
            </a:xfrm>
          </p:grpSpPr>
          <p:pic>
            <p:nvPicPr>
              <p:cNvPr id="20" name="图片 19" descr="截屏2022-04-17 18.01.0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51" y="3217"/>
                <a:ext cx="6123" cy="5896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2912" y="9079"/>
                <a:ext cx="3429" cy="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age≤65</a:t>
                </a:r>
                <a:endParaRPr lang="zh-CN" altLang="en-US" sz="1400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225" y="1610"/>
              <a:ext cx="805" cy="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a     </a:t>
              </a:r>
              <a:endParaRPr lang="en-US" altLang="zh-CN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818562" y="2973432"/>
            <a:ext cx="3275208" cy="2821886"/>
            <a:chOff x="15740" y="5246"/>
            <a:chExt cx="3415" cy="2580"/>
          </a:xfrm>
        </p:grpSpPr>
        <p:grpSp>
          <p:nvGrpSpPr>
            <p:cNvPr id="24" name="组合 23"/>
            <p:cNvGrpSpPr/>
            <p:nvPr/>
          </p:nvGrpSpPr>
          <p:grpSpPr>
            <a:xfrm>
              <a:off x="15905" y="5508"/>
              <a:ext cx="3250" cy="2318"/>
              <a:chOff x="12482" y="1962"/>
              <a:chExt cx="6577" cy="4699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5226" y="6093"/>
                <a:ext cx="2875" cy="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T 3+4</a:t>
                </a:r>
                <a:endParaRPr lang="en-US" altLang="zh-CN" sz="1400"/>
              </a:p>
            </p:txBody>
          </p:sp>
          <p:pic>
            <p:nvPicPr>
              <p:cNvPr id="26" name="图片 25" descr="截屏2022-04-17 18.10.2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482" y="1962"/>
                <a:ext cx="6577" cy="4037"/>
              </a:xfrm>
              <a:prstGeom prst="rect">
                <a:avLst/>
              </a:prstGeom>
            </p:spPr>
          </p:pic>
        </p:grpSp>
        <p:sp>
          <p:nvSpPr>
            <p:cNvPr id="22" name="文本框 21"/>
            <p:cNvSpPr txBox="1"/>
            <p:nvPr/>
          </p:nvSpPr>
          <p:spPr>
            <a:xfrm>
              <a:off x="15740" y="5246"/>
              <a:ext cx="2205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h      </a:t>
              </a:r>
              <a:endParaRPr lang="en-US" altLang="zh-CN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64675" y="2998221"/>
            <a:ext cx="2947878" cy="2745983"/>
            <a:chOff x="10135" y="5157"/>
            <a:chExt cx="3074" cy="2511"/>
          </a:xfrm>
        </p:grpSpPr>
        <p:grpSp>
          <p:nvGrpSpPr>
            <p:cNvPr id="23" name="组合 22"/>
            <p:cNvGrpSpPr/>
            <p:nvPr/>
          </p:nvGrpSpPr>
          <p:grpSpPr>
            <a:xfrm>
              <a:off x="10135" y="5473"/>
              <a:ext cx="3074" cy="2195"/>
              <a:chOff x="1508" y="2130"/>
              <a:chExt cx="6405" cy="3822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316" y="5464"/>
                <a:ext cx="4597" cy="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stage II</a:t>
                </a:r>
                <a:endParaRPr lang="en-US" altLang="zh-CN" sz="1400"/>
              </a:p>
            </p:txBody>
          </p:sp>
          <p:pic>
            <p:nvPicPr>
              <p:cNvPr id="30" name="图片 29" descr="截屏2022-04-17 18.07.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8" y="2130"/>
                <a:ext cx="5963" cy="3275"/>
              </a:xfrm>
              <a:prstGeom prst="rect">
                <a:avLst/>
              </a:prstGeom>
            </p:spPr>
          </p:pic>
        </p:grpSp>
        <p:sp>
          <p:nvSpPr>
            <p:cNvPr id="31" name="文本框 30"/>
            <p:cNvSpPr txBox="1"/>
            <p:nvPr/>
          </p:nvSpPr>
          <p:spPr>
            <a:xfrm>
              <a:off x="10135" y="5157"/>
              <a:ext cx="805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g     </a:t>
              </a:r>
              <a:endParaRPr lang="en-US" altLang="zh-CN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809323" y="126564"/>
            <a:ext cx="3282982" cy="2957923"/>
            <a:chOff x="14854" y="1424"/>
            <a:chExt cx="3856" cy="3506"/>
          </a:xfrm>
        </p:grpSpPr>
        <p:grpSp>
          <p:nvGrpSpPr>
            <p:cNvPr id="32" name="组合 31"/>
            <p:cNvGrpSpPr/>
            <p:nvPr/>
          </p:nvGrpSpPr>
          <p:grpSpPr>
            <a:xfrm>
              <a:off x="15050" y="1943"/>
              <a:ext cx="3660" cy="2987"/>
              <a:chOff x="877" y="2265"/>
              <a:chExt cx="7406" cy="6056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3969" y="7584"/>
                <a:ext cx="2875" cy="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T 1+2</a:t>
                </a:r>
                <a:endParaRPr lang="zh-CN" altLang="en-US" sz="1400"/>
              </a:p>
            </p:txBody>
          </p:sp>
          <p:pic>
            <p:nvPicPr>
              <p:cNvPr id="34" name="图片 33" descr="截屏2022-04-17 18.10.0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7" y="2265"/>
                <a:ext cx="7406" cy="5403"/>
              </a:xfrm>
              <a:prstGeom prst="rect">
                <a:avLst/>
              </a:prstGeom>
            </p:spPr>
          </p:pic>
        </p:grpSp>
        <p:sp>
          <p:nvSpPr>
            <p:cNvPr id="35" name="文本框 34"/>
            <p:cNvSpPr txBox="1"/>
            <p:nvPr/>
          </p:nvSpPr>
          <p:spPr>
            <a:xfrm>
              <a:off x="14854" y="1424"/>
              <a:ext cx="890" cy="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d      </a:t>
              </a:r>
              <a:endParaRPr lang="en-US" altLang="zh-CN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18620" y="124049"/>
            <a:ext cx="2899315" cy="2960020"/>
            <a:chOff x="10166" y="1527"/>
            <a:chExt cx="3908" cy="3046"/>
          </a:xfrm>
        </p:grpSpPr>
        <p:grpSp>
          <p:nvGrpSpPr>
            <p:cNvPr id="36" name="组合 35"/>
            <p:cNvGrpSpPr/>
            <p:nvPr/>
          </p:nvGrpSpPr>
          <p:grpSpPr>
            <a:xfrm>
              <a:off x="10166" y="1889"/>
              <a:ext cx="3908" cy="2684"/>
              <a:chOff x="1468" y="3133"/>
              <a:chExt cx="9132" cy="4083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4363" y="6736"/>
                <a:ext cx="4131" cy="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stage I</a:t>
                </a:r>
                <a:endParaRPr lang="en-US" altLang="zh-CN" sz="1400"/>
              </a:p>
            </p:txBody>
          </p:sp>
          <p:pic>
            <p:nvPicPr>
              <p:cNvPr id="39" name="图片 38" descr="截屏2022-04-17 18.06.5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8" y="3133"/>
                <a:ext cx="9132" cy="3680"/>
              </a:xfrm>
              <a:prstGeom prst="rect">
                <a:avLst/>
              </a:prstGeom>
            </p:spPr>
          </p:pic>
        </p:grpSp>
        <p:sp>
          <p:nvSpPr>
            <p:cNvPr id="40" name="文本框 39"/>
            <p:cNvSpPr txBox="1"/>
            <p:nvPr/>
          </p:nvSpPr>
          <p:spPr>
            <a:xfrm>
              <a:off x="10363" y="1527"/>
              <a:ext cx="1040" cy="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       </a:t>
              </a:r>
              <a:endParaRPr lang="en-US" altLang="zh-CN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48126" y="3069873"/>
            <a:ext cx="3116649" cy="2703459"/>
            <a:chOff x="4989" y="5161"/>
            <a:chExt cx="3726" cy="3073"/>
          </a:xfrm>
        </p:grpSpPr>
        <p:grpSp>
          <p:nvGrpSpPr>
            <p:cNvPr id="46" name="组合 45"/>
            <p:cNvGrpSpPr/>
            <p:nvPr/>
          </p:nvGrpSpPr>
          <p:grpSpPr>
            <a:xfrm>
              <a:off x="4989" y="5525"/>
              <a:ext cx="3726" cy="2709"/>
              <a:chOff x="10556" y="3067"/>
              <a:chExt cx="7333" cy="431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3392" y="6827"/>
                <a:ext cx="3480" cy="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male</a:t>
                </a:r>
                <a:endParaRPr lang="zh-CN" altLang="en-US" sz="1400"/>
              </a:p>
            </p:txBody>
          </p:sp>
          <p:pic>
            <p:nvPicPr>
              <p:cNvPr id="48" name="图片 47" descr="截屏2022-04-17 18.05.1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56" y="3067"/>
                <a:ext cx="7333" cy="3614"/>
              </a:xfrm>
              <a:prstGeom prst="rect">
                <a:avLst/>
              </a:prstGeom>
            </p:spPr>
          </p:pic>
        </p:grpSp>
        <p:sp>
          <p:nvSpPr>
            <p:cNvPr id="49" name="文本框 48"/>
            <p:cNvSpPr txBox="1"/>
            <p:nvPr/>
          </p:nvSpPr>
          <p:spPr>
            <a:xfrm>
              <a:off x="5101" y="5161"/>
              <a:ext cx="890" cy="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f      </a:t>
              </a:r>
              <a:endParaRPr lang="en-US" altLang="zh-CN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962884" y="126781"/>
            <a:ext cx="2899481" cy="3008668"/>
            <a:chOff x="4951" y="1329"/>
            <a:chExt cx="3469" cy="3476"/>
          </a:xfrm>
        </p:grpSpPr>
        <p:grpSp>
          <p:nvGrpSpPr>
            <p:cNvPr id="51" name="组合 50"/>
            <p:cNvGrpSpPr/>
            <p:nvPr/>
          </p:nvGrpSpPr>
          <p:grpSpPr>
            <a:xfrm>
              <a:off x="4951" y="1770"/>
              <a:ext cx="3469" cy="3035"/>
              <a:chOff x="749" y="2228"/>
              <a:chExt cx="6729" cy="7867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2918" y="9177"/>
                <a:ext cx="3267" cy="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female</a:t>
                </a:r>
                <a:endParaRPr lang="en-US" altLang="zh-CN" sz="1400"/>
              </a:p>
            </p:txBody>
          </p:sp>
          <p:pic>
            <p:nvPicPr>
              <p:cNvPr id="53" name="图片 52" descr="截屏2022-04-17 18.04.5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9" y="2228"/>
                <a:ext cx="6729" cy="7020"/>
              </a:xfrm>
              <a:prstGeom prst="rect">
                <a:avLst/>
              </a:prstGeom>
            </p:spPr>
          </p:pic>
        </p:grpSp>
        <p:sp>
          <p:nvSpPr>
            <p:cNvPr id="54" name="文本框 53"/>
            <p:cNvSpPr txBox="1"/>
            <p:nvPr/>
          </p:nvSpPr>
          <p:spPr>
            <a:xfrm>
              <a:off x="4951" y="1329"/>
              <a:ext cx="1685" cy="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b       </a:t>
              </a:r>
              <a:endParaRPr lang="en-US" altLang="zh-CN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63195" y="2973070"/>
            <a:ext cx="2958666" cy="2734685"/>
            <a:chOff x="220" y="5110"/>
            <a:chExt cx="3496" cy="3409"/>
          </a:xfrm>
        </p:grpSpPr>
        <p:grpSp>
          <p:nvGrpSpPr>
            <p:cNvPr id="56" name="组合 55"/>
            <p:cNvGrpSpPr/>
            <p:nvPr/>
          </p:nvGrpSpPr>
          <p:grpSpPr>
            <a:xfrm>
              <a:off x="357" y="5466"/>
              <a:ext cx="3358" cy="3053"/>
              <a:chOff x="10377" y="3014"/>
              <a:chExt cx="6600" cy="6785"/>
            </a:xfrm>
          </p:grpSpPr>
          <p:pic>
            <p:nvPicPr>
              <p:cNvPr id="57" name="图片 56" descr="截屏2022-04-17 18.01.2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77" y="3014"/>
                <a:ext cx="6600" cy="5894"/>
              </a:xfrm>
              <a:prstGeom prst="rect">
                <a:avLst/>
              </a:prstGeom>
            </p:spPr>
          </p:pic>
          <p:sp>
            <p:nvSpPr>
              <p:cNvPr id="58" name="文本框 57"/>
              <p:cNvSpPr txBox="1"/>
              <p:nvPr/>
            </p:nvSpPr>
            <p:spPr>
              <a:xfrm>
                <a:off x="12706" y="8949"/>
                <a:ext cx="3473" cy="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age&gt;65</a:t>
                </a:r>
                <a:endParaRPr lang="zh-CN" altLang="en-US" sz="140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220" y="5110"/>
              <a:ext cx="805" cy="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e      </a:t>
              </a:r>
              <a:endParaRPr lang="en-US" altLang="zh-CN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163195" y="5854065"/>
            <a:ext cx="117208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just"/>
            <a:r>
              <a:rPr lang="en-US" sz="1600" b="1">
                <a:latin typeface="Times New Roman Bold" panose="02020603050405020304" charset="0"/>
                <a:cs typeface="Times New Roman Bold" panose="02020603050405020304" charset="0"/>
              </a:rPr>
              <a:t>Supplementary Figure 3 </a:t>
            </a:r>
            <a:r>
              <a:rPr lang="en-US" sz="1600" b="0">
                <a:latin typeface="Times New Roman Regular" panose="02020603050405020304" charset="0"/>
                <a:cs typeface="Times New Roman Regular" panose="02020603050405020304" charset="0"/>
              </a:rPr>
              <a:t>Prognostic value in clinicopathological stratification. 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a</a:t>
            </a:r>
            <a:r>
              <a:rPr lang="zh-CN" sz="1600" b="1">
                <a:latin typeface="Times New Roman Regular" panose="02020603050405020304" charset="0"/>
                <a:cs typeface="Times New Roman Regular" panose="02020603050405020304" charset="0"/>
              </a:rPr>
              <a:t>＆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e</a:t>
            </a:r>
            <a:r>
              <a:rPr lang="en-US" sz="1600" b="0">
                <a:latin typeface="Times New Roman Regular" panose="02020603050405020304" charset="0"/>
                <a:cs typeface="Times New Roman Regular" panose="02020603050405020304" charset="0"/>
              </a:rPr>
              <a:t> Prognostic value of the prognostic model based on hub genes in age. 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b</a:t>
            </a:r>
            <a:r>
              <a:rPr lang="zh-CN" sz="1600" b="1">
                <a:latin typeface="Times New Roman Regular" panose="02020603050405020304" charset="0"/>
                <a:cs typeface="Times New Roman Regular" panose="02020603050405020304" charset="0"/>
              </a:rPr>
              <a:t>＆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f</a:t>
            </a:r>
            <a:r>
              <a:rPr lang="en-US" sz="1600" b="0">
                <a:latin typeface="Times New Roman Regular" panose="02020603050405020304" charset="0"/>
                <a:cs typeface="Times New Roman Regular" panose="02020603050405020304" charset="0"/>
              </a:rPr>
              <a:t> Prognostic value of the prognostic model based on hub genes in gender. 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c</a:t>
            </a:r>
            <a:r>
              <a:rPr lang="zh-CN" sz="1600" b="1">
                <a:latin typeface="Times New Roman Regular" panose="02020603050405020304" charset="0"/>
                <a:cs typeface="Times New Roman Regular" panose="02020603050405020304" charset="0"/>
              </a:rPr>
              <a:t>＆</a:t>
            </a:r>
            <a:r>
              <a:rPr lang="en-US" sz="1600" b="1">
                <a:latin typeface="Times New Roman Regular" panose="02020603050405020304" charset="0"/>
                <a:cs typeface="Times New Roman Regular" panose="02020603050405020304" charset="0"/>
              </a:rPr>
              <a:t>g</a:t>
            </a:r>
            <a:r>
              <a:rPr lang="en-US" sz="1600" b="0">
                <a:latin typeface="Times New Roman Regular" panose="02020603050405020304" charset="0"/>
                <a:cs typeface="Times New Roman Regular" panose="02020603050405020304" charset="0"/>
              </a:rPr>
              <a:t> Prognostic value of the prognostic model based on hub genes in pathological stage.d</a:t>
            </a:r>
            <a:r>
              <a:rPr lang="zh-CN" sz="1600" b="0">
                <a:latin typeface="Times New Roman Regular" panose="02020603050405020304" charset="0"/>
                <a:cs typeface="Times New Roman Regular" panose="02020603050405020304" charset="0"/>
              </a:rPr>
              <a:t>＆</a:t>
            </a:r>
            <a:r>
              <a:rPr lang="en-US" sz="1600" b="0">
                <a:latin typeface="Times New Roman Regular" panose="02020603050405020304" charset="0"/>
                <a:cs typeface="Times New Roman Regular" panose="02020603050405020304" charset="0"/>
              </a:rPr>
              <a:t>h Prognostic value of the prognostic model based on hub genes in T stage.</a:t>
            </a:r>
            <a:endParaRPr lang="zh-CN" altLang="en-US" sz="16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0.xml><?xml version="1.0" encoding="utf-8"?>
<p:tagLst xmlns:p="http://schemas.openxmlformats.org/presentationml/2006/main">
  <p:tag name="COMMONDATA" val="eyJoZGlkIjoiYmZhZDUzMmNhZDYyMDdlMTZkNDJkZDQyYjNiMTE0M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WPS 演示</Application>
  <PresentationFormat>宽屏</PresentationFormat>
  <Paragraphs>34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汉仪旗黑</vt:lpstr>
      <vt:lpstr>汉仪书宋二KW</vt:lpstr>
      <vt:lpstr>宋体</vt:lpstr>
      <vt:lpstr>Arial Unicode MS</vt:lpstr>
      <vt:lpstr>Times New Roman Bold</vt:lpstr>
      <vt:lpstr>Times New Roman</vt:lpstr>
      <vt:lpstr>微软雅黑</vt:lpstr>
      <vt:lpstr>Times New Roman Regular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kyzd2019</dc:creator>
  <cp:lastModifiedBy>倩曦</cp:lastModifiedBy>
  <cp:revision>782</cp:revision>
  <dcterms:created xsi:type="dcterms:W3CDTF">2022-09-23T16:28:43Z</dcterms:created>
  <dcterms:modified xsi:type="dcterms:W3CDTF">2022-09-23T16:28:43Z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70FC195CEF640C699FB7A062EC0813F9</vt:lpwstr>
  </property>
</Properties>
</file>