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32" r:id="rId3"/>
  </p:sldIdLst>
  <p:sldSz cx="12192000" cy="6858000"/>
  <p:notesSz cx="9144000" cy="6858000"/>
  <p:custDataLst>
    <p:tags r:id="rId1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 头" initials="大" lastIdx="3" clrIdx="0"/>
  <p:cmAuthor id="2" name="1814940542@qq.com" initials="1" lastIdx="1" clrIdx="0"/>
  <p:cmAuthor id="3" name="作者" initials="作" lastIdx="0" clrIdx="1"/>
  <p:cmAuthor id="4" name="Zhu Baoping" initials="Z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78" d="100"/>
          <a:sy n="78" d="100"/>
        </p:scale>
        <p:origin x="654" y="54"/>
      </p:cViewPr>
      <p:guideLst>
        <p:guide orient="horz" pos="2120"/>
        <p:guide pos="385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0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600"/>
            </a:lvl1pPr>
          </a:lstStyle>
          <a:p>
            <a:pPr fontAlgn="auto"/>
            <a:fld id="{0F9B84EA-7D68-4D60-9CB1-D50884785D1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/>
            </a:lvl1pPr>
          </a:lstStyle>
          <a:p>
            <a:pPr fontAlgn="auto"/>
            <a:fld id="{8D4E0FC9-F1F8-4FAE-9988-3BA365CFD46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1AC49D05-6128-4D0D-A32A-06A5E73B386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662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29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5849F42C-2DAE-424C-A4B8-3140182C3E9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1265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51266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ctr" anchorCtr="0"/>
          <a:p>
            <a:pPr lvl="0"/>
            <a:endParaRPr lang="zh-CN" altLang="en-US" dirty="0"/>
          </a:p>
        </p:txBody>
      </p:sp>
      <p:sp>
        <p:nvSpPr>
          <p:cNvPr id="65126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indent="0" algn="r"/>
            <a:r>
              <a:rPr lang="zh-CN" altLang="en-US" sz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endParaRPr lang="zh-CN" altLang="en-US" sz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EFD9D74-47D9-4702-A33C-335B63B48DBF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FABC47A4-756D-490B-A52F-7D9E2C9FC05F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925" y="431800"/>
            <a:ext cx="10852150" cy="6477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69925" y="1295400"/>
            <a:ext cx="10852150" cy="504031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 indent="-2286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0" name="组合 19"/>
          <p:cNvGrpSpPr/>
          <p:nvPr/>
        </p:nvGrpSpPr>
        <p:grpSpPr>
          <a:xfrm>
            <a:off x="8297545" y="2973705"/>
            <a:ext cx="3169285" cy="1969770"/>
            <a:chOff x="8025" y="6261"/>
            <a:chExt cx="6148" cy="3726"/>
          </a:xfrm>
        </p:grpSpPr>
        <p:pic>
          <p:nvPicPr>
            <p:cNvPr id="5" name="图片 4" descr="PD-0325901-3D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517" y="6329"/>
              <a:ext cx="5656" cy="3658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8025" y="6261"/>
              <a:ext cx="1024" cy="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f   </a:t>
              </a:r>
              <a:endParaRPr lang="en-US" altLang="zh-CN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269605" y="82550"/>
            <a:ext cx="2910840" cy="2376170"/>
            <a:chOff x="3664" y="7029"/>
            <a:chExt cx="4882" cy="3310"/>
          </a:xfrm>
        </p:grpSpPr>
        <p:pic>
          <p:nvPicPr>
            <p:cNvPr id="21" name="图片 20" descr="PD-0325901-2D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0" y="7072"/>
              <a:ext cx="4456" cy="3267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3664" y="7029"/>
              <a:ext cx="1127" cy="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c       </a:t>
              </a:r>
              <a:endParaRPr lang="en-US" altLang="zh-CN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05605" y="2851150"/>
            <a:ext cx="3706495" cy="2458085"/>
            <a:chOff x="7643" y="3492"/>
            <a:chExt cx="7191" cy="4650"/>
          </a:xfrm>
        </p:grpSpPr>
        <p:pic>
          <p:nvPicPr>
            <p:cNvPr id="24" name="图片 23" descr="Simvastatin-3D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3" y="3492"/>
              <a:ext cx="7191" cy="4650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8465" y="3724"/>
              <a:ext cx="1273" cy="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e  </a:t>
              </a:r>
              <a:endParaRPr lang="en-US" altLang="zh-CN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19930" y="89535"/>
            <a:ext cx="2837180" cy="2373630"/>
            <a:chOff x="3600" y="4433"/>
            <a:chExt cx="5504" cy="4490"/>
          </a:xfrm>
        </p:grpSpPr>
        <p:pic>
          <p:nvPicPr>
            <p:cNvPr id="28" name="图片 27" descr="Simvastatin-2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6" y="4487"/>
              <a:ext cx="5038" cy="4436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3600" y="4433"/>
              <a:ext cx="1128" cy="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b       </a:t>
              </a:r>
              <a:endParaRPr lang="en-US" altLang="zh-CN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7997" y="2851062"/>
            <a:ext cx="3395605" cy="2349500"/>
            <a:chOff x="9037" y="899"/>
            <a:chExt cx="6588" cy="4444"/>
          </a:xfrm>
        </p:grpSpPr>
        <p:pic>
          <p:nvPicPr>
            <p:cNvPr id="32" name="图片 31" descr="apicidin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37" y="899"/>
              <a:ext cx="6588" cy="4444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9317" y="1731"/>
              <a:ext cx="1272" cy="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d       </a:t>
              </a:r>
              <a:endParaRPr lang="en-US" altLang="zh-CN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76910" y="115570"/>
            <a:ext cx="2947670" cy="2347595"/>
            <a:chOff x="3526" y="1607"/>
            <a:chExt cx="5718" cy="4440"/>
          </a:xfrm>
        </p:grpSpPr>
        <p:pic>
          <p:nvPicPr>
            <p:cNvPr id="36" name="图片 35" descr="apicidin-2D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89" y="1610"/>
              <a:ext cx="5155" cy="4437"/>
            </a:xfrm>
            <a:prstGeom prst="rect">
              <a:avLst/>
            </a:prstGeom>
          </p:spPr>
        </p:pic>
        <p:sp>
          <p:nvSpPr>
            <p:cNvPr id="37" name="文本框 36"/>
            <p:cNvSpPr txBox="1"/>
            <p:nvPr/>
          </p:nvSpPr>
          <p:spPr>
            <a:xfrm>
              <a:off x="3526" y="1607"/>
              <a:ext cx="1273" cy="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a       </a:t>
              </a:r>
              <a:endParaRPr lang="en-US" altLang="zh-CN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30200" y="5494655"/>
            <a:ext cx="114560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b="1">
                <a:latin typeface="Times New Roman Bold" panose="02020603050405020304" charset="0"/>
                <a:cs typeface="Times New Roman Bold" panose="02020603050405020304" charset="0"/>
              </a:rPr>
              <a:t>Supplementary Figure 5 </a:t>
            </a:r>
            <a:r>
              <a:rPr lang="zh-CN" altLang="en-US">
                <a:latin typeface="Times New Roman Regular" panose="02020603050405020304" charset="0"/>
                <a:cs typeface="Times New Roman Regular" panose="02020603050405020304" charset="0"/>
              </a:rPr>
              <a:t>Exploring the mechanism of action of hub genes.a-f Structures of the screened small-molecule compounds. hub genes were uploaded to the L1000FWD website to screen for potential small-molecule compounds. The top three compounds were visualized using the PubChem website.(</a:t>
            </a:r>
            <a:r>
              <a:rPr lang="zh-CN" altLang="en-US" b="1">
                <a:latin typeface="Times New Roman Bold" panose="02020603050405020304" charset="0"/>
                <a:cs typeface="Times New Roman Bold" panose="02020603050405020304" charset="0"/>
              </a:rPr>
              <a:t> a,d</a:t>
            </a:r>
            <a:r>
              <a:rPr lang="zh-CN" altLang="en-US">
                <a:latin typeface="Times New Roman Regular" panose="02020603050405020304" charset="0"/>
                <a:cs typeface="Times New Roman Regular" panose="02020603050405020304" charset="0"/>
              </a:rPr>
              <a:t> 2D and 3D structures of apicidin. </a:t>
            </a:r>
            <a:r>
              <a:rPr lang="zh-CN" altLang="en-US" b="1">
                <a:latin typeface="Times New Roman Bold" panose="02020603050405020304" charset="0"/>
                <a:cs typeface="Times New Roman Bold" panose="02020603050405020304" charset="0"/>
              </a:rPr>
              <a:t>b,e </a:t>
            </a:r>
            <a:r>
              <a:rPr lang="zh-CN" altLang="en-US">
                <a:latin typeface="Times New Roman Regular" panose="02020603050405020304" charset="0"/>
                <a:cs typeface="Times New Roman Regular" panose="02020603050405020304" charset="0"/>
              </a:rPr>
              <a:t>2D and 3D structures of simvastatin. </a:t>
            </a:r>
            <a:r>
              <a:rPr lang="zh-CN" altLang="en-US" b="1">
                <a:latin typeface="Times New Roman Bold" panose="02020603050405020304" charset="0"/>
                <a:cs typeface="Times New Roman Bold" panose="02020603050405020304" charset="0"/>
              </a:rPr>
              <a:t>c,f </a:t>
            </a:r>
            <a:r>
              <a:rPr lang="zh-CN" altLang="en-US">
                <a:latin typeface="Times New Roman Regular" panose="02020603050405020304" charset="0"/>
                <a:cs typeface="Times New Roman Regular" panose="02020603050405020304" charset="0"/>
              </a:rPr>
              <a:t>2D and 3D structures of PD-0325901.) </a:t>
            </a:r>
            <a:endParaRPr lang="zh-CN" altLang="en-US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40.xml><?xml version="1.0" encoding="utf-8"?>
<p:tagLst xmlns:p="http://schemas.openxmlformats.org/presentationml/2006/main">
  <p:tag name="COMMONDATA" val="eyJoZGlkIjoiYmZhZDUzMmNhZDYyMDdlMTZkNDJkZDQyYjNiMTE0MD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WPS 演示</Application>
  <PresentationFormat>宽屏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汉仪旗黑</vt:lpstr>
      <vt:lpstr>汉仪书宋二KW</vt:lpstr>
      <vt:lpstr>宋体</vt:lpstr>
      <vt:lpstr>Arial Unicode MS</vt:lpstr>
      <vt:lpstr>微软雅黑</vt:lpstr>
      <vt:lpstr>Times New Roman Regular</vt:lpstr>
      <vt:lpstr>Times New Roman Bold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kyzd2019</dc:creator>
  <cp:lastModifiedBy>倩曦</cp:lastModifiedBy>
  <cp:revision>783</cp:revision>
  <dcterms:created xsi:type="dcterms:W3CDTF">2022-09-23T16:31:49Z</dcterms:created>
  <dcterms:modified xsi:type="dcterms:W3CDTF">2022-09-23T16:31:49Z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2052-4.6.1.7467</vt:lpwstr>
  </property>
  <property fmtid="{D5CDD505-2E9C-101B-9397-08002B2CF9AE}" pid="3" name="ICV">
    <vt:lpwstr>70FC195CEF640C699FB7A062EC0813F9</vt:lpwstr>
  </property>
</Properties>
</file>