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62" r:id="rId3"/>
    <p:sldId id="259" r:id="rId4"/>
    <p:sldId id="260" r:id="rId5"/>
    <p:sldId id="261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50" autoAdjust="0"/>
  </p:normalViewPr>
  <p:slideViewPr>
    <p:cSldViewPr snapToGrid="0">
      <p:cViewPr varScale="1">
        <p:scale>
          <a:sx n="68" d="100"/>
          <a:sy n="68" d="100"/>
        </p:scale>
        <p:origin x="33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2B7D5-C2F9-474B-A2E8-AFDF0F3EABC4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01393-6C53-43E3-8C1B-897FAC9C3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0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 dirty="0"/>
              <a:t> File 7.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statistics</a:t>
            </a:r>
            <a:r>
              <a:rPr lang="it-IT" dirty="0"/>
              <a:t> of the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.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are </a:t>
            </a:r>
            <a:r>
              <a:rPr lang="it-IT" dirty="0" err="1"/>
              <a:t>functionally</a:t>
            </a:r>
            <a:r>
              <a:rPr lang="it-IT" dirty="0"/>
              <a:t> </a:t>
            </a:r>
            <a:r>
              <a:rPr lang="it-IT" dirty="0" err="1"/>
              <a:t>categorized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GO. Cumulative </a:t>
            </a:r>
            <a:r>
              <a:rPr lang="it-IT" dirty="0" err="1"/>
              <a:t>abundance</a:t>
            </a:r>
            <a:r>
              <a:rPr lang="it-IT" dirty="0"/>
              <a:t> of </a:t>
            </a:r>
            <a:r>
              <a:rPr lang="it-IT" dirty="0" err="1"/>
              <a:t>each</a:t>
            </a:r>
            <a:r>
              <a:rPr lang="it-IT" dirty="0"/>
              <a:t> GO class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employed</a:t>
            </a:r>
            <a:r>
              <a:rPr lang="it-IT" dirty="0"/>
              <a:t> for the </a:t>
            </a:r>
            <a:r>
              <a:rPr lang="it-IT" dirty="0" err="1"/>
              <a:t>statistical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of the </a:t>
            </a:r>
            <a:r>
              <a:rPr lang="it-IT" dirty="0" err="1"/>
              <a:t>microbial</a:t>
            </a:r>
            <a:r>
              <a:rPr lang="it-IT" dirty="0"/>
              <a:t> communities on a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view</a:t>
            </a:r>
            <a:r>
              <a:rPr lang="it-IT" dirty="0"/>
              <a:t>. The sole </a:t>
            </a:r>
            <a:r>
              <a:rPr lang="it-IT" dirty="0" err="1"/>
              <a:t>rind</a:t>
            </a:r>
            <a:r>
              <a:rPr lang="it-IT" dirty="0"/>
              <a:t> versus core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scored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(p&lt; 0,01). A- panel </a:t>
            </a:r>
            <a:r>
              <a:rPr lang="it-IT" dirty="0" err="1"/>
              <a:t>visualizes</a:t>
            </a:r>
            <a:r>
              <a:rPr lang="it-IT" dirty="0"/>
              <a:t> the samples </a:t>
            </a:r>
            <a:r>
              <a:rPr lang="it-IT" dirty="0" err="1"/>
              <a:t>hierarchical</a:t>
            </a:r>
            <a:r>
              <a:rPr lang="it-IT" dirty="0"/>
              <a:t> clustering. B-panel </a:t>
            </a:r>
            <a:r>
              <a:rPr lang="it-IT" dirty="0" err="1"/>
              <a:t>depicts</a:t>
            </a:r>
            <a:r>
              <a:rPr lang="it-IT" dirty="0"/>
              <a:t> the dataset on a PCO plot. Panel C </a:t>
            </a:r>
            <a:r>
              <a:rPr lang="it-IT" dirty="0" err="1"/>
              <a:t>represent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scattering of the dataset by </a:t>
            </a:r>
            <a:r>
              <a:rPr lang="it-IT" dirty="0" err="1"/>
              <a:t>labelling</a:t>
            </a:r>
            <a:r>
              <a:rPr lang="it-IT" dirty="0"/>
              <a:t> the samples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(p&gt;0,05).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01393-6C53-43E3-8C1B-897FAC9C39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39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Additional</a:t>
            </a:r>
            <a:r>
              <a:rPr lang="it-IT" dirty="0"/>
              <a:t> File 7.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statistics</a:t>
            </a:r>
            <a:r>
              <a:rPr lang="it-IT" dirty="0"/>
              <a:t> of the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.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are </a:t>
            </a:r>
            <a:r>
              <a:rPr lang="it-IT" dirty="0" err="1"/>
              <a:t>functionally</a:t>
            </a:r>
            <a:r>
              <a:rPr lang="it-IT" dirty="0"/>
              <a:t> </a:t>
            </a:r>
            <a:r>
              <a:rPr lang="it-IT" dirty="0" err="1"/>
              <a:t>categorized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GO_biological</a:t>
            </a:r>
            <a:r>
              <a:rPr lang="it-IT" dirty="0"/>
              <a:t> </a:t>
            </a:r>
            <a:r>
              <a:rPr lang="it-IT" dirty="0" err="1"/>
              <a:t>processes</a:t>
            </a:r>
            <a:r>
              <a:rPr lang="it-IT" dirty="0"/>
              <a:t>. Cumulative </a:t>
            </a:r>
            <a:r>
              <a:rPr lang="it-IT" dirty="0" err="1"/>
              <a:t>abundance</a:t>
            </a:r>
            <a:r>
              <a:rPr lang="it-IT" dirty="0"/>
              <a:t> of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functional</a:t>
            </a:r>
            <a:r>
              <a:rPr lang="it-IT" dirty="0"/>
              <a:t> class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employed</a:t>
            </a:r>
            <a:r>
              <a:rPr lang="it-IT" dirty="0"/>
              <a:t> for the </a:t>
            </a:r>
            <a:r>
              <a:rPr lang="it-IT" dirty="0" err="1"/>
              <a:t>statistical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of the </a:t>
            </a:r>
            <a:r>
              <a:rPr lang="it-IT" dirty="0" err="1"/>
              <a:t>microbial</a:t>
            </a:r>
            <a:r>
              <a:rPr lang="it-IT" dirty="0"/>
              <a:t> communities on a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view</a:t>
            </a:r>
            <a:r>
              <a:rPr lang="it-IT" dirty="0"/>
              <a:t>. The sole </a:t>
            </a:r>
            <a:r>
              <a:rPr lang="it-IT" dirty="0" err="1"/>
              <a:t>rind</a:t>
            </a:r>
            <a:r>
              <a:rPr lang="it-IT" dirty="0"/>
              <a:t> versus core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scored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(p&lt; 0,01). A- panel </a:t>
            </a:r>
            <a:r>
              <a:rPr lang="it-IT" dirty="0" err="1"/>
              <a:t>visualizes</a:t>
            </a:r>
            <a:r>
              <a:rPr lang="it-IT" dirty="0"/>
              <a:t> the samples </a:t>
            </a:r>
            <a:r>
              <a:rPr lang="it-IT" dirty="0" err="1"/>
              <a:t>hierarchical</a:t>
            </a:r>
            <a:r>
              <a:rPr lang="it-IT" dirty="0"/>
              <a:t> clustering. B-panel </a:t>
            </a:r>
            <a:r>
              <a:rPr lang="it-IT" dirty="0" err="1"/>
              <a:t>depicts</a:t>
            </a:r>
            <a:r>
              <a:rPr lang="it-IT" dirty="0"/>
              <a:t> the dataset on a PCO plot. Panel C </a:t>
            </a:r>
            <a:r>
              <a:rPr lang="it-IT" dirty="0" err="1"/>
              <a:t>represent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scattering of the dataset by </a:t>
            </a:r>
            <a:r>
              <a:rPr lang="it-IT" dirty="0" err="1"/>
              <a:t>labelling</a:t>
            </a:r>
            <a:r>
              <a:rPr lang="it-IT" dirty="0"/>
              <a:t> the samples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(p&gt;0,05).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01393-6C53-43E3-8C1B-897FAC9C39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74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Additional</a:t>
            </a:r>
            <a:r>
              <a:rPr lang="it-IT" dirty="0"/>
              <a:t> File 7.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statistics</a:t>
            </a:r>
            <a:r>
              <a:rPr lang="it-IT" dirty="0"/>
              <a:t> of the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.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are </a:t>
            </a:r>
            <a:r>
              <a:rPr lang="it-IT" dirty="0" err="1"/>
              <a:t>functionally</a:t>
            </a:r>
            <a:r>
              <a:rPr lang="it-IT" dirty="0"/>
              <a:t> </a:t>
            </a:r>
            <a:r>
              <a:rPr lang="it-IT" dirty="0" err="1"/>
              <a:t>categorized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GO_molecular</a:t>
            </a:r>
            <a:r>
              <a:rPr lang="it-IT" dirty="0"/>
              <a:t> </a:t>
            </a:r>
            <a:r>
              <a:rPr lang="it-IT" dirty="0" err="1"/>
              <a:t>functions</a:t>
            </a:r>
            <a:r>
              <a:rPr lang="it-IT" dirty="0"/>
              <a:t>. Cumulative </a:t>
            </a:r>
            <a:r>
              <a:rPr lang="it-IT" dirty="0" err="1"/>
              <a:t>abundance</a:t>
            </a:r>
            <a:r>
              <a:rPr lang="it-IT" dirty="0"/>
              <a:t> of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functional</a:t>
            </a:r>
            <a:r>
              <a:rPr lang="it-IT" dirty="0"/>
              <a:t> class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employed</a:t>
            </a:r>
            <a:r>
              <a:rPr lang="it-IT" dirty="0"/>
              <a:t> for the </a:t>
            </a:r>
            <a:r>
              <a:rPr lang="it-IT" dirty="0" err="1"/>
              <a:t>statistical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of the </a:t>
            </a:r>
            <a:r>
              <a:rPr lang="it-IT" dirty="0" err="1"/>
              <a:t>microbial</a:t>
            </a:r>
            <a:r>
              <a:rPr lang="it-IT" dirty="0"/>
              <a:t> communities on a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view</a:t>
            </a:r>
            <a:r>
              <a:rPr lang="it-IT" dirty="0"/>
              <a:t>. The sole </a:t>
            </a:r>
            <a:r>
              <a:rPr lang="it-IT" dirty="0" err="1"/>
              <a:t>rind</a:t>
            </a:r>
            <a:r>
              <a:rPr lang="it-IT" dirty="0"/>
              <a:t> versus core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scored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(p&lt; 0,01). A- panel </a:t>
            </a:r>
            <a:r>
              <a:rPr lang="it-IT" dirty="0" err="1"/>
              <a:t>visualizes</a:t>
            </a:r>
            <a:r>
              <a:rPr lang="it-IT" dirty="0"/>
              <a:t> the samples </a:t>
            </a:r>
            <a:r>
              <a:rPr lang="it-IT" dirty="0" err="1"/>
              <a:t>hierarchical</a:t>
            </a:r>
            <a:r>
              <a:rPr lang="it-IT" dirty="0"/>
              <a:t> clustering. B-panel </a:t>
            </a:r>
            <a:r>
              <a:rPr lang="it-IT" dirty="0" err="1"/>
              <a:t>depicts</a:t>
            </a:r>
            <a:r>
              <a:rPr lang="it-IT" dirty="0"/>
              <a:t> the dataset on a PCO plot. Panel C </a:t>
            </a:r>
            <a:r>
              <a:rPr lang="it-IT" dirty="0" err="1"/>
              <a:t>represent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scattering of the dataset by </a:t>
            </a:r>
            <a:r>
              <a:rPr lang="it-IT" dirty="0" err="1"/>
              <a:t>labelling</a:t>
            </a:r>
            <a:r>
              <a:rPr lang="it-IT" dirty="0"/>
              <a:t> the samples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(p&gt;0,05).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01393-6C53-43E3-8C1B-897FAC9C39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6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Additional</a:t>
            </a:r>
            <a:r>
              <a:rPr lang="it-IT" dirty="0"/>
              <a:t> File 7.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statistics</a:t>
            </a:r>
            <a:r>
              <a:rPr lang="it-IT" dirty="0"/>
              <a:t> of the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.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are </a:t>
            </a:r>
            <a:r>
              <a:rPr lang="it-IT" dirty="0" err="1"/>
              <a:t>functionally</a:t>
            </a:r>
            <a:r>
              <a:rPr lang="it-IT" dirty="0"/>
              <a:t> </a:t>
            </a:r>
            <a:r>
              <a:rPr lang="it-IT" dirty="0" err="1"/>
              <a:t>categorized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PFAM </a:t>
            </a:r>
            <a:r>
              <a:rPr lang="it-IT" dirty="0" err="1"/>
              <a:t>categories</a:t>
            </a:r>
            <a:r>
              <a:rPr lang="it-IT" dirty="0"/>
              <a:t>. Cumulative </a:t>
            </a:r>
            <a:r>
              <a:rPr lang="it-IT" dirty="0" err="1"/>
              <a:t>abundance</a:t>
            </a:r>
            <a:r>
              <a:rPr lang="it-IT" dirty="0"/>
              <a:t> of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functional</a:t>
            </a:r>
            <a:r>
              <a:rPr lang="it-IT" dirty="0"/>
              <a:t> class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employed</a:t>
            </a:r>
            <a:r>
              <a:rPr lang="it-IT" dirty="0"/>
              <a:t> for the </a:t>
            </a:r>
            <a:r>
              <a:rPr lang="it-IT" dirty="0" err="1"/>
              <a:t>statistical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of the </a:t>
            </a:r>
            <a:r>
              <a:rPr lang="it-IT" dirty="0" err="1"/>
              <a:t>microbial</a:t>
            </a:r>
            <a:r>
              <a:rPr lang="it-IT" dirty="0"/>
              <a:t> communities on a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view</a:t>
            </a:r>
            <a:r>
              <a:rPr lang="it-IT" dirty="0"/>
              <a:t>. The sole </a:t>
            </a:r>
            <a:r>
              <a:rPr lang="it-IT" dirty="0" err="1"/>
              <a:t>rind</a:t>
            </a:r>
            <a:r>
              <a:rPr lang="it-IT" dirty="0"/>
              <a:t> versus core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scored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(p&lt; 0,01). A- panel </a:t>
            </a:r>
            <a:r>
              <a:rPr lang="it-IT" dirty="0" err="1"/>
              <a:t>visualizes</a:t>
            </a:r>
            <a:r>
              <a:rPr lang="it-IT" dirty="0"/>
              <a:t> the samples </a:t>
            </a:r>
            <a:r>
              <a:rPr lang="it-IT" dirty="0" err="1"/>
              <a:t>hierarchical</a:t>
            </a:r>
            <a:r>
              <a:rPr lang="it-IT" dirty="0"/>
              <a:t> clustering. B-panel </a:t>
            </a:r>
            <a:r>
              <a:rPr lang="it-IT" dirty="0" err="1"/>
              <a:t>depicts</a:t>
            </a:r>
            <a:r>
              <a:rPr lang="it-IT" dirty="0"/>
              <a:t> the dataset on a PCO plot. Panel C </a:t>
            </a:r>
            <a:r>
              <a:rPr lang="it-IT" dirty="0" err="1"/>
              <a:t>represent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scattering of the dataset by </a:t>
            </a:r>
            <a:r>
              <a:rPr lang="it-IT" dirty="0" err="1"/>
              <a:t>labelling</a:t>
            </a:r>
            <a:r>
              <a:rPr lang="it-IT" dirty="0"/>
              <a:t> the samples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(p&gt;0,05).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01393-6C53-43E3-8C1B-897FAC9C39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71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Additional</a:t>
            </a:r>
            <a:r>
              <a:rPr lang="it-IT" dirty="0"/>
              <a:t> File 7.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statistics</a:t>
            </a:r>
            <a:r>
              <a:rPr lang="it-IT" dirty="0"/>
              <a:t> of the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.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are </a:t>
            </a:r>
            <a:r>
              <a:rPr lang="it-IT" dirty="0" err="1"/>
              <a:t>functionally</a:t>
            </a:r>
            <a:r>
              <a:rPr lang="it-IT" dirty="0"/>
              <a:t> </a:t>
            </a:r>
            <a:r>
              <a:rPr lang="it-IT" dirty="0" err="1"/>
              <a:t>categorized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TIGRFAM </a:t>
            </a:r>
            <a:r>
              <a:rPr lang="it-IT" dirty="0" err="1"/>
              <a:t>categories</a:t>
            </a:r>
            <a:r>
              <a:rPr lang="it-IT" dirty="0"/>
              <a:t>. Cumulative </a:t>
            </a:r>
            <a:r>
              <a:rPr lang="it-IT" dirty="0" err="1"/>
              <a:t>abundance</a:t>
            </a:r>
            <a:r>
              <a:rPr lang="it-IT" dirty="0"/>
              <a:t> of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functional</a:t>
            </a:r>
            <a:r>
              <a:rPr lang="it-IT" dirty="0"/>
              <a:t> class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employed</a:t>
            </a:r>
            <a:r>
              <a:rPr lang="it-IT" dirty="0"/>
              <a:t> for the </a:t>
            </a:r>
            <a:r>
              <a:rPr lang="it-IT" dirty="0" err="1"/>
              <a:t>statistical</a:t>
            </a:r>
            <a:r>
              <a:rPr lang="it-IT" dirty="0"/>
              <a:t> </a:t>
            </a:r>
            <a:r>
              <a:rPr lang="it-IT" dirty="0" err="1"/>
              <a:t>evaluation</a:t>
            </a:r>
            <a:r>
              <a:rPr lang="it-IT" dirty="0"/>
              <a:t> of the </a:t>
            </a:r>
            <a:r>
              <a:rPr lang="it-IT" dirty="0" err="1"/>
              <a:t>microbial</a:t>
            </a:r>
            <a:r>
              <a:rPr lang="it-IT" dirty="0"/>
              <a:t> communities on a </a:t>
            </a:r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view</a:t>
            </a:r>
            <a:r>
              <a:rPr lang="it-IT" dirty="0"/>
              <a:t>. The sole </a:t>
            </a:r>
            <a:r>
              <a:rPr lang="it-IT" dirty="0" err="1"/>
              <a:t>rind</a:t>
            </a:r>
            <a:r>
              <a:rPr lang="it-IT" dirty="0"/>
              <a:t> versus core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scored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(p&lt; 0,01). A- panel </a:t>
            </a:r>
            <a:r>
              <a:rPr lang="it-IT" dirty="0" err="1"/>
              <a:t>visualizes</a:t>
            </a:r>
            <a:r>
              <a:rPr lang="it-IT" dirty="0"/>
              <a:t> the samples </a:t>
            </a:r>
            <a:r>
              <a:rPr lang="it-IT" dirty="0" err="1"/>
              <a:t>hierarchical</a:t>
            </a:r>
            <a:r>
              <a:rPr lang="it-IT" dirty="0"/>
              <a:t> clustering. B-panel </a:t>
            </a:r>
            <a:r>
              <a:rPr lang="it-IT" dirty="0" err="1"/>
              <a:t>depicts</a:t>
            </a:r>
            <a:r>
              <a:rPr lang="it-IT" dirty="0"/>
              <a:t> the dataset on a PCO plot. Panel C </a:t>
            </a:r>
            <a:r>
              <a:rPr lang="it-IT" dirty="0" err="1"/>
              <a:t>represent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scattering of the dataset by </a:t>
            </a:r>
            <a:r>
              <a:rPr lang="it-IT" dirty="0" err="1"/>
              <a:t>labelling</a:t>
            </a:r>
            <a:r>
              <a:rPr lang="it-IT" dirty="0"/>
              <a:t> the samples </a:t>
            </a:r>
            <a:r>
              <a:rPr lang="it-IT" dirty="0" err="1"/>
              <a:t>according</a:t>
            </a:r>
            <a:r>
              <a:rPr lang="it-IT" dirty="0"/>
              <a:t> to the </a:t>
            </a:r>
            <a:r>
              <a:rPr lang="it-IT" dirty="0" err="1"/>
              <a:t>ripening</a:t>
            </a:r>
            <a:r>
              <a:rPr lang="it-IT" dirty="0"/>
              <a:t> </a:t>
            </a:r>
            <a:r>
              <a:rPr lang="it-IT" dirty="0" err="1"/>
              <a:t>timepoints</a:t>
            </a:r>
            <a:r>
              <a:rPr lang="it-IT" dirty="0"/>
              <a:t> (p&gt;0,05).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01393-6C53-43E3-8C1B-897FAC9C39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9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9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0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7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0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0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5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0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7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5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43CFD-4D71-42F8-B32E-BA03FAAA1968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68482-DC46-400E-B103-A7A0286B7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4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BB02270-226C-D91E-7F6E-677ED3E1C074}"/>
              </a:ext>
            </a:extLst>
          </p:cNvPr>
          <p:cNvGrpSpPr/>
          <p:nvPr/>
        </p:nvGrpSpPr>
        <p:grpSpPr>
          <a:xfrm>
            <a:off x="405796" y="115909"/>
            <a:ext cx="5808203" cy="9665213"/>
            <a:chOff x="405796" y="115909"/>
            <a:chExt cx="5808203" cy="966521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AD49B4E-3D82-9186-D941-8D27BC616B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630"/>
            <a:stretch/>
          </p:blipFill>
          <p:spPr>
            <a:xfrm>
              <a:off x="405796" y="115909"/>
              <a:ext cx="5775799" cy="3312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FC202F7-35F2-F85B-377D-3939ABD246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646"/>
            <a:stretch/>
          </p:blipFill>
          <p:spPr>
            <a:xfrm>
              <a:off x="405796" y="3510706"/>
              <a:ext cx="5808203" cy="305850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CDCEA1-CCF0-2F03-74FF-F65191AED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796" y="6685122"/>
              <a:ext cx="5802232" cy="3096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5C3906-1DEF-D885-A98E-B2834AA98DCB}"/>
                </a:ext>
              </a:extLst>
            </p:cNvPr>
            <p:cNvSpPr txBox="1"/>
            <p:nvPr/>
          </p:nvSpPr>
          <p:spPr>
            <a:xfrm>
              <a:off x="5863879" y="631065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/>
                <a:t>A</a:t>
              </a:r>
              <a:endParaRPr lang="en-US" sz="14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433EE5-E38B-E9D8-82F9-CBA8BA736831}"/>
                </a:ext>
              </a:extLst>
            </p:cNvPr>
            <p:cNvSpPr txBox="1"/>
            <p:nvPr/>
          </p:nvSpPr>
          <p:spPr>
            <a:xfrm>
              <a:off x="5863879" y="3532256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/>
                <a:t>B</a:t>
              </a:r>
              <a:endParaRPr lang="en-US" sz="14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048D5E-DFF6-9622-FE4A-3887E238E4B5}"/>
                </a:ext>
              </a:extLst>
            </p:cNvPr>
            <p:cNvSpPr txBox="1"/>
            <p:nvPr/>
          </p:nvSpPr>
          <p:spPr>
            <a:xfrm>
              <a:off x="5863879" y="6692721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/>
                <a:t>C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22196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EA472F-AE13-1A0E-C2C0-DBF3CF6D7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59" y="167469"/>
            <a:ext cx="5828281" cy="93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58949-558C-411D-66DB-83DB1612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08" y="240383"/>
            <a:ext cx="5840474" cy="94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6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690BD7-14F9-CD97-54D7-D36CDFF17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56" y="325735"/>
            <a:ext cx="5816088" cy="92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47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F4119F-2885-4430-4397-D27DC5D98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07" y="164177"/>
            <a:ext cx="5822185" cy="95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37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496</Words>
  <Application>Microsoft Office PowerPoint</Application>
  <PresentationFormat>A4 Paper (210x297 mm)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Tilocca</dc:creator>
  <cp:lastModifiedBy>Bruno Tilocca</cp:lastModifiedBy>
  <cp:revision>14</cp:revision>
  <dcterms:created xsi:type="dcterms:W3CDTF">2022-07-19T15:59:50Z</dcterms:created>
  <dcterms:modified xsi:type="dcterms:W3CDTF">2022-09-21T09:04:45Z</dcterms:modified>
</cp:coreProperties>
</file>