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0065"/>
    <a:srgbClr val="65AA00"/>
    <a:srgbClr val="00447A"/>
    <a:srgbClr val="00437A"/>
    <a:srgbClr val="00447B"/>
    <a:srgbClr val="004277"/>
    <a:srgbClr val="296DC0"/>
    <a:srgbClr val="0092F7"/>
    <a:srgbClr val="0066B5"/>
    <a:srgbClr val="0045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60" autoAdjust="0"/>
    <p:restoredTop sz="94660"/>
  </p:normalViewPr>
  <p:slideViewPr>
    <p:cSldViewPr snapToGrid="0">
      <p:cViewPr varScale="1">
        <p:scale>
          <a:sx n="83" d="100"/>
          <a:sy n="83" d="100"/>
        </p:scale>
        <p:origin x="224" y="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 Christeven" userId="b0c11d66945ab726" providerId="LiveId" clId="{E8DDCDFC-5F4F-4910-84D3-9FB2FD4A52D5}"/>
    <pc:docChg chg="undo custSel modSld">
      <pc:chgData name="Robert Christeven" userId="b0c11d66945ab726" providerId="LiveId" clId="{E8DDCDFC-5F4F-4910-84D3-9FB2FD4A52D5}" dt="2022-07-16T18:03:59.199" v="15" actId="1076"/>
      <pc:docMkLst>
        <pc:docMk/>
      </pc:docMkLst>
      <pc:sldChg chg="addSp delSp modSp mod">
        <pc:chgData name="Robert Christeven" userId="b0c11d66945ab726" providerId="LiveId" clId="{E8DDCDFC-5F4F-4910-84D3-9FB2FD4A52D5}" dt="2022-07-16T18:03:59.199" v="15" actId="1076"/>
        <pc:sldMkLst>
          <pc:docMk/>
          <pc:sldMk cId="2867428870" sldId="268"/>
        </pc:sldMkLst>
        <pc:spChg chg="add del">
          <ac:chgData name="Robert Christeven" userId="b0c11d66945ab726" providerId="LiveId" clId="{E8DDCDFC-5F4F-4910-84D3-9FB2FD4A52D5}" dt="2022-07-16T18:03:00.320" v="10" actId="11529"/>
          <ac:spMkLst>
            <pc:docMk/>
            <pc:sldMk cId="2867428870" sldId="268"/>
            <ac:spMk id="5" creationId="{E0345F4E-2C13-0AF6-A58D-65765999049D}"/>
          </ac:spMkLst>
        </pc:spChg>
        <pc:spChg chg="add mod">
          <ac:chgData name="Robert Christeven" userId="b0c11d66945ab726" providerId="LiveId" clId="{E8DDCDFC-5F4F-4910-84D3-9FB2FD4A52D5}" dt="2022-07-16T18:03:35.341" v="12" actId="1582"/>
          <ac:spMkLst>
            <pc:docMk/>
            <pc:sldMk cId="2867428870" sldId="268"/>
            <ac:spMk id="6" creationId="{674493EC-9967-9522-D8A3-994A0FC4E0DD}"/>
          </ac:spMkLst>
        </pc:spChg>
        <pc:spChg chg="mod">
          <ac:chgData name="Robert Christeven" userId="b0c11d66945ab726" providerId="LiveId" clId="{E8DDCDFC-5F4F-4910-84D3-9FB2FD4A52D5}" dt="2022-07-16T18:03:45.036" v="13" actId="164"/>
          <ac:spMkLst>
            <pc:docMk/>
            <pc:sldMk cId="2867428870" sldId="268"/>
            <ac:spMk id="7" creationId="{156347BB-A2E9-3825-D2F6-9467FC3D7C9D}"/>
          </ac:spMkLst>
        </pc:spChg>
        <pc:grpChg chg="add mod">
          <ac:chgData name="Robert Christeven" userId="b0c11d66945ab726" providerId="LiveId" clId="{E8DDCDFC-5F4F-4910-84D3-9FB2FD4A52D5}" dt="2022-07-16T18:03:59.199" v="15" actId="1076"/>
          <ac:grpSpMkLst>
            <pc:docMk/>
            <pc:sldMk cId="2867428870" sldId="268"/>
            <ac:grpSpMk id="15" creationId="{9621B49E-E1C4-9E33-95B0-D4B810B90456}"/>
          </ac:grpSpMkLst>
        </pc:grpChg>
        <pc:grpChg chg="mod">
          <ac:chgData name="Robert Christeven" userId="b0c11d66945ab726" providerId="LiveId" clId="{E8DDCDFC-5F4F-4910-84D3-9FB2FD4A52D5}" dt="2022-07-16T18:02:32.117" v="8" actId="1076"/>
          <ac:grpSpMkLst>
            <pc:docMk/>
            <pc:sldMk cId="2867428870" sldId="268"/>
            <ac:grpSpMk id="17" creationId="{5C227AA8-6A0B-A670-223D-5E910281D01E}"/>
          </ac:grpSpMkLst>
        </pc:grpChg>
        <pc:graphicFrameChg chg="mod">
          <ac:chgData name="Robert Christeven" userId="b0c11d66945ab726" providerId="LiveId" clId="{E8DDCDFC-5F4F-4910-84D3-9FB2FD4A52D5}" dt="2022-07-16T18:02:19.647" v="7" actId="14100"/>
          <ac:graphicFrameMkLst>
            <pc:docMk/>
            <pc:sldMk cId="2867428870" sldId="268"/>
            <ac:graphicFrameMk id="40" creationId="{3C656971-5786-6E97-19BF-27D24AEAC8D9}"/>
          </ac:graphicFrameMkLst>
        </pc:graphicFrameChg>
        <pc:graphicFrameChg chg="mod">
          <ac:chgData name="Robert Christeven" userId="b0c11d66945ab726" providerId="LiveId" clId="{E8DDCDFC-5F4F-4910-84D3-9FB2FD4A52D5}" dt="2022-07-16T18:02:03.288" v="6"/>
          <ac:graphicFrameMkLst>
            <pc:docMk/>
            <pc:sldMk cId="2867428870" sldId="268"/>
            <ac:graphicFrameMk id="42" creationId="{0F8C90CF-1327-48A3-A96B-39AE23F81035}"/>
          </ac:graphicFrameMkLst>
        </pc:graphicFrameChg>
        <pc:picChg chg="mod">
          <ac:chgData name="Robert Christeven" userId="b0c11d66945ab726" providerId="LiveId" clId="{E8DDCDFC-5F4F-4910-84D3-9FB2FD4A52D5}" dt="2022-07-16T18:03:45.036" v="13" actId="164"/>
          <ac:picMkLst>
            <pc:docMk/>
            <pc:sldMk cId="2867428870" sldId="268"/>
            <ac:picMk id="2" creationId="{2C2338A6-EA37-AABC-DA14-7C5D0CCF55A2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BUN/Cr ratio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Sheet1!$F$9</c:f>
              <c:strCache>
                <c:ptCount val="1"/>
                <c:pt idx="0">
                  <c:v>&gt;20:1 (Prerenal)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7.5449097561884441E-4"/>
                  <c:y val="-8.492417319922240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CA8-4AEB-A6C0-A348DAE9EE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Sheet1!$G$8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Sheet1!$G$9</c:f>
              <c:numCache>
                <c:formatCode>0.00%</c:formatCode>
                <c:ptCount val="1"/>
                <c:pt idx="0">
                  <c:v>0.125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A8-4AEB-A6C0-A348DAE9EE91}"/>
            </c:ext>
          </c:extLst>
        </c:ser>
        <c:ser>
          <c:idx val="1"/>
          <c:order val="1"/>
          <c:tx>
            <c:strRef>
              <c:f>Sheet1!$F$10</c:f>
              <c:strCache>
                <c:ptCount val="1"/>
                <c:pt idx="0">
                  <c:v>12-20:1 (Normal/Postrenal)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1.2743390656333712E-2"/>
                  <c:y val="-2.56155274113798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CA8-4AEB-A6C0-A348DAE9EE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Sheet1!$G$8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Sheet1!$G$10</c:f>
              <c:numCache>
                <c:formatCode>0.00%</c:formatCode>
                <c:ptCount val="1"/>
                <c:pt idx="0">
                  <c:v>0.65629999999999999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CA8-4AEB-A6C0-A348DAE9EE91}"/>
            </c:ext>
          </c:extLst>
        </c:ser>
        <c:ser>
          <c:idx val="2"/>
          <c:order val="2"/>
          <c:tx>
            <c:strRef>
              <c:f>Sheet1!$F$11</c:f>
              <c:strCache>
                <c:ptCount val="1"/>
                <c:pt idx="0">
                  <c:v>&lt;12 (Intrarenal)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2.3806991743301172E-3"/>
                  <c:y val="-2.98252467160540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CA8-4AEB-A6C0-A348DAE9EE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Sheet1!$G$8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Sheet1!$G$11</c:f>
              <c:numCache>
                <c:formatCode>0.00%</c:formatCode>
                <c:ptCount val="1"/>
                <c:pt idx="0">
                  <c:v>0.21870000000000001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CA8-4AEB-A6C0-A348DAE9EE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424934895"/>
        <c:axId val="1812854943"/>
      </c:barChart>
      <c:catAx>
        <c:axId val="14249348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2854943"/>
        <c:crosses val="autoZero"/>
        <c:auto val="1"/>
        <c:lblAlgn val="ctr"/>
        <c:lblOffset val="100"/>
        <c:noMultiLvlLbl val="0"/>
      </c:catAx>
      <c:valAx>
        <c:axId val="18128549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249348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Kidney</a:t>
            </a:r>
            <a:r>
              <a:rPr lang="en-US" baseline="0"/>
              <a:t> injury grade (aast)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156432931194043"/>
          <c:y val="0.31284017346005666"/>
          <c:w val="0.78879009984684811"/>
          <c:h val="0.521444457883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Sheet1!$N$19</c:f>
              <c:strCache>
                <c:ptCount val="1"/>
                <c:pt idx="0">
                  <c:v>I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Sheet1!$O$18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Sheet1!$O$19</c:f>
              <c:numCache>
                <c:formatCode>0.00%</c:formatCode>
                <c:ptCount val="1"/>
                <c:pt idx="0">
                  <c:v>0.2424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A3-454E-8CE0-188A9C564038}"/>
            </c:ext>
          </c:extLst>
        </c:ser>
        <c:ser>
          <c:idx val="1"/>
          <c:order val="1"/>
          <c:tx>
            <c:strRef>
              <c:f>Sheet1!$N$20</c:f>
              <c:strCache>
                <c:ptCount val="1"/>
                <c:pt idx="0">
                  <c:v>II</c:v>
                </c:pt>
              </c:strCache>
            </c:strRef>
          </c:tx>
          <c:spPr>
            <a:gradFill flip="none" rotWithShape="1">
              <a:gsLst>
                <a:gs pos="0">
                  <a:schemeClr val="accent2"/>
                </a:gs>
                <a:gs pos="75000">
                  <a:schemeClr val="accent2">
                    <a:lumMod val="60000"/>
                    <a:lumOff val="40000"/>
                  </a:schemeClr>
                </a:gs>
                <a:gs pos="51000">
                  <a:schemeClr val="accent2">
                    <a:alpha val="75000"/>
                  </a:schemeClr>
                </a:gs>
                <a:gs pos="100000">
                  <a:schemeClr val="accent2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Sheet1!$O$18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Sheet1!$O$20</c:f>
              <c:numCache>
                <c:formatCode>0.00%</c:formatCode>
                <c:ptCount val="1"/>
                <c:pt idx="0">
                  <c:v>0.1212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AA3-454E-8CE0-188A9C564038}"/>
            </c:ext>
          </c:extLst>
        </c:ser>
        <c:ser>
          <c:idx val="2"/>
          <c:order val="2"/>
          <c:tx>
            <c:strRef>
              <c:f>Sheet1!$N$21</c:f>
              <c:strCache>
                <c:ptCount val="1"/>
                <c:pt idx="0">
                  <c:v>III</c:v>
                </c:pt>
              </c:strCache>
            </c:strRef>
          </c:tx>
          <c:spPr>
            <a:gradFill flip="none" rotWithShape="1">
              <a:gsLst>
                <a:gs pos="0">
                  <a:schemeClr val="accent3"/>
                </a:gs>
                <a:gs pos="75000">
                  <a:schemeClr val="accent3">
                    <a:lumMod val="60000"/>
                    <a:lumOff val="40000"/>
                  </a:schemeClr>
                </a:gs>
                <a:gs pos="51000">
                  <a:schemeClr val="accent3">
                    <a:alpha val="75000"/>
                  </a:schemeClr>
                </a:gs>
                <a:gs pos="100000">
                  <a:schemeClr val="accent3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Sheet1!$O$18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Sheet1!$O$21</c:f>
              <c:numCache>
                <c:formatCode>0.00%</c:formatCode>
                <c:ptCount val="1"/>
                <c:pt idx="0">
                  <c:v>0.1515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AA3-454E-8CE0-188A9C564038}"/>
            </c:ext>
          </c:extLst>
        </c:ser>
        <c:ser>
          <c:idx val="3"/>
          <c:order val="3"/>
          <c:tx>
            <c:strRef>
              <c:f>Sheet1!$N$22</c:f>
              <c:strCache>
                <c:ptCount val="1"/>
                <c:pt idx="0">
                  <c:v>IV</c:v>
                </c:pt>
              </c:strCache>
            </c:strRef>
          </c:tx>
          <c:spPr>
            <a:gradFill flip="none" rotWithShape="1">
              <a:gsLst>
                <a:gs pos="0">
                  <a:schemeClr val="accent4"/>
                </a:gs>
                <a:gs pos="75000">
                  <a:schemeClr val="accent4">
                    <a:lumMod val="60000"/>
                    <a:lumOff val="40000"/>
                  </a:schemeClr>
                </a:gs>
                <a:gs pos="51000">
                  <a:schemeClr val="accent4">
                    <a:alpha val="75000"/>
                  </a:schemeClr>
                </a:gs>
                <a:gs pos="100000">
                  <a:schemeClr val="accent4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Sheet1!$O$18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Sheet1!$O$22</c:f>
              <c:numCache>
                <c:formatCode>0.00%</c:formatCode>
                <c:ptCount val="1"/>
                <c:pt idx="0">
                  <c:v>0.39389999999999997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AA3-454E-8CE0-188A9C564038}"/>
            </c:ext>
          </c:extLst>
        </c:ser>
        <c:ser>
          <c:idx val="4"/>
          <c:order val="4"/>
          <c:tx>
            <c:strRef>
              <c:f>Sheet1!$N$23</c:f>
              <c:strCache>
                <c:ptCount val="1"/>
                <c:pt idx="0">
                  <c:v>V</c:v>
                </c:pt>
              </c:strCache>
            </c:strRef>
          </c:tx>
          <c:spPr>
            <a:gradFill flip="none" rotWithShape="1">
              <a:gsLst>
                <a:gs pos="0">
                  <a:schemeClr val="accent5"/>
                </a:gs>
                <a:gs pos="75000">
                  <a:schemeClr val="accent5">
                    <a:lumMod val="60000"/>
                    <a:lumOff val="40000"/>
                  </a:schemeClr>
                </a:gs>
                <a:gs pos="51000">
                  <a:schemeClr val="accent5">
                    <a:alpha val="75000"/>
                  </a:schemeClr>
                </a:gs>
                <a:gs pos="100000">
                  <a:schemeClr val="accent5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Sheet1!$O$18</c:f>
              <c:strCache>
                <c:ptCount val="1"/>
                <c:pt idx="0">
                  <c:v>Percentage</c:v>
                </c:pt>
              </c:strCache>
            </c:strRef>
          </c:cat>
          <c:val>
            <c:numRef>
              <c:f>Sheet1!$O$23</c:f>
              <c:numCache>
                <c:formatCode>0.00%</c:formatCode>
                <c:ptCount val="1"/>
                <c:pt idx="0">
                  <c:v>9.0899999999999995E-2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AA3-454E-8CE0-188A9C5640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1820054815"/>
        <c:axId val="1820055231"/>
      </c:barChart>
      <c:catAx>
        <c:axId val="182005481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820055231"/>
        <c:crosses val="autoZero"/>
        <c:auto val="1"/>
        <c:lblAlgn val="ctr"/>
        <c:lblOffset val="100"/>
        <c:noMultiLvlLbl val="0"/>
      </c:catAx>
      <c:valAx>
        <c:axId val="1820055231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200548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76214E-F87A-4E03-B416-45614DF6FB5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VI"/>
        </a:p>
      </dgm:t>
    </dgm:pt>
    <dgm:pt modelId="{01D008F6-F2D7-455A-9148-1E801CCE38F1}">
      <dgm:prSet/>
      <dgm:spPr/>
      <dgm:t>
        <a:bodyPr/>
        <a:lstStyle/>
        <a:p>
          <a:pPr algn="just"/>
          <a:r>
            <a:rPr lang="en-US" dirty="0"/>
            <a:t>There was no significant association between the different injury grades and blood urea nitrogen/creatinine (BUN/Cr) ratio (p=0.77) </a:t>
          </a:r>
          <a:endParaRPr lang="en-VI" dirty="0"/>
        </a:p>
      </dgm:t>
    </dgm:pt>
    <dgm:pt modelId="{32AE1B9D-6FA1-45A1-AEDF-74133FA32540}" type="parTrans" cxnId="{825AB534-58AA-43E0-85CE-385A1A13C79A}">
      <dgm:prSet/>
      <dgm:spPr/>
      <dgm:t>
        <a:bodyPr/>
        <a:lstStyle/>
        <a:p>
          <a:endParaRPr lang="en-VI"/>
        </a:p>
      </dgm:t>
    </dgm:pt>
    <dgm:pt modelId="{5FB12F55-BF43-4301-BD98-E5D1131A0478}" type="sibTrans" cxnId="{825AB534-58AA-43E0-85CE-385A1A13C79A}">
      <dgm:prSet/>
      <dgm:spPr/>
      <dgm:t>
        <a:bodyPr/>
        <a:lstStyle/>
        <a:p>
          <a:endParaRPr lang="en-VI"/>
        </a:p>
      </dgm:t>
    </dgm:pt>
    <dgm:pt modelId="{4B7CBFA7-7123-4507-B1AB-F1F2B2CDCD3F}" type="pres">
      <dgm:prSet presAssocID="{5576214E-F87A-4E03-B416-45614DF6FB5A}" presName="linear" presStyleCnt="0">
        <dgm:presLayoutVars>
          <dgm:animLvl val="lvl"/>
          <dgm:resizeHandles val="exact"/>
        </dgm:presLayoutVars>
      </dgm:prSet>
      <dgm:spPr/>
    </dgm:pt>
    <dgm:pt modelId="{E3379CDE-F806-4203-9EF4-1F3A23C29AEF}" type="pres">
      <dgm:prSet presAssocID="{01D008F6-F2D7-455A-9148-1E801CCE38F1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6620E06-580E-419A-AAF4-4F1B7A37BD2B}" type="presOf" srcId="{01D008F6-F2D7-455A-9148-1E801CCE38F1}" destId="{E3379CDE-F806-4203-9EF4-1F3A23C29AEF}" srcOrd="0" destOrd="0" presId="urn:microsoft.com/office/officeart/2005/8/layout/vList2"/>
    <dgm:cxn modelId="{825AB534-58AA-43E0-85CE-385A1A13C79A}" srcId="{5576214E-F87A-4E03-B416-45614DF6FB5A}" destId="{01D008F6-F2D7-455A-9148-1E801CCE38F1}" srcOrd="0" destOrd="0" parTransId="{32AE1B9D-6FA1-45A1-AEDF-74133FA32540}" sibTransId="{5FB12F55-BF43-4301-BD98-E5D1131A0478}"/>
    <dgm:cxn modelId="{874CC835-EBFE-4CE1-9D02-5800E9E23BDA}" type="presOf" srcId="{5576214E-F87A-4E03-B416-45614DF6FB5A}" destId="{4B7CBFA7-7123-4507-B1AB-F1F2B2CDCD3F}" srcOrd="0" destOrd="0" presId="urn:microsoft.com/office/officeart/2005/8/layout/vList2"/>
    <dgm:cxn modelId="{0EF74398-14CF-4A35-B606-603A2FA03C73}" type="presParOf" srcId="{4B7CBFA7-7123-4507-B1AB-F1F2B2CDCD3F}" destId="{E3379CDE-F806-4203-9EF4-1F3A23C29AE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379CDE-F806-4203-9EF4-1F3A23C29AEF}">
      <dsp:nvSpPr>
        <dsp:cNvPr id="0" name=""/>
        <dsp:cNvSpPr/>
      </dsp:nvSpPr>
      <dsp:spPr>
        <a:xfrm>
          <a:off x="0" y="125986"/>
          <a:ext cx="6097604" cy="6762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There was no significant association between the different injury grades and blood urea nitrogen/creatinine (BUN/Cr) ratio (p=0.77) </a:t>
          </a:r>
          <a:endParaRPr lang="en-VI" sz="1700" kern="1200" dirty="0"/>
        </a:p>
      </dsp:txBody>
      <dsp:txXfrm>
        <a:off x="33012" y="158998"/>
        <a:ext cx="6031580" cy="6102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Graphical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Abstract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BA06-560F-4272-BD1D-D3D251BC0A82}" type="datetimeFigureOut">
              <a:rPr lang="en-GB" smtClean="0"/>
              <a:t>20/09/2022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11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20/09/2022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chart" Target="../charts/chart1.xml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chart" Target="../charts/chart2.xml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9567512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2800" b="1" dirty="0">
                <a:solidFill>
                  <a:schemeClr val="bg1"/>
                </a:solidFill>
              </a:rPr>
              <a:t>Traumatic Kidney Injury: A 6 -Year Retrospective Study in Childhood and Adolescence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0183" y="1189759"/>
            <a:ext cx="10536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HYPOTHESIS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The severity of renal trauma may affect the BUN/Cr ratio.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198" y="1663177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>
                <a:solidFill>
                  <a:schemeClr val="bg1"/>
                </a:solidFill>
                <a:latin typeface="+mj-lt"/>
              </a:rPr>
              <a:t>Palinrungi</a:t>
            </a:r>
            <a:r>
              <a:rPr lang="en-GB" sz="2000" b="1" dirty="0">
                <a:solidFill>
                  <a:schemeClr val="bg1"/>
                </a:solidFill>
                <a:latin typeface="+mj-lt"/>
              </a:rPr>
              <a:t> et al. 2022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719172"/>
            <a:ext cx="714184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The underlying cause of acute kidney function disorder in kidney trauma can occur as a result of either pre- or intra-renal causes. The severity of renal trauma is not associated with BUN/Cr ratio.</a:t>
            </a:r>
            <a:endParaRPr lang="en-ID" dirty="0">
              <a:solidFill>
                <a:schemeClr val="bg1"/>
              </a:solidFill>
            </a:endParaRPr>
          </a:p>
          <a:p>
            <a:pPr algn="just">
              <a:spcAft>
                <a:spcPts val="600"/>
              </a:spcAft>
            </a:pPr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621B49E-E1C4-9E33-95B0-D4B810B90456}"/>
              </a:ext>
            </a:extLst>
          </p:cNvPr>
          <p:cNvGrpSpPr/>
          <p:nvPr/>
        </p:nvGrpSpPr>
        <p:grpSpPr>
          <a:xfrm>
            <a:off x="-42412" y="2600245"/>
            <a:ext cx="2207476" cy="1688354"/>
            <a:chOff x="0" y="2457827"/>
            <a:chExt cx="2207476" cy="168835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56347BB-A2E9-3825-D2F6-9467FC3D7C9D}"/>
                </a:ext>
              </a:extLst>
            </p:cNvPr>
            <p:cNvSpPr txBox="1"/>
            <p:nvPr/>
          </p:nvSpPr>
          <p:spPr>
            <a:xfrm>
              <a:off x="0" y="2457827"/>
              <a:ext cx="22074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rgbClr val="00437A"/>
                  </a:solidFill>
                </a:rPr>
                <a:t>33 patients with kidney trauma</a:t>
              </a: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2C2338A6-EA37-AABC-DA14-7C5D0CCF55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160" y="3128061"/>
              <a:ext cx="1298561" cy="101812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C227AA8-6A0B-A670-223D-5E910281D01E}"/>
              </a:ext>
            </a:extLst>
          </p:cNvPr>
          <p:cNvGrpSpPr/>
          <p:nvPr/>
        </p:nvGrpSpPr>
        <p:grpSpPr>
          <a:xfrm>
            <a:off x="2357549" y="1671962"/>
            <a:ext cx="3465616" cy="3720516"/>
            <a:chOff x="817618" y="1273083"/>
            <a:chExt cx="3465616" cy="372051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6E0A2F9-806D-5A64-3CB5-28AEA8BCBB79}"/>
                </a:ext>
              </a:extLst>
            </p:cNvPr>
            <p:cNvSpPr/>
            <p:nvPr/>
          </p:nvSpPr>
          <p:spPr>
            <a:xfrm>
              <a:off x="827761" y="2035968"/>
              <a:ext cx="1728385" cy="622841"/>
            </a:xfrm>
            <a:prstGeom prst="rect">
              <a:avLst/>
            </a:prstGeom>
            <a:solidFill>
              <a:srgbClr val="00385E"/>
            </a:solidFill>
            <a:ln w="41275">
              <a:solidFill>
                <a:srgbClr val="00385E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Most common in adolescence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6BF0A6D-8B65-DC1A-B54F-092833579029}"/>
                </a:ext>
              </a:extLst>
            </p:cNvPr>
            <p:cNvSpPr/>
            <p:nvPr/>
          </p:nvSpPr>
          <p:spPr>
            <a:xfrm>
              <a:off x="832705" y="2806556"/>
              <a:ext cx="1728385" cy="619063"/>
            </a:xfrm>
            <a:prstGeom prst="rect">
              <a:avLst/>
            </a:prstGeom>
            <a:solidFill>
              <a:srgbClr val="65AA00"/>
            </a:solidFill>
            <a:ln w="41275">
              <a:solidFill>
                <a:srgbClr val="65AA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Left side kidney injury</a:t>
              </a:r>
              <a:endParaRPr lang="en-GB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91069FC-80A3-868E-BFAB-F8E66948A8F4}"/>
                </a:ext>
              </a:extLst>
            </p:cNvPr>
            <p:cNvSpPr/>
            <p:nvPr/>
          </p:nvSpPr>
          <p:spPr>
            <a:xfrm>
              <a:off x="827761" y="1273083"/>
              <a:ext cx="1733329" cy="614223"/>
            </a:xfrm>
            <a:prstGeom prst="rect">
              <a:avLst/>
            </a:prstGeom>
            <a:solidFill>
              <a:srgbClr val="296DC0"/>
            </a:solidFill>
            <a:ln w="41275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err="1">
                  <a:solidFill>
                    <a:schemeClr val="bg1"/>
                  </a:solidFill>
                </a:rPr>
                <a:t>Male:Female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8DF9A94-781E-DD02-F8EA-62CB9D8D2717}"/>
                </a:ext>
              </a:extLst>
            </p:cNvPr>
            <p:cNvSpPr/>
            <p:nvPr/>
          </p:nvSpPr>
          <p:spPr>
            <a:xfrm>
              <a:off x="3263789" y="2827327"/>
              <a:ext cx="1019445" cy="622841"/>
            </a:xfrm>
            <a:prstGeom prst="rect">
              <a:avLst/>
            </a:prstGeom>
            <a:noFill/>
            <a:ln w="41275">
              <a:solidFill>
                <a:srgbClr val="65AA0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rgbClr val="65AA00"/>
                  </a:solidFill>
                </a:rPr>
                <a:t>63.64%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1847A5B7-814C-7000-62D2-79C49579DA01}"/>
                </a:ext>
              </a:extLst>
            </p:cNvPr>
            <p:cNvCxnSpPr>
              <a:cxnSpLocks/>
            </p:cNvCxnSpPr>
            <p:nvPr/>
          </p:nvCxnSpPr>
          <p:spPr>
            <a:xfrm>
              <a:off x="2556146" y="1595580"/>
              <a:ext cx="664836" cy="0"/>
            </a:xfrm>
            <a:prstGeom prst="straightConnector1">
              <a:avLst/>
            </a:prstGeom>
            <a:ln w="31750">
              <a:solidFill>
                <a:srgbClr val="296DC0"/>
              </a:solidFill>
              <a:headEnd w="lg" len="med"/>
              <a:tailEnd type="arrow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8ACAC60-2E9E-D365-E145-B1A10BE97EA2}"/>
                </a:ext>
              </a:extLst>
            </p:cNvPr>
            <p:cNvSpPr/>
            <p:nvPr/>
          </p:nvSpPr>
          <p:spPr>
            <a:xfrm>
              <a:off x="3244408" y="1290650"/>
              <a:ext cx="1019445" cy="622841"/>
            </a:xfrm>
            <a:prstGeom prst="rect">
              <a:avLst/>
            </a:prstGeom>
            <a:noFill/>
            <a:ln w="41275">
              <a:solidFill>
                <a:srgbClr val="296DC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rgbClr val="296DC0"/>
                  </a:solidFill>
                  <a:sym typeface="Wingdings" panose="05000000000000000000" pitchFamily="2" charset="2"/>
                </a:rPr>
                <a:t>10:1</a:t>
              </a:r>
              <a:endParaRPr lang="en-GB" dirty="0">
                <a:solidFill>
                  <a:srgbClr val="296DC0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F414506-24BA-E393-E7A9-3DF7B9909032}"/>
                </a:ext>
              </a:extLst>
            </p:cNvPr>
            <p:cNvSpPr/>
            <p:nvPr/>
          </p:nvSpPr>
          <p:spPr>
            <a:xfrm>
              <a:off x="817618" y="3545293"/>
              <a:ext cx="1728385" cy="688854"/>
            </a:xfrm>
            <a:prstGeom prst="rect">
              <a:avLst/>
            </a:prstGeom>
            <a:solidFill>
              <a:srgbClr val="AA0065"/>
            </a:solidFill>
            <a:ln w="41275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Blunt Trauma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377BB0F-F60C-29A0-BA91-44483DE1108F}"/>
                </a:ext>
              </a:extLst>
            </p:cNvPr>
            <p:cNvSpPr/>
            <p:nvPr/>
          </p:nvSpPr>
          <p:spPr>
            <a:xfrm>
              <a:off x="3239135" y="3565796"/>
              <a:ext cx="1044099" cy="622841"/>
            </a:xfrm>
            <a:prstGeom prst="rect">
              <a:avLst/>
            </a:prstGeom>
            <a:noFill/>
            <a:ln w="41275">
              <a:solidFill>
                <a:srgbClr val="AA0065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rgbClr val="AA0065"/>
                  </a:solidFill>
                </a:rPr>
                <a:t>96.97%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279A766-BEEC-A916-6832-9E817F8EDF2C}"/>
                </a:ext>
              </a:extLst>
            </p:cNvPr>
            <p:cNvSpPr/>
            <p:nvPr/>
          </p:nvSpPr>
          <p:spPr>
            <a:xfrm>
              <a:off x="3244407" y="2056259"/>
              <a:ext cx="1019445" cy="622841"/>
            </a:xfrm>
            <a:prstGeom prst="rect">
              <a:avLst/>
            </a:prstGeom>
            <a:solidFill>
              <a:schemeClr val="bg1"/>
            </a:solidFill>
            <a:ln w="41275">
              <a:solidFill>
                <a:srgbClr val="00437A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rgbClr val="00447A"/>
                  </a:solidFill>
                </a:rPr>
                <a:t>81.82%</a:t>
              </a: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6292B35B-3613-7A8B-1853-7B910980851E}"/>
                </a:ext>
              </a:extLst>
            </p:cNvPr>
            <p:cNvCxnSpPr>
              <a:cxnSpLocks/>
            </p:cNvCxnSpPr>
            <p:nvPr/>
          </p:nvCxnSpPr>
          <p:spPr>
            <a:xfrm>
              <a:off x="2579571" y="2342331"/>
              <a:ext cx="664836" cy="0"/>
            </a:xfrm>
            <a:prstGeom prst="straightConnector1">
              <a:avLst/>
            </a:prstGeom>
            <a:ln w="31750">
              <a:solidFill>
                <a:srgbClr val="002060"/>
              </a:solidFill>
              <a:headEnd w="lg" len="med"/>
              <a:tailEnd type="arrow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18D96392-DD65-25E7-8DC4-F9FFFFEEFC33}"/>
                </a:ext>
              </a:extLst>
            </p:cNvPr>
            <p:cNvCxnSpPr>
              <a:cxnSpLocks/>
            </p:cNvCxnSpPr>
            <p:nvPr/>
          </p:nvCxnSpPr>
          <p:spPr>
            <a:xfrm>
              <a:off x="2598953" y="3106149"/>
              <a:ext cx="664836" cy="0"/>
            </a:xfrm>
            <a:prstGeom prst="straightConnector1">
              <a:avLst/>
            </a:prstGeom>
            <a:ln w="31750">
              <a:solidFill>
                <a:srgbClr val="65AA00"/>
              </a:solidFill>
              <a:headEnd w="lg" len="med"/>
              <a:tailEnd type="arrow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B3504607-120B-3C0E-78CF-40AFCB7139E5}"/>
                </a:ext>
              </a:extLst>
            </p:cNvPr>
            <p:cNvCxnSpPr>
              <a:cxnSpLocks/>
            </p:cNvCxnSpPr>
            <p:nvPr/>
          </p:nvCxnSpPr>
          <p:spPr>
            <a:xfrm>
              <a:off x="2579571" y="3843149"/>
              <a:ext cx="664836" cy="0"/>
            </a:xfrm>
            <a:prstGeom prst="straightConnector1">
              <a:avLst/>
            </a:prstGeom>
            <a:ln w="31750">
              <a:solidFill>
                <a:srgbClr val="AA0065"/>
              </a:solidFill>
              <a:headEnd w="lg" len="med"/>
              <a:tailEnd type="arrow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EA78AEF-269F-EAB6-E5C8-BC54DAB4B604}"/>
                </a:ext>
              </a:extLst>
            </p:cNvPr>
            <p:cNvSpPr/>
            <p:nvPr/>
          </p:nvSpPr>
          <p:spPr>
            <a:xfrm>
              <a:off x="827760" y="4353191"/>
              <a:ext cx="1733329" cy="614223"/>
            </a:xfrm>
            <a:prstGeom prst="rect">
              <a:avLst/>
            </a:prstGeom>
            <a:solidFill>
              <a:srgbClr val="296DC0"/>
            </a:solidFill>
            <a:ln w="41275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Hemodynamic Stability</a:t>
              </a:r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CFED3C5B-E1E7-02A6-CAC7-515DF4421D77}"/>
                </a:ext>
              </a:extLst>
            </p:cNvPr>
            <p:cNvCxnSpPr>
              <a:cxnSpLocks/>
            </p:cNvCxnSpPr>
            <p:nvPr/>
          </p:nvCxnSpPr>
          <p:spPr>
            <a:xfrm>
              <a:off x="2556145" y="4675688"/>
              <a:ext cx="664836" cy="0"/>
            </a:xfrm>
            <a:prstGeom prst="straightConnector1">
              <a:avLst/>
            </a:prstGeom>
            <a:ln w="31750">
              <a:solidFill>
                <a:srgbClr val="296DC0"/>
              </a:solidFill>
              <a:headEnd w="lg" len="med"/>
              <a:tailEnd type="arrow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1B695E47-0E57-7004-30ED-8989532F6C52}"/>
                </a:ext>
              </a:extLst>
            </p:cNvPr>
            <p:cNvSpPr/>
            <p:nvPr/>
          </p:nvSpPr>
          <p:spPr>
            <a:xfrm>
              <a:off x="3244407" y="4370758"/>
              <a:ext cx="1019445" cy="622841"/>
            </a:xfrm>
            <a:prstGeom prst="rect">
              <a:avLst/>
            </a:prstGeom>
            <a:noFill/>
            <a:ln w="41275">
              <a:solidFill>
                <a:srgbClr val="296DC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rgbClr val="296DC0"/>
                  </a:solidFill>
                  <a:sym typeface="Wingdings" panose="05000000000000000000" pitchFamily="2" charset="2"/>
                </a:rPr>
                <a:t>90.91%</a:t>
              </a:r>
              <a:endParaRPr lang="en-GB" dirty="0">
                <a:solidFill>
                  <a:srgbClr val="296DC0"/>
                </a:solidFill>
              </a:endParaRPr>
            </a:p>
          </p:txBody>
        </p:sp>
      </p:grpSp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id="{3C656971-5786-6E97-19BF-27D24AEAC8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0713646"/>
              </p:ext>
            </p:extLst>
          </p:nvPr>
        </p:nvGraphicFramePr>
        <p:xfrm>
          <a:off x="8556860" y="1638482"/>
          <a:ext cx="3582100" cy="2594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2" name="Chart 41">
            <a:extLst>
              <a:ext uri="{FF2B5EF4-FFF2-40B4-BE49-F238E27FC236}">
                <a16:creationId xmlns:a16="http://schemas.microsoft.com/office/drawing/2014/main" id="{0F8C90CF-1327-48A3-A96B-39AE23F810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446381"/>
              </p:ext>
            </p:extLst>
          </p:nvPr>
        </p:nvGraphicFramePr>
        <p:xfrm>
          <a:off x="5923526" y="1638481"/>
          <a:ext cx="2633333" cy="25961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DA83D92-F7E2-AA2F-5E14-98AEB6D739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6611061"/>
              </p:ext>
            </p:extLst>
          </p:nvPr>
        </p:nvGraphicFramePr>
        <p:xfrm>
          <a:off x="5971653" y="4464246"/>
          <a:ext cx="6097604" cy="928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Left Brace 5">
            <a:extLst>
              <a:ext uri="{FF2B5EF4-FFF2-40B4-BE49-F238E27FC236}">
                <a16:creationId xmlns:a16="http://schemas.microsoft.com/office/drawing/2014/main" id="{674493EC-9967-9522-D8A3-994A0FC4E0DD}"/>
              </a:ext>
            </a:extLst>
          </p:cNvPr>
          <p:cNvSpPr/>
          <p:nvPr/>
        </p:nvSpPr>
        <p:spPr>
          <a:xfrm>
            <a:off x="2045371" y="2032509"/>
            <a:ext cx="312178" cy="2943752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3121</TotalTime>
  <Words>146</Words>
  <Application>Microsoft Macintosh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Microsoft Office User</cp:lastModifiedBy>
  <cp:revision>56</cp:revision>
  <dcterms:created xsi:type="dcterms:W3CDTF">2019-06-13T12:30:18Z</dcterms:created>
  <dcterms:modified xsi:type="dcterms:W3CDTF">2022-09-20T14:19:59Z</dcterms:modified>
</cp:coreProperties>
</file>