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9" r:id="rId2"/>
    <p:sldId id="256" r:id="rId3"/>
    <p:sldId id="257" r:id="rId4"/>
    <p:sldId id="258" r:id="rId5"/>
    <p:sldId id="260" r:id="rId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>
        <p:scale>
          <a:sx n="123" d="100"/>
          <a:sy n="123" d="100"/>
        </p:scale>
        <p:origin x="-114" y="-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A2C22-E4DF-4EF0-9ECD-F61D815877FB}" type="datetimeFigureOut">
              <a:rPr lang="en-ID" smtClean="0"/>
              <a:t>19/09/2022</a:t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4A4D6-482F-4EA5-982A-E00DAC4AAF12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9501467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A2C22-E4DF-4EF0-9ECD-F61D815877FB}" type="datetimeFigureOut">
              <a:rPr lang="en-ID" smtClean="0"/>
              <a:t>19/09/2022</a:t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4A4D6-482F-4EA5-982A-E00DAC4AAF12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0604851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A2C22-E4DF-4EF0-9ECD-F61D815877FB}" type="datetimeFigureOut">
              <a:rPr lang="en-ID" smtClean="0"/>
              <a:t>19/09/2022</a:t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4A4D6-482F-4EA5-982A-E00DAC4AAF12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989931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A2C22-E4DF-4EF0-9ECD-F61D815877FB}" type="datetimeFigureOut">
              <a:rPr lang="en-ID" smtClean="0"/>
              <a:t>19/09/2022</a:t>
            </a:fld>
            <a:endParaRPr lang="en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4A4D6-482F-4EA5-982A-E00DAC4AAF12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9365421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A2C22-E4DF-4EF0-9ECD-F61D815877FB}" type="datetimeFigureOut">
              <a:rPr lang="en-ID" smtClean="0"/>
              <a:t>19/09/2022</a:t>
            </a:fld>
            <a:endParaRPr lang="en-ID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4A4D6-482F-4EA5-982A-E00DAC4AAF12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2286439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A2C22-E4DF-4EF0-9ECD-F61D815877FB}" type="datetimeFigureOut">
              <a:rPr lang="en-ID" smtClean="0"/>
              <a:t>19/09/2022</a:t>
            </a:fld>
            <a:endParaRPr lang="en-ID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4A4D6-482F-4EA5-982A-E00DAC4AAF12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0786827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A2C22-E4DF-4EF0-9ECD-F61D815877FB}" type="datetimeFigureOut">
              <a:rPr lang="en-ID" smtClean="0"/>
              <a:t>19/09/2022</a:t>
            </a:fld>
            <a:endParaRPr lang="en-ID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4A4D6-482F-4EA5-982A-E00DAC4AAF12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7192496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A2C22-E4DF-4EF0-9ECD-F61D815877FB}" type="datetimeFigureOut">
              <a:rPr lang="en-ID" smtClean="0"/>
              <a:t>19/09/2022</a:t>
            </a:fld>
            <a:endParaRPr lang="en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4A4D6-482F-4EA5-982A-E00DAC4AAF12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4509327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A2C22-E4DF-4EF0-9ECD-F61D815877FB}" type="datetimeFigureOut">
              <a:rPr lang="en-ID" smtClean="0"/>
              <a:t>19/09/2022</a:t>
            </a:fld>
            <a:endParaRPr lang="en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4A4D6-482F-4EA5-982A-E00DAC4AAF12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0129035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A2C22-E4DF-4EF0-9ECD-F61D815877FB}" type="datetimeFigureOut">
              <a:rPr lang="en-ID" smtClean="0"/>
              <a:t>19/09/2022</a:t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4A4D6-482F-4EA5-982A-E00DAC4AAF12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41520779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A2C22-E4DF-4EF0-9ECD-F61D815877FB}" type="datetimeFigureOut">
              <a:rPr lang="en-ID" smtClean="0"/>
              <a:t>19/09/2022</a:t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4A4D6-482F-4EA5-982A-E00DAC4AAF12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1142951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4A2C22-E4DF-4EF0-9ECD-F61D815877FB}" type="datetimeFigureOut">
              <a:rPr lang="en-ID" smtClean="0"/>
              <a:t>19/09/2022</a:t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54A4D6-482F-4EA5-982A-E00DAC4AAF12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2340767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"/><Relationship Id="rId2" Type="http://schemas.openxmlformats.org/officeDocument/2006/relationships/image" Target="../media/image1.ti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tif"/><Relationship Id="rId4" Type="http://schemas.openxmlformats.org/officeDocument/2006/relationships/image" Target="../media/image3.ti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tif"/><Relationship Id="rId7" Type="http://schemas.openxmlformats.org/officeDocument/2006/relationships/image" Target="../media/image11.png"/><Relationship Id="rId2" Type="http://schemas.openxmlformats.org/officeDocument/2006/relationships/image" Target="../media/image6.t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tif"/><Relationship Id="rId5" Type="http://schemas.openxmlformats.org/officeDocument/2006/relationships/image" Target="../media/image9.tif"/><Relationship Id="rId4" Type="http://schemas.openxmlformats.org/officeDocument/2006/relationships/image" Target="../media/image8.ti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tif"/><Relationship Id="rId2" Type="http://schemas.openxmlformats.org/officeDocument/2006/relationships/image" Target="../media/image12.t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Supplemental File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GB" sz="3200" dirty="0"/>
              <a:t>Single-Time-Point </a:t>
            </a:r>
            <a:r>
              <a:rPr lang="en-GB" sz="3200" dirty="0" err="1"/>
              <a:t>Dosimetry</a:t>
            </a:r>
            <a:r>
              <a:rPr lang="en-GB" sz="3200" dirty="0"/>
              <a:t> Using Model Selection and Non-Linear Mixed-Effects Modelling 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sz="1400" dirty="0" err="1"/>
              <a:t>Deni</a:t>
            </a:r>
            <a:r>
              <a:rPr lang="en-GB" sz="1400" dirty="0"/>
              <a:t> Hardiansyah</a:t>
            </a:r>
            <a:r>
              <a:rPr lang="en-GB" sz="1400" baseline="30000" dirty="0"/>
              <a:t>1,2*</a:t>
            </a:r>
            <a:r>
              <a:rPr lang="en-GB" sz="1400" dirty="0"/>
              <a:t>, Ade Riana</a:t>
            </a:r>
            <a:r>
              <a:rPr lang="en-GB" sz="1400" baseline="30000" dirty="0"/>
              <a:t>1</a:t>
            </a:r>
            <a:r>
              <a:rPr lang="en-GB" sz="1400" dirty="0"/>
              <a:t>, </a:t>
            </a:r>
            <a:r>
              <a:rPr lang="en-GB" sz="1400" dirty="0" err="1"/>
              <a:t>Ambros</a:t>
            </a:r>
            <a:r>
              <a:rPr lang="en-GB" sz="1400" dirty="0"/>
              <a:t> J. Beer</a:t>
            </a:r>
            <a:r>
              <a:rPr lang="en-GB" sz="1400" baseline="30000" dirty="0"/>
              <a:t>3</a:t>
            </a:r>
            <a:r>
              <a:rPr lang="en-GB" sz="1400" dirty="0"/>
              <a:t>, Gerhard Glatting</a:t>
            </a:r>
            <a:r>
              <a:rPr lang="en-GB" sz="1400" baseline="30000" dirty="0"/>
              <a:t>3,4</a:t>
            </a:r>
            <a:endParaRPr lang="en-US" sz="1400" dirty="0"/>
          </a:p>
          <a:p>
            <a:pPr marL="0" indent="0">
              <a:buNone/>
            </a:pPr>
            <a:r>
              <a:rPr lang="en-GB" sz="1400" baseline="30000" dirty="0"/>
              <a:t>1</a:t>
            </a:r>
            <a:r>
              <a:rPr lang="en-GB" sz="1400" dirty="0"/>
              <a:t>Medical Physics and Biophysics, Physics Department, Faculty of Mathematics and Natural Sciences, </a:t>
            </a:r>
            <a:r>
              <a:rPr lang="en-GB" sz="1400" dirty="0" err="1"/>
              <a:t>Universitas</a:t>
            </a:r>
            <a:r>
              <a:rPr lang="en-GB" sz="1400" dirty="0"/>
              <a:t> Indonesia, </a:t>
            </a:r>
            <a:r>
              <a:rPr lang="en-GB" sz="1400" dirty="0" err="1"/>
              <a:t>Depok</a:t>
            </a:r>
            <a:r>
              <a:rPr lang="en-GB" sz="1400" dirty="0"/>
              <a:t>, Indonesia</a:t>
            </a:r>
            <a:endParaRPr lang="en-US" sz="1400" dirty="0"/>
          </a:p>
          <a:p>
            <a:pPr marL="0" indent="0">
              <a:buNone/>
            </a:pPr>
            <a:r>
              <a:rPr lang="en-GB" sz="1400" baseline="30000" dirty="0"/>
              <a:t>2</a:t>
            </a:r>
            <a:r>
              <a:rPr lang="en-GB" sz="1400" dirty="0"/>
              <a:t>Research Collaboration </a:t>
            </a:r>
            <a:r>
              <a:rPr lang="en-GB" sz="1400" dirty="0" err="1"/>
              <a:t>Center</a:t>
            </a:r>
            <a:r>
              <a:rPr lang="en-GB" sz="1400" dirty="0"/>
              <a:t> for </a:t>
            </a:r>
            <a:r>
              <a:rPr lang="en-GB" sz="1400" dirty="0" err="1"/>
              <a:t>Theranostic</a:t>
            </a:r>
            <a:r>
              <a:rPr lang="en-GB" sz="1400" dirty="0"/>
              <a:t> Radiopharmaceuticals, Bandung, Indonesia</a:t>
            </a:r>
            <a:endParaRPr lang="en-US" sz="1400" dirty="0"/>
          </a:p>
          <a:p>
            <a:pPr marL="0" indent="0">
              <a:buNone/>
            </a:pPr>
            <a:r>
              <a:rPr lang="en-GB" sz="1400" baseline="30000" dirty="0"/>
              <a:t>3</a:t>
            </a:r>
            <a:r>
              <a:rPr lang="en-GB" sz="1400" dirty="0"/>
              <a:t>Department of Nuclear Medicine, Ulm University, Ulm, Germany</a:t>
            </a:r>
            <a:endParaRPr lang="en-US" sz="1400" dirty="0"/>
          </a:p>
          <a:p>
            <a:pPr marL="0" indent="0">
              <a:buNone/>
            </a:pPr>
            <a:r>
              <a:rPr lang="en-GB" sz="1400" baseline="30000" dirty="0"/>
              <a:t>4</a:t>
            </a:r>
            <a:r>
              <a:rPr lang="en-GB" sz="1400" dirty="0"/>
              <a:t>Medical Radiation Physics, Department of Nuclear Medicine, Ulm University, Ulm, Germany</a:t>
            </a:r>
            <a:endParaRPr lang="en-US" sz="1400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25272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46EF8995-F8AC-8EB4-E3B1-81BBE614D72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9864" y="1827"/>
            <a:ext cx="3956748" cy="296756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5B72309B-B60A-D0F6-F813-8EF5B0BBAE6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5999" y="-10049"/>
            <a:ext cx="3956748" cy="2967561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xmlns="" id="{D144EE1E-D097-96BE-EEB9-C48416C545F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0306" y="2980703"/>
            <a:ext cx="3956748" cy="2967561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xmlns="" id="{6B2211FE-7B1F-0E16-C0DA-BCEDE9C74B9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3487" y="2967561"/>
            <a:ext cx="3956749" cy="2967562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147233" y="139485"/>
            <a:ext cx="909671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b="1" dirty="0"/>
              <a:t>Fig. S1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Rectangle 2"/>
              <p:cNvSpPr/>
              <p:nvPr/>
            </p:nvSpPr>
            <p:spPr>
              <a:xfrm>
                <a:off x="655314" y="6185382"/>
                <a:ext cx="10881370" cy="3693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GB" b="1" dirty="0"/>
                  <a:t>Fig. S1. </a:t>
                </a:r>
                <a:r>
                  <a:rPr lang="en-GB" dirty="0"/>
                  <a:t>Time-activity data and all-time-points (ATP) fit curves </a:t>
                </a:r>
                <a:r>
                  <a:rPr lang="en-GB" dirty="0"/>
                  <a:t>obtained using </a:t>
                </a:r>
                <a:r>
                  <a:rPr lang="en-GB" dirty="0"/>
                  <a:t>functions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/>
                          </a:rPr>
                        </m:ctrlPr>
                      </m:sSubPr>
                      <m:e>
                        <m:r>
                          <a:rPr lang="en-GB" i="1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</a:rPr>
                          <m:t>3</m:t>
                        </m:r>
                        <m:r>
                          <a:rPr lang="en-US" b="0" i="1" smtClean="0">
                            <a:latin typeface="Cambria Math"/>
                          </a:rPr>
                          <m:t>𝑎</m:t>
                        </m:r>
                      </m:sub>
                    </m:sSub>
                  </m:oMath>
                </a14:m>
                <a:r>
                  <a:rPr lang="en-GB" dirty="0"/>
                  <a:t>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/>
                          </a:rPr>
                        </m:ctrlPr>
                      </m:sSubPr>
                      <m:e>
                        <m:r>
                          <a:rPr lang="en-GB" i="1">
                            <a:latin typeface="Cambria Math"/>
                          </a:rPr>
                          <m:t>𝑓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3</m:t>
                        </m:r>
                        <m:r>
                          <a:rPr lang="en-US" b="0" i="1" smtClean="0">
                            <a:latin typeface="Cambria Math"/>
                          </a:rPr>
                          <m:t>𝑏</m:t>
                        </m:r>
                      </m:sub>
                    </m:sSub>
                  </m:oMath>
                </a14:m>
                <a:r>
                  <a:rPr lang="en-GB" dirty="0"/>
                  <a:t>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/>
                          </a:rPr>
                        </m:ctrlPr>
                      </m:sSubPr>
                      <m:e>
                        <m:r>
                          <a:rPr lang="en-GB" i="1">
                            <a:latin typeface="Cambria Math"/>
                          </a:rPr>
                          <m:t>𝑓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3</m:t>
                        </m:r>
                        <m:r>
                          <a:rPr lang="en-US" b="0" i="1" smtClean="0">
                            <a:latin typeface="Cambria Math"/>
                          </a:rPr>
                          <m:t>𝑐</m:t>
                        </m:r>
                      </m:sub>
                    </m:sSub>
                  </m:oMath>
                </a14:m>
                <a:r>
                  <a:rPr lang="en-GB" dirty="0"/>
                  <a:t>,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/>
                          </a:rPr>
                        </m:ctrlPr>
                      </m:sSubPr>
                      <m:e>
                        <m:r>
                          <a:rPr lang="en-GB" i="1">
                            <a:latin typeface="Cambria Math"/>
                          </a:rPr>
                          <m:t>𝑓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3</m:t>
                        </m:r>
                        <m:r>
                          <a:rPr lang="en-US" b="0" i="1" smtClean="0">
                            <a:latin typeface="Cambria Math"/>
                          </a:rPr>
                          <m:t>𝑑</m:t>
                        </m:r>
                      </m:sub>
                    </m:sSub>
                  </m:oMath>
                </a14:m>
                <a:r>
                  <a:rPr lang="en-US" dirty="0"/>
                  <a:t>.</a:t>
                </a:r>
              </a:p>
            </p:txBody>
          </p:sp>
        </mc:Choice>
        <mc:Fallback>
          <p:sp>
            <p:nvSpPr>
              <p:cNvPr id="3" name="Rectangle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5314" y="6185382"/>
                <a:ext cx="10881370" cy="369332"/>
              </a:xfrm>
              <a:prstGeom prst="rect">
                <a:avLst/>
              </a:prstGeom>
              <a:blipFill rotWithShape="1">
                <a:blip r:embed="rId6"/>
                <a:stretch>
                  <a:fillRect l="-448" t="-8333" b="-2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8106957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E4FEF633-59BB-15A4-0890-7987412D13B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42626"/>
            <a:ext cx="4049486" cy="303711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6D6A2CA8-1615-937E-42D7-FA1D53E3F84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6546" y="442626"/>
            <a:ext cx="4049486" cy="303711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xmlns="" id="{5418F9E6-4D1C-4FE0-2340-985129877DC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66032" y="495380"/>
            <a:ext cx="3979148" cy="2984361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xmlns="" id="{ED55A6A5-1890-2B72-6ABB-FE30DF12480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453364"/>
            <a:ext cx="4049486" cy="3037115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xmlns="" id="{EE44AF2D-D6A7-6B93-F948-C0241AE0C9B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86882" y="3479741"/>
            <a:ext cx="3979150" cy="2984362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70337" y="73294"/>
            <a:ext cx="796561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b="1" dirty="0"/>
              <a:t>Fig. S2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0" name="Rectangle 9"/>
              <p:cNvSpPr/>
              <p:nvPr/>
            </p:nvSpPr>
            <p:spPr>
              <a:xfrm>
                <a:off x="7709257" y="4514839"/>
                <a:ext cx="4482744" cy="95365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GB" b="1" dirty="0"/>
                  <a:t>Fig. S2. </a:t>
                </a:r>
                <a:r>
                  <a:rPr lang="en-GB" dirty="0"/>
                  <a:t>Time-activity data and all-time-points (ATP) fit curves </a:t>
                </a:r>
                <a:r>
                  <a:rPr lang="en-GB" dirty="0"/>
                  <a:t>obtained using functions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/>
                          </a:rPr>
                        </m:ctrlPr>
                      </m:sSubPr>
                      <m:e>
                        <m:r>
                          <a:rPr lang="en-GB" i="1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</a:rPr>
                          <m:t>4</m:t>
                        </m:r>
                        <m:r>
                          <a:rPr lang="en-US" b="0" i="1" smtClean="0">
                            <a:latin typeface="Cambria Math"/>
                          </a:rPr>
                          <m:t>𝑎</m:t>
                        </m:r>
                      </m:sub>
                    </m:sSub>
                  </m:oMath>
                </a14:m>
                <a:r>
                  <a:rPr lang="en-GB" dirty="0"/>
                  <a:t>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/>
                          </a:rPr>
                        </m:ctrlPr>
                      </m:sSubPr>
                      <m:e>
                        <m:r>
                          <a:rPr lang="en-GB" i="1">
                            <a:latin typeface="Cambria Math"/>
                          </a:rPr>
                          <m:t>𝑓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</a:rPr>
                          <m:t>4</m:t>
                        </m:r>
                        <m:r>
                          <a:rPr lang="en-US" b="0" i="1" smtClean="0">
                            <a:latin typeface="Cambria Math"/>
                          </a:rPr>
                          <m:t>𝑏</m:t>
                        </m:r>
                      </m:sub>
                    </m:sSub>
                  </m:oMath>
                </a14:m>
                <a:r>
                  <a:rPr lang="en-GB" dirty="0"/>
                  <a:t>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/>
                          </a:rPr>
                        </m:ctrlPr>
                      </m:sSubPr>
                      <m:e>
                        <m:r>
                          <a:rPr lang="en-GB" i="1">
                            <a:latin typeface="Cambria Math"/>
                          </a:rPr>
                          <m:t>𝑓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</a:rPr>
                          <m:t>4</m:t>
                        </m:r>
                        <m:r>
                          <a:rPr lang="en-US" b="0" i="1" smtClean="0">
                            <a:latin typeface="Cambria Math"/>
                          </a:rPr>
                          <m:t>𝑐</m:t>
                        </m:r>
                      </m:sub>
                    </m:sSub>
                  </m:oMath>
                </a14:m>
                <a:r>
                  <a:rPr lang="en-GB" dirty="0"/>
                  <a:t>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/>
                          </a:rPr>
                        </m:ctrlPr>
                      </m:sSubPr>
                      <m:e>
                        <m:r>
                          <a:rPr lang="en-GB" i="1">
                            <a:latin typeface="Cambria Math"/>
                          </a:rPr>
                          <m:t>𝑓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</a:rPr>
                          <m:t>4</m:t>
                        </m:r>
                        <m:r>
                          <a:rPr lang="en-US" b="0" i="1" smtClean="0">
                            <a:latin typeface="Cambria Math"/>
                          </a:rPr>
                          <m:t>𝑑</m:t>
                        </m:r>
                      </m:sub>
                    </m:sSub>
                  </m:oMath>
                </a14:m>
                <a:r>
                  <a:rPr lang="en-US" dirty="0"/>
                  <a:t>,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/>
                          </a:rPr>
                        </m:ctrlPr>
                      </m:sSubPr>
                      <m:e>
                        <m:r>
                          <a:rPr lang="en-GB" i="1">
                            <a:latin typeface="Cambria Math"/>
                          </a:rPr>
                          <m:t>𝑓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4</m:t>
                        </m:r>
                        <m:r>
                          <a:rPr lang="en-US" b="0" i="1" smtClean="0">
                            <a:latin typeface="Cambria Math"/>
                          </a:rPr>
                          <m:t>𝑒</m:t>
                        </m:r>
                      </m:sub>
                    </m:sSub>
                  </m:oMath>
                </a14:m>
                <a:r>
                  <a:rPr lang="en-US" dirty="0"/>
                  <a:t>.</a:t>
                </a:r>
              </a:p>
            </p:txBody>
          </p:sp>
        </mc:Choice>
        <mc:Fallback>
          <p:sp>
            <p:nvSpPr>
              <p:cNvPr id="10" name="Rectangle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09257" y="4514839"/>
                <a:ext cx="4482744" cy="953659"/>
              </a:xfrm>
              <a:prstGeom prst="rect">
                <a:avLst/>
              </a:prstGeom>
              <a:blipFill rotWithShape="1">
                <a:blip r:embed="rId7"/>
                <a:stretch>
                  <a:fillRect l="-1224" t="-3205" b="-641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1231941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79717398-947E-8A53-7807-3349C559615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3015" y="1179896"/>
            <a:ext cx="4549601" cy="341220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31DA316A-52FE-82A1-7756-8852DA7A364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9125" y="1179896"/>
            <a:ext cx="4549601" cy="3412201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47233" y="139485"/>
            <a:ext cx="909671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b="1" dirty="0"/>
              <a:t>Fig. S3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8" name="Rectangle 7"/>
              <p:cNvSpPr/>
              <p:nvPr/>
            </p:nvSpPr>
            <p:spPr>
              <a:xfrm>
                <a:off x="843015" y="5152229"/>
                <a:ext cx="10881370" cy="3693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GB" b="1" dirty="0"/>
                  <a:t>Fig. S3. </a:t>
                </a:r>
                <a:r>
                  <a:rPr lang="en-GB" dirty="0"/>
                  <a:t>Time-activity data and all-time-points (ATP) fit curves </a:t>
                </a:r>
                <a:r>
                  <a:rPr lang="en-GB" dirty="0"/>
                  <a:t>obtained using functions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/>
                          </a:rPr>
                        </m:ctrlPr>
                      </m:sSubPr>
                      <m:e>
                        <m:r>
                          <a:rPr lang="en-GB" i="1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</a:rPr>
                          <m:t>5</m:t>
                        </m:r>
                        <m:r>
                          <a:rPr lang="en-US" b="0" i="1" smtClean="0">
                            <a:latin typeface="Cambria Math"/>
                          </a:rPr>
                          <m:t>𝑎</m:t>
                        </m:r>
                      </m:sub>
                    </m:sSub>
                  </m:oMath>
                </a14:m>
                <a:r>
                  <a:rPr lang="en-GB" dirty="0"/>
                  <a:t>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/>
                          </a:rPr>
                        </m:ctrlPr>
                      </m:sSubPr>
                      <m:e>
                        <m:r>
                          <a:rPr lang="en-GB" i="1">
                            <a:latin typeface="Cambria Math"/>
                          </a:rPr>
                          <m:t>𝑓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</a:rPr>
                          <m:t>5</m:t>
                        </m:r>
                        <m:r>
                          <a:rPr lang="en-US" b="0" i="1" smtClean="0">
                            <a:latin typeface="Cambria Math"/>
                          </a:rPr>
                          <m:t>𝑏</m:t>
                        </m:r>
                      </m:sub>
                    </m:sSub>
                  </m:oMath>
                </a14:m>
                <a:r>
                  <a:rPr lang="en-US" dirty="0"/>
                  <a:t>.</a:t>
                </a:r>
              </a:p>
            </p:txBody>
          </p:sp>
        </mc:Choice>
        <mc:Fallback>
          <p:sp>
            <p:nvSpPr>
              <p:cNvPr id="8" name="Rectangle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3015" y="5152229"/>
                <a:ext cx="10881370" cy="369332"/>
              </a:xfrm>
              <a:prstGeom prst="rect">
                <a:avLst/>
              </a:prstGeom>
              <a:blipFill rotWithShape="1">
                <a:blip r:embed="rId4"/>
                <a:stretch>
                  <a:fillRect l="-448" t="-8197" b="-2459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11236436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4" name="Table 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922101889"/>
                  </p:ext>
                </p:extLst>
              </p:nvPr>
            </p:nvGraphicFramePr>
            <p:xfrm>
              <a:off x="498763" y="1576070"/>
              <a:ext cx="11162806" cy="4500496"/>
            </p:xfrm>
            <a:graphic>
              <a:graphicData uri="http://schemas.openxmlformats.org/drawingml/2006/table">
                <a:tbl>
                  <a:tblPr>
                    <a:tableStyleId>{5C22544A-7EE6-4342-B048-85BDC9FD1C3A}</a:tableStyleId>
                  </a:tblPr>
                  <a:tblGrid>
                    <a:gridCol w="2090058">
                      <a:extLst>
                        <a:ext uri="{9D8B030D-6E8A-4147-A177-3AD203B41FA5}">
                          <a16:colId xmlns:a16="http://schemas.microsoft.com/office/drawing/2014/main" xmlns="" val="20000"/>
                        </a:ext>
                      </a:extLst>
                    </a:gridCol>
                    <a:gridCol w="1971304">
                      <a:extLst>
                        <a:ext uri="{9D8B030D-6E8A-4147-A177-3AD203B41FA5}">
                          <a16:colId xmlns:a16="http://schemas.microsoft.com/office/drawing/2014/main" xmlns="" val="20001"/>
                        </a:ext>
                      </a:extLst>
                    </a:gridCol>
                    <a:gridCol w="1769423">
                      <a:extLst>
                        <a:ext uri="{9D8B030D-6E8A-4147-A177-3AD203B41FA5}">
                          <a16:colId xmlns:a16="http://schemas.microsoft.com/office/drawing/2014/main" xmlns="" val="20002"/>
                        </a:ext>
                      </a:extLst>
                    </a:gridCol>
                    <a:gridCol w="2576946">
                      <a:extLst>
                        <a:ext uri="{9D8B030D-6E8A-4147-A177-3AD203B41FA5}">
                          <a16:colId xmlns:a16="http://schemas.microsoft.com/office/drawing/2014/main" xmlns="" val="20003"/>
                        </a:ext>
                      </a:extLst>
                    </a:gridCol>
                    <a:gridCol w="2755075">
                      <a:extLst>
                        <a:ext uri="{9D8B030D-6E8A-4147-A177-3AD203B41FA5}">
                          <a16:colId xmlns:a16="http://schemas.microsoft.com/office/drawing/2014/main" xmlns="" val="20004"/>
                        </a:ext>
                      </a:extLst>
                    </a:gridCol>
                  </a:tblGrid>
                  <a:tr h="1654940">
                    <a:tc rowSpan="2"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GB" sz="2400" dirty="0">
                              <a:effectLst/>
                            </a:rPr>
                            <a:t>STP Methods</a:t>
                          </a:r>
                          <a:endParaRPr lang="en-US" sz="2400" dirty="0">
                            <a:effectLst/>
                            <a:latin typeface="Calibri"/>
                            <a:ea typeface="Times New Roman"/>
                            <a:cs typeface="Times New Roman"/>
                          </a:endParaRPr>
                        </a:p>
                      </a:txBody>
                      <a:tcPr marL="68580" marR="68580" marT="0" marB="0" anchor="ctr"/>
                    </a:tc>
                    <a:tc rowSpan="2"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GB" sz="2400" dirty="0" err="1">
                              <a:effectLst/>
                            </a:rPr>
                            <a:t>Timepoint</a:t>
                          </a:r>
                          <a:r>
                            <a:rPr lang="en-GB" sz="2400" dirty="0">
                              <a:effectLst/>
                            </a:rPr>
                            <a:t> (h)</a:t>
                          </a:r>
                          <a:endParaRPr lang="en-US" sz="2400" dirty="0">
                            <a:effectLst/>
                            <a:latin typeface="Calibri"/>
                            <a:ea typeface="Times New Roman"/>
                            <a:cs typeface="Times New Roman"/>
                          </a:endParaRPr>
                        </a:p>
                      </a:txBody>
                      <a:tcPr marL="68580" marR="68580" marT="0" marB="0" anchor="ctr"/>
                    </a:tc>
                    <a:tc gridSpan="2"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GB" sz="2400" dirty="0">
                              <a:effectLst/>
                            </a:rPr>
                            <a:t>RD (%)</a:t>
                          </a:r>
                          <a:endParaRPr lang="en-US" sz="2400" dirty="0">
                            <a:effectLst/>
                            <a:latin typeface="Calibri"/>
                            <a:ea typeface="Times New Roman"/>
                            <a:cs typeface="Times New Roman"/>
                          </a:endParaRPr>
                        </a:p>
                      </a:txBody>
                      <a:tcPr marL="68580" marR="68580" marT="0" marB="0" anchor="ctr"/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rowSpan="2"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GB" sz="2400" dirty="0">
                              <a:effectLst/>
                            </a:rPr>
                            <a:t>RMSE of the %RD</a:t>
                          </a:r>
                          <a:endParaRPr lang="en-US" sz="2400" dirty="0">
                            <a:effectLst/>
                          </a:endParaRPr>
                        </a:p>
                        <a:p>
                          <a:pPr marL="0" marR="0" algn="ctr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GB" sz="2400" dirty="0">
                              <a:effectLst/>
                            </a:rPr>
                            <a:t>(%) </a:t>
                          </a:r>
                          <a:endParaRPr lang="en-US" sz="2400" dirty="0">
                            <a:effectLst/>
                            <a:latin typeface="Calibri"/>
                            <a:ea typeface="Times New Roman"/>
                            <a:cs typeface="Times New Roman"/>
                          </a:endParaRPr>
                        </a:p>
                      </a:txBody>
                      <a:tcPr marL="68580" marR="68580" marT="0" marB="0" anchor="ctr"/>
                    </a:tc>
                    <a:extLst>
                      <a:ext uri="{0D108BD9-81ED-4DB2-BD59-A6C34878D82A}">
                        <a16:rowId xmlns:a16="http://schemas.microsoft.com/office/drawing/2014/main" xmlns="" val="10000"/>
                      </a:ext>
                    </a:extLst>
                  </a:tr>
                  <a:tr h="535176">
                    <a:tc vMerge="1"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endParaRPr lang="en-US" sz="2400" dirty="0">
                            <a:effectLst/>
                            <a:latin typeface="Calibri"/>
                            <a:ea typeface="Times New Roman"/>
                            <a:cs typeface="Times New Roman"/>
                          </a:endParaRPr>
                        </a:p>
                      </a:txBody>
                      <a:tcPr marL="68580" marR="68580" marT="0" marB="0" anchor="ctr"/>
                    </a:tc>
                    <a:tc vMerge="1"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endParaRPr lang="en-US" sz="2400" dirty="0">
                            <a:effectLst/>
                            <a:latin typeface="Calibri"/>
                            <a:ea typeface="Times New Roman"/>
                            <a:cs typeface="Times New Roman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GB" sz="2400">
                              <a:effectLst/>
                            </a:rPr>
                            <a:t>mean (SD)</a:t>
                          </a:r>
                          <a:endParaRPr lang="en-US" sz="2400">
                            <a:effectLst/>
                            <a:latin typeface="Calibri"/>
                            <a:ea typeface="Times New Roman"/>
                            <a:cs typeface="Times New Roman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GB" sz="2400">
                              <a:effectLst/>
                            </a:rPr>
                            <a:t>median [min, max]</a:t>
                          </a:r>
                          <a:endParaRPr lang="en-US" sz="2400">
                            <a:effectLst/>
                            <a:latin typeface="Calibri"/>
                            <a:ea typeface="Times New Roman"/>
                            <a:cs typeface="Times New Roman"/>
                          </a:endParaRPr>
                        </a:p>
                      </a:txBody>
                      <a:tcPr marL="68580" marR="68580" marT="0" marB="0" anchor="ctr"/>
                    </a:tc>
                    <a:tc vMerge="1"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endParaRPr lang="en-US" sz="2400" dirty="0">
                            <a:effectLst/>
                            <a:latin typeface="Calibri"/>
                            <a:ea typeface="Times New Roman"/>
                            <a:cs typeface="Times New Roman"/>
                          </a:endParaRPr>
                        </a:p>
                      </a:txBody>
                      <a:tcPr marL="68580" marR="68580" marT="0" marB="0" anchor="ctr"/>
                    </a:tc>
                    <a:extLst>
                      <a:ext uri="{0D108BD9-81ED-4DB2-BD59-A6C34878D82A}">
                        <a16:rowId xmlns:a16="http://schemas.microsoft.com/office/drawing/2014/main" xmlns="" val="10001"/>
                      </a:ext>
                    </a:extLst>
                  </a:tr>
                  <a:tr h="577685"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GB" sz="2400" dirty="0">
                              <a:effectLst/>
                            </a:rPr>
                            <a:t>Function </a:t>
                          </a: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sz="2400" i="1">
                                      <a:effectLst/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GB" sz="2400">
                                      <a:effectLst/>
                                      <a:latin typeface="Cambria Math"/>
                                    </a:rPr>
                                    <m:t>𝑓</m:t>
                                  </m:r>
                                </m:e>
                                <m:sub>
                                  <m:r>
                                    <a:rPr lang="en-GB" sz="2400">
                                      <a:effectLst/>
                                      <a:latin typeface="Cambria Math"/>
                                    </a:rPr>
                                    <m:t>4</m:t>
                                  </m:r>
                                  <m:r>
                                    <a:rPr lang="en-GB" sz="2400">
                                      <a:effectLst/>
                                      <a:latin typeface="Cambria Math"/>
                                    </a:rPr>
                                    <m:t>𝑑</m:t>
                                  </m:r>
                                </m:sub>
                              </m:sSub>
                            </m:oMath>
                          </a14:m>
                          <a:endParaRPr lang="en-US" sz="2400" dirty="0">
                            <a:effectLst/>
                            <a:latin typeface="Calibri"/>
                            <a:ea typeface="Times New Roman"/>
                            <a:cs typeface="Times New Roman"/>
                          </a:endParaRPr>
                        </a:p>
                      </a:txBody>
                      <a:tcPr marL="68580" marR="68580" marT="0" marB="0" anchor="ctr"/>
                    </a:tc>
                    <a:tc rowSpan="2"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GB" sz="2400">
                              <a:effectLst/>
                            </a:rPr>
                            <a:t>T3 (22.8±1.6)</a:t>
                          </a:r>
                          <a:endParaRPr lang="en-US" sz="2400">
                            <a:effectLst/>
                            <a:latin typeface="Calibri"/>
                            <a:ea typeface="Times New Roman"/>
                            <a:cs typeface="Times New Roman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GB" sz="2400">
                              <a:effectLst/>
                            </a:rPr>
                            <a:t>0 (8)</a:t>
                          </a:r>
                          <a:endParaRPr lang="en-US" sz="2400">
                            <a:effectLst/>
                            <a:latin typeface="Calibri"/>
                            <a:ea typeface="Times New Roman"/>
                            <a:cs typeface="Times New Roman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GB" sz="2400">
                              <a:effectLst/>
                            </a:rPr>
                            <a:t>-1 [-13, 10]</a:t>
                          </a:r>
                          <a:endParaRPr lang="en-US" sz="2400">
                            <a:effectLst/>
                            <a:latin typeface="Calibri"/>
                            <a:ea typeface="Times New Roman"/>
                            <a:cs typeface="Times New Roman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GB" sz="2400">
                              <a:effectLst/>
                            </a:rPr>
                            <a:t>7.8</a:t>
                          </a:r>
                          <a:endParaRPr lang="en-US" sz="2400">
                            <a:effectLst/>
                            <a:latin typeface="Calibri"/>
                            <a:ea typeface="Times New Roman"/>
                            <a:cs typeface="Times New Roman"/>
                          </a:endParaRPr>
                        </a:p>
                      </a:txBody>
                      <a:tcPr marL="68580" marR="68580" marT="0" marB="0"/>
                    </a:tc>
                    <a:extLst>
                      <a:ext uri="{0D108BD9-81ED-4DB2-BD59-A6C34878D82A}">
                        <a16:rowId xmlns:a16="http://schemas.microsoft.com/office/drawing/2014/main" xmlns="" val="10002"/>
                      </a:ext>
                    </a:extLst>
                  </a:tr>
                  <a:tr h="577505"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GB" sz="2400" dirty="0">
                              <a:effectLst/>
                            </a:rPr>
                            <a:t>Function </a:t>
                          </a: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sz="2400" i="1">
                                      <a:effectLst/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GB" sz="2400">
                                      <a:effectLst/>
                                      <a:latin typeface="Cambria Math"/>
                                    </a:rPr>
                                    <m:t>𝑓</m:t>
                                  </m:r>
                                </m:e>
                                <m:sub>
                                  <m:r>
                                    <a:rPr lang="en-GB" sz="2400">
                                      <a:effectLst/>
                                      <a:latin typeface="Cambria Math"/>
                                    </a:rPr>
                                    <m:t>3</m:t>
                                  </m:r>
                                  <m:r>
                                    <a:rPr lang="en-GB" sz="2400">
                                      <a:effectLst/>
                                      <a:latin typeface="Cambria Math"/>
                                    </a:rPr>
                                    <m:t>𝑑</m:t>
                                  </m:r>
                                </m:sub>
                              </m:sSub>
                            </m:oMath>
                          </a14:m>
                          <a:endParaRPr lang="en-US" sz="2400" dirty="0">
                            <a:effectLst/>
                            <a:latin typeface="Calibri"/>
                            <a:ea typeface="Times New Roman"/>
                            <a:cs typeface="Times New Roman"/>
                          </a:endParaRPr>
                        </a:p>
                      </a:txBody>
                      <a:tcPr marL="68580" marR="68580" marT="0" marB="0" anchor="ctr"/>
                    </a:tc>
                    <a:tc v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GB" sz="2400">
                              <a:effectLst/>
                            </a:rPr>
                            <a:t>-6 (9)</a:t>
                          </a:r>
                          <a:endParaRPr lang="en-US" sz="2400">
                            <a:effectLst/>
                            <a:latin typeface="Calibri"/>
                            <a:ea typeface="Times New Roman"/>
                            <a:cs typeface="Times New Roman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GB" sz="2400" dirty="0">
                              <a:effectLst/>
                            </a:rPr>
                            <a:t>-9 [-21, 5]</a:t>
                          </a:r>
                          <a:endParaRPr lang="en-US" sz="2400" dirty="0">
                            <a:effectLst/>
                            <a:latin typeface="Calibri"/>
                            <a:ea typeface="Times New Roman"/>
                            <a:cs typeface="Times New Roman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GB" sz="2400">
                              <a:effectLst/>
                            </a:rPr>
                            <a:t>10.9</a:t>
                          </a:r>
                          <a:endParaRPr lang="en-US" sz="2400">
                            <a:effectLst/>
                            <a:latin typeface="Calibri"/>
                            <a:ea typeface="Times New Roman"/>
                            <a:cs typeface="Times New Roman"/>
                          </a:endParaRPr>
                        </a:p>
                      </a:txBody>
                      <a:tcPr marL="68580" marR="68580" marT="0" marB="0"/>
                    </a:tc>
                    <a:extLst>
                      <a:ext uri="{0D108BD9-81ED-4DB2-BD59-A6C34878D82A}">
                        <a16:rowId xmlns:a16="http://schemas.microsoft.com/office/drawing/2014/main" xmlns="" val="10003"/>
                      </a:ext>
                    </a:extLst>
                  </a:tr>
                  <a:tr h="577685"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GB" sz="2400" dirty="0">
                              <a:effectLst/>
                            </a:rPr>
                            <a:t>Function </a:t>
                          </a: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sz="2400" i="1">
                                      <a:effectLst/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GB" sz="2400">
                                      <a:effectLst/>
                                      <a:latin typeface="Cambria Math"/>
                                    </a:rPr>
                                    <m:t>𝑓</m:t>
                                  </m:r>
                                </m:e>
                                <m:sub>
                                  <m:r>
                                    <a:rPr lang="en-GB" sz="2400">
                                      <a:effectLst/>
                                      <a:latin typeface="Cambria Math"/>
                                    </a:rPr>
                                    <m:t>4</m:t>
                                  </m:r>
                                  <m:r>
                                    <a:rPr lang="en-GB" sz="2400">
                                      <a:effectLst/>
                                      <a:latin typeface="Cambria Math"/>
                                    </a:rPr>
                                    <m:t>𝑑</m:t>
                                  </m:r>
                                </m:sub>
                              </m:sSub>
                            </m:oMath>
                          </a14:m>
                          <a:endParaRPr lang="en-US" sz="2400" dirty="0">
                            <a:effectLst/>
                            <a:latin typeface="Calibri"/>
                            <a:ea typeface="Times New Roman"/>
                            <a:cs typeface="Times New Roman"/>
                          </a:endParaRPr>
                        </a:p>
                      </a:txBody>
                      <a:tcPr marL="68580" marR="68580" marT="0" marB="0" anchor="ctr"/>
                    </a:tc>
                    <a:tc rowSpan="2"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GB" sz="2400">
                              <a:effectLst/>
                            </a:rPr>
                            <a:t>T4 (46.7±1.7)</a:t>
                          </a:r>
                          <a:endParaRPr lang="en-US" sz="2400">
                            <a:effectLst/>
                            <a:latin typeface="Calibri"/>
                            <a:ea typeface="Times New Roman"/>
                            <a:cs typeface="Times New Roman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GB" sz="2400">
                              <a:effectLst/>
                            </a:rPr>
                            <a:t>0 (5)</a:t>
                          </a:r>
                          <a:endParaRPr lang="en-US" sz="2400">
                            <a:effectLst/>
                            <a:latin typeface="Calibri"/>
                            <a:ea typeface="Times New Roman"/>
                            <a:cs typeface="Times New Roman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GB" sz="2400">
                              <a:effectLst/>
                            </a:rPr>
                            <a:t>-1 [-7, 9]</a:t>
                          </a:r>
                          <a:endParaRPr lang="en-US" sz="2400">
                            <a:effectLst/>
                            <a:latin typeface="Calibri"/>
                            <a:ea typeface="Times New Roman"/>
                            <a:cs typeface="Times New Roman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GB" sz="2400">
                              <a:effectLst/>
                            </a:rPr>
                            <a:t>4.9</a:t>
                          </a:r>
                          <a:endParaRPr lang="en-US" sz="2400">
                            <a:effectLst/>
                            <a:latin typeface="Calibri"/>
                            <a:ea typeface="Times New Roman"/>
                            <a:cs typeface="Times New Roman"/>
                          </a:endParaRPr>
                        </a:p>
                      </a:txBody>
                      <a:tcPr marL="68580" marR="68580" marT="0" marB="0"/>
                    </a:tc>
                    <a:extLst>
                      <a:ext uri="{0D108BD9-81ED-4DB2-BD59-A6C34878D82A}">
                        <a16:rowId xmlns:a16="http://schemas.microsoft.com/office/drawing/2014/main" xmlns="" val="10004"/>
                      </a:ext>
                    </a:extLst>
                  </a:tr>
                  <a:tr h="577505"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GB" sz="2400">
                              <a:effectLst/>
                            </a:rPr>
                            <a:t>Function </a:t>
                          </a: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sz="2400" i="1">
                                      <a:effectLst/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GB" sz="2400">
                                      <a:effectLst/>
                                      <a:latin typeface="Cambria Math"/>
                                    </a:rPr>
                                    <m:t>𝑓</m:t>
                                  </m:r>
                                </m:e>
                                <m:sub>
                                  <m:r>
                                    <a:rPr lang="en-GB" sz="2400">
                                      <a:effectLst/>
                                      <a:latin typeface="Cambria Math"/>
                                    </a:rPr>
                                    <m:t>3</m:t>
                                  </m:r>
                                  <m:r>
                                    <a:rPr lang="en-GB" sz="2400">
                                      <a:effectLst/>
                                      <a:latin typeface="Cambria Math"/>
                                    </a:rPr>
                                    <m:t>𝑑</m:t>
                                  </m:r>
                                </m:sub>
                              </m:sSub>
                            </m:oMath>
                          </a14:m>
                          <a:endParaRPr lang="en-US" sz="2400">
                            <a:effectLst/>
                            <a:latin typeface="Calibri"/>
                            <a:ea typeface="Times New Roman"/>
                            <a:cs typeface="Times New Roman"/>
                          </a:endParaRPr>
                        </a:p>
                      </a:txBody>
                      <a:tcPr marL="68580" marR="68580" marT="0" marB="0" anchor="ctr"/>
                    </a:tc>
                    <a:tc v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GB" sz="2400">
                              <a:effectLst/>
                            </a:rPr>
                            <a:t>-9 (6)</a:t>
                          </a:r>
                          <a:endParaRPr lang="en-US" sz="2400">
                            <a:effectLst/>
                            <a:latin typeface="Calibri"/>
                            <a:ea typeface="Times New Roman"/>
                            <a:cs typeface="Times New Roman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GB" sz="2400">
                              <a:effectLst/>
                            </a:rPr>
                            <a:t>-8 [-19, -1]</a:t>
                          </a:r>
                          <a:endParaRPr lang="en-US" sz="2400">
                            <a:effectLst/>
                            <a:latin typeface="Calibri"/>
                            <a:ea typeface="Times New Roman"/>
                            <a:cs typeface="Times New Roman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GB" sz="2400" dirty="0">
                              <a:effectLst/>
                            </a:rPr>
                            <a:t>10.7</a:t>
                          </a:r>
                          <a:endParaRPr lang="en-US" sz="2400" dirty="0">
                            <a:effectLst/>
                            <a:latin typeface="Calibri"/>
                            <a:ea typeface="Times New Roman"/>
                            <a:cs typeface="Times New Roman"/>
                          </a:endParaRPr>
                        </a:p>
                      </a:txBody>
                      <a:tcPr marL="68580" marR="68580" marT="0" marB="0"/>
                    </a:tc>
                    <a:extLst>
                      <a:ext uri="{0D108BD9-81ED-4DB2-BD59-A6C34878D82A}">
                        <a16:rowId xmlns:a16="http://schemas.microsoft.com/office/drawing/2014/main" xmlns="" val="10005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4" name="Table 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922101889"/>
                  </p:ext>
                </p:extLst>
              </p:nvPr>
            </p:nvGraphicFramePr>
            <p:xfrm>
              <a:off x="498763" y="1576070"/>
              <a:ext cx="11162806" cy="4500496"/>
            </p:xfrm>
            <a:graphic>
              <a:graphicData uri="http://schemas.openxmlformats.org/drawingml/2006/table">
                <a:tbl>
                  <a:tblPr>
                    <a:tableStyleId>{5C22544A-7EE6-4342-B048-85BDC9FD1C3A}</a:tableStyleId>
                  </a:tblPr>
                  <a:tblGrid>
                    <a:gridCol w="2090058"/>
                    <a:gridCol w="1971304"/>
                    <a:gridCol w="1769423"/>
                    <a:gridCol w="2576946"/>
                    <a:gridCol w="2755075"/>
                  </a:tblGrid>
                  <a:tr h="1654940">
                    <a:tc rowSpan="2"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GB" sz="2400" dirty="0">
                              <a:effectLst/>
                            </a:rPr>
                            <a:t>STP </a:t>
                          </a:r>
                          <a:r>
                            <a:rPr lang="en-GB" sz="2400" dirty="0" smtClean="0">
                              <a:effectLst/>
                            </a:rPr>
                            <a:t>Methods</a:t>
                          </a:r>
                          <a:endParaRPr lang="en-US" sz="2400" dirty="0">
                            <a:effectLst/>
                            <a:latin typeface="Calibri"/>
                            <a:ea typeface="Times New Roman"/>
                            <a:cs typeface="Times New Roman"/>
                          </a:endParaRPr>
                        </a:p>
                      </a:txBody>
                      <a:tcPr marL="68580" marR="68580" marT="0" marB="0" anchor="ctr"/>
                    </a:tc>
                    <a:tc rowSpan="2"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GB" sz="2400" dirty="0" err="1">
                              <a:effectLst/>
                            </a:rPr>
                            <a:t>Timepoint</a:t>
                          </a:r>
                          <a:r>
                            <a:rPr lang="en-GB" sz="2400" dirty="0">
                              <a:effectLst/>
                            </a:rPr>
                            <a:t> (h</a:t>
                          </a:r>
                          <a:r>
                            <a:rPr lang="en-GB" sz="2400" dirty="0" smtClean="0">
                              <a:effectLst/>
                            </a:rPr>
                            <a:t>)</a:t>
                          </a:r>
                          <a:endParaRPr lang="en-US" sz="2400" dirty="0">
                            <a:effectLst/>
                            <a:latin typeface="Calibri"/>
                            <a:ea typeface="Times New Roman"/>
                            <a:cs typeface="Times New Roman"/>
                          </a:endParaRPr>
                        </a:p>
                      </a:txBody>
                      <a:tcPr marL="68580" marR="68580" marT="0" marB="0" anchor="ctr"/>
                    </a:tc>
                    <a:tc gridSpan="2"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GB" sz="2400" dirty="0">
                              <a:effectLst/>
                            </a:rPr>
                            <a:t>RD (%)</a:t>
                          </a:r>
                          <a:endParaRPr lang="en-US" sz="2400" dirty="0">
                            <a:effectLst/>
                            <a:latin typeface="Calibri"/>
                            <a:ea typeface="Times New Roman"/>
                            <a:cs typeface="Times New Roman"/>
                          </a:endParaRPr>
                        </a:p>
                      </a:txBody>
                      <a:tcPr marL="68580" marR="68580" marT="0" marB="0" anchor="ctr"/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rowSpan="2"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GB" sz="2400" dirty="0">
                              <a:effectLst/>
                            </a:rPr>
                            <a:t>RMSE of the %RD</a:t>
                          </a:r>
                          <a:endParaRPr lang="en-US" sz="2400" dirty="0">
                            <a:effectLst/>
                          </a:endParaRPr>
                        </a:p>
                        <a:p>
                          <a:pPr marL="0" marR="0" algn="ctr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GB" sz="2400" dirty="0" smtClean="0">
                              <a:effectLst/>
                            </a:rPr>
                            <a:t>(%)</a:t>
                          </a:r>
                          <a:r>
                            <a:rPr lang="en-GB" sz="2400" dirty="0">
                              <a:effectLst/>
                            </a:rPr>
                            <a:t> </a:t>
                          </a:r>
                          <a:endParaRPr lang="en-US" sz="2400" dirty="0">
                            <a:effectLst/>
                            <a:latin typeface="Calibri"/>
                            <a:ea typeface="Times New Roman"/>
                            <a:cs typeface="Times New Roman"/>
                          </a:endParaRPr>
                        </a:p>
                      </a:txBody>
                      <a:tcPr marL="68580" marR="68580" marT="0" marB="0" anchor="ctr"/>
                    </a:tc>
                  </a:tr>
                  <a:tr h="535176">
                    <a:tc vMerge="1"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endParaRPr lang="en-US" sz="2400" dirty="0">
                            <a:effectLst/>
                            <a:latin typeface="Calibri"/>
                            <a:ea typeface="Times New Roman"/>
                            <a:cs typeface="Times New Roman"/>
                          </a:endParaRPr>
                        </a:p>
                      </a:txBody>
                      <a:tcPr marL="68580" marR="68580" marT="0" marB="0" anchor="ctr"/>
                    </a:tc>
                    <a:tc vMerge="1"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endParaRPr lang="en-US" sz="2400" dirty="0">
                            <a:effectLst/>
                            <a:latin typeface="Calibri"/>
                            <a:ea typeface="Times New Roman"/>
                            <a:cs typeface="Times New Roman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GB" sz="2400">
                              <a:effectLst/>
                            </a:rPr>
                            <a:t>mean (SD)</a:t>
                          </a:r>
                          <a:endParaRPr lang="en-US" sz="2400">
                            <a:effectLst/>
                            <a:latin typeface="Calibri"/>
                            <a:ea typeface="Times New Roman"/>
                            <a:cs typeface="Times New Roman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GB" sz="2400">
                              <a:effectLst/>
                            </a:rPr>
                            <a:t>median [min, max]</a:t>
                          </a:r>
                          <a:endParaRPr lang="en-US" sz="2400">
                            <a:effectLst/>
                            <a:latin typeface="Calibri"/>
                            <a:ea typeface="Times New Roman"/>
                            <a:cs typeface="Times New Roman"/>
                          </a:endParaRPr>
                        </a:p>
                      </a:txBody>
                      <a:tcPr marL="68580" marR="68580" marT="0" marB="0" anchor="ctr"/>
                    </a:tc>
                    <a:tc vMerge="1"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endParaRPr lang="en-US" sz="2400" dirty="0">
                            <a:effectLst/>
                            <a:latin typeface="Calibri"/>
                            <a:ea typeface="Times New Roman"/>
                            <a:cs typeface="Times New Roman"/>
                          </a:endParaRPr>
                        </a:p>
                      </a:txBody>
                      <a:tcPr marL="68580" marR="68580" marT="0" marB="0" anchor="ctr"/>
                    </a:tc>
                  </a:tr>
                  <a:tr h="577685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 anchor="ctr">
                        <a:blipFill rotWithShape="1">
                          <a:blip r:embed="rId2"/>
                          <a:stretch>
                            <a:fillRect l="-292" t="-378947" r="-433819" b="-311579"/>
                          </a:stretch>
                        </a:blipFill>
                      </a:tcPr>
                    </a:tc>
                    <a:tc rowSpan="2"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GB" sz="2400">
                              <a:effectLst/>
                            </a:rPr>
                            <a:t>T3 (22.8±1.6)</a:t>
                          </a:r>
                          <a:endParaRPr lang="en-US" sz="2400">
                            <a:effectLst/>
                            <a:latin typeface="Calibri"/>
                            <a:ea typeface="Times New Roman"/>
                            <a:cs typeface="Times New Roman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GB" sz="2400">
                              <a:effectLst/>
                            </a:rPr>
                            <a:t>0 (8)</a:t>
                          </a:r>
                          <a:endParaRPr lang="en-US" sz="2400">
                            <a:effectLst/>
                            <a:latin typeface="Calibri"/>
                            <a:ea typeface="Times New Roman"/>
                            <a:cs typeface="Times New Roman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GB" sz="2400">
                              <a:effectLst/>
                            </a:rPr>
                            <a:t>-1 [-13, 10]</a:t>
                          </a:r>
                          <a:endParaRPr lang="en-US" sz="2400">
                            <a:effectLst/>
                            <a:latin typeface="Calibri"/>
                            <a:ea typeface="Times New Roman"/>
                            <a:cs typeface="Times New Roman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GB" sz="2400">
                              <a:effectLst/>
                            </a:rPr>
                            <a:t>7.8</a:t>
                          </a:r>
                          <a:endParaRPr lang="en-US" sz="2400">
                            <a:effectLst/>
                            <a:latin typeface="Calibri"/>
                            <a:ea typeface="Times New Roman"/>
                            <a:cs typeface="Times New Roman"/>
                          </a:endParaRPr>
                        </a:p>
                      </a:txBody>
                      <a:tcPr marL="68580" marR="68580" marT="0" marB="0"/>
                    </a:tc>
                  </a:tr>
                  <a:tr h="577505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 anchor="ctr">
                        <a:blipFill rotWithShape="1">
                          <a:blip r:embed="rId2"/>
                          <a:stretch>
                            <a:fillRect l="-292" t="-478947" r="-433819" b="-211579"/>
                          </a:stretch>
                        </a:blipFill>
                      </a:tcPr>
                    </a:tc>
                    <a:tc v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GB" sz="2400">
                              <a:effectLst/>
                            </a:rPr>
                            <a:t>-6 (9)</a:t>
                          </a:r>
                          <a:endParaRPr lang="en-US" sz="2400">
                            <a:effectLst/>
                            <a:latin typeface="Calibri"/>
                            <a:ea typeface="Times New Roman"/>
                            <a:cs typeface="Times New Roman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GB" sz="2400" dirty="0">
                              <a:effectLst/>
                            </a:rPr>
                            <a:t>-9 [-21, 5]</a:t>
                          </a:r>
                          <a:endParaRPr lang="en-US" sz="2400" dirty="0">
                            <a:effectLst/>
                            <a:latin typeface="Calibri"/>
                            <a:ea typeface="Times New Roman"/>
                            <a:cs typeface="Times New Roman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GB" sz="2400">
                              <a:effectLst/>
                            </a:rPr>
                            <a:t>10.9</a:t>
                          </a:r>
                          <a:endParaRPr lang="en-US" sz="2400">
                            <a:effectLst/>
                            <a:latin typeface="Calibri"/>
                            <a:ea typeface="Times New Roman"/>
                            <a:cs typeface="Times New Roman"/>
                          </a:endParaRPr>
                        </a:p>
                      </a:txBody>
                      <a:tcPr marL="68580" marR="68580" marT="0" marB="0"/>
                    </a:tc>
                  </a:tr>
                  <a:tr h="577685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 anchor="ctr">
                        <a:blipFill rotWithShape="1">
                          <a:blip r:embed="rId2"/>
                          <a:stretch>
                            <a:fillRect l="-292" t="-585106" r="-433819" b="-113830"/>
                          </a:stretch>
                        </a:blipFill>
                      </a:tcPr>
                    </a:tc>
                    <a:tc rowSpan="2"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GB" sz="2400">
                              <a:effectLst/>
                            </a:rPr>
                            <a:t>T4 (46.7±1.7)</a:t>
                          </a:r>
                          <a:endParaRPr lang="en-US" sz="2400">
                            <a:effectLst/>
                            <a:latin typeface="Calibri"/>
                            <a:ea typeface="Times New Roman"/>
                            <a:cs typeface="Times New Roman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GB" sz="2400">
                              <a:effectLst/>
                            </a:rPr>
                            <a:t>0 (5)</a:t>
                          </a:r>
                          <a:endParaRPr lang="en-US" sz="2400">
                            <a:effectLst/>
                            <a:latin typeface="Calibri"/>
                            <a:ea typeface="Times New Roman"/>
                            <a:cs typeface="Times New Roman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GB" sz="2400">
                              <a:effectLst/>
                            </a:rPr>
                            <a:t>-1 [-7, 9]</a:t>
                          </a:r>
                          <a:endParaRPr lang="en-US" sz="2400">
                            <a:effectLst/>
                            <a:latin typeface="Calibri"/>
                            <a:ea typeface="Times New Roman"/>
                            <a:cs typeface="Times New Roman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GB" sz="2400">
                              <a:effectLst/>
                            </a:rPr>
                            <a:t>4.9</a:t>
                          </a:r>
                          <a:endParaRPr lang="en-US" sz="2400">
                            <a:effectLst/>
                            <a:latin typeface="Calibri"/>
                            <a:ea typeface="Times New Roman"/>
                            <a:cs typeface="Times New Roman"/>
                          </a:endParaRPr>
                        </a:p>
                      </a:txBody>
                      <a:tcPr marL="68580" marR="68580" marT="0" marB="0"/>
                    </a:tc>
                  </a:tr>
                  <a:tr h="577505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 anchor="ctr">
                        <a:blipFill rotWithShape="1">
                          <a:blip r:embed="rId2"/>
                          <a:stretch>
                            <a:fillRect l="-292" t="-677895" r="-433819" b="-12632"/>
                          </a:stretch>
                        </a:blipFill>
                      </a:tcPr>
                    </a:tc>
                    <a:tc v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GB" sz="2400">
                              <a:effectLst/>
                            </a:rPr>
                            <a:t>-9 (6)</a:t>
                          </a:r>
                          <a:endParaRPr lang="en-US" sz="2400">
                            <a:effectLst/>
                            <a:latin typeface="Calibri"/>
                            <a:ea typeface="Times New Roman"/>
                            <a:cs typeface="Times New Roman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GB" sz="2400">
                              <a:effectLst/>
                            </a:rPr>
                            <a:t>-8 [-19, -1]</a:t>
                          </a:r>
                          <a:endParaRPr lang="en-US" sz="2400">
                            <a:effectLst/>
                            <a:latin typeface="Calibri"/>
                            <a:ea typeface="Times New Roman"/>
                            <a:cs typeface="Times New Roman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GB" sz="2400" dirty="0">
                              <a:effectLst/>
                            </a:rPr>
                            <a:t>10.7</a:t>
                          </a:r>
                          <a:endParaRPr lang="en-US" sz="2400" dirty="0">
                            <a:effectLst/>
                            <a:latin typeface="Calibri"/>
                            <a:ea typeface="Times New Roman"/>
                            <a:cs typeface="Times New Roman"/>
                          </a:endParaRPr>
                        </a:p>
                      </a:txBody>
                      <a:tcPr marL="68580" marR="68580" marT="0" marB="0"/>
                    </a:tc>
                  </a:tr>
                </a:tbl>
              </a:graphicData>
            </a:graphic>
          </p:graphicFrame>
        </mc:Fallback>
      </mc:AlternateContent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143824" y="-85923"/>
            <a:ext cx="11220862" cy="18158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等线"/>
                <a:cs typeface="Times New Roman" pitchFamily="18" charset="0"/>
              </a:rPr>
              <a:t>Tab. S1. </a:t>
            </a:r>
            <a:r>
              <a:rPr lang="en-GB" sz="2000" dirty="0">
                <a:latin typeface="Calibri" pitchFamily="34" charset="0"/>
                <a:ea typeface="等线"/>
                <a:cs typeface="Times New Roman" pitchFamily="18" charset="0"/>
              </a:rPr>
              <a:t>RDs and RMSEs of TIAs obtained using a single time </a:t>
            </a:r>
            <a:r>
              <a:rPr lang="en-GB" sz="2000" dirty="0" smtClean="0">
                <a:latin typeface="Calibri" pitchFamily="34" charset="0"/>
                <a:ea typeface="等线"/>
                <a:cs typeface="Times New Roman" pitchFamily="18" charset="0"/>
              </a:rPr>
              <a:t>point fitting, </a:t>
            </a:r>
            <a:r>
              <a:rPr lang="en-GB" sz="2000" dirty="0">
                <a:latin typeface="Calibri" pitchFamily="34" charset="0"/>
                <a:ea typeface="等线"/>
                <a:cs typeface="Times New Roman" pitchFamily="18" charset="0"/>
              </a:rPr>
              <a:t>and the best function of MS-NLME (f</a:t>
            </a:r>
            <a:r>
              <a:rPr lang="en-GB" sz="2000" baseline="-25000" dirty="0">
                <a:latin typeface="Calibri" pitchFamily="34" charset="0"/>
                <a:ea typeface="等线"/>
                <a:cs typeface="Times New Roman" pitchFamily="18" charset="0"/>
              </a:rPr>
              <a:t>4d</a:t>
            </a:r>
            <a:r>
              <a:rPr lang="en-GB" sz="2000" dirty="0">
                <a:latin typeface="Calibri" pitchFamily="34" charset="0"/>
                <a:ea typeface="等线"/>
                <a:cs typeface="Times New Roman" pitchFamily="18" charset="0"/>
              </a:rPr>
              <a:t>) and the 3-parameter function f</a:t>
            </a:r>
            <a:r>
              <a:rPr lang="en-GB" sz="2000" baseline="-25000" dirty="0">
                <a:latin typeface="Calibri" pitchFamily="34" charset="0"/>
                <a:ea typeface="等线"/>
                <a:cs typeface="Times New Roman" pitchFamily="18" charset="0"/>
              </a:rPr>
              <a:t>3d</a:t>
            </a:r>
            <a:r>
              <a:rPr lang="en-GB" sz="2000" dirty="0">
                <a:latin typeface="Calibri" pitchFamily="34" charset="0"/>
                <a:ea typeface="等线"/>
                <a:cs typeface="Times New Roman" pitchFamily="18" charset="0"/>
              </a:rPr>
              <a:t> with the </a:t>
            </a:r>
            <a:r>
              <a:rPr lang="en-GB" sz="2000" dirty="0">
                <a:latin typeface="Calibri" pitchFamily="34" charset="0"/>
                <a:ea typeface="等线"/>
                <a:cs typeface="Times New Roman" pitchFamily="18" charset="0"/>
              </a:rPr>
              <a:t>second-h</a:t>
            </a:r>
            <a:r>
              <a:rPr lang="en-GB" sz="2000" dirty="0">
                <a:latin typeface="Calibri" pitchFamily="34" charset="0"/>
                <a:ea typeface="等线"/>
                <a:cs typeface="Times New Roman" pitchFamily="18" charset="0"/>
              </a:rPr>
              <a:t>ighest Akaike weight (Table 1) of the 3-parameter functions (also used in ref. [8]). The RMSE of the STP method with the MS-NLME best function has a better performance than the RMSE of the STP method with function f</a:t>
            </a:r>
            <a:r>
              <a:rPr lang="en-GB" sz="2000" baseline="-25000" dirty="0">
                <a:latin typeface="Calibri" pitchFamily="34" charset="0"/>
                <a:ea typeface="等线"/>
                <a:cs typeface="Times New Roman" pitchFamily="18" charset="0"/>
              </a:rPr>
              <a:t>3d</a:t>
            </a:r>
            <a:r>
              <a:rPr lang="en-GB" sz="2000" dirty="0">
                <a:latin typeface="Calibri" pitchFamily="34" charset="0"/>
                <a:ea typeface="等线"/>
                <a:cs typeface="Times New Roman" pitchFamily="18" charset="0"/>
              </a:rPr>
              <a:t> by a factor of two, which shows the superiority of the MS-NLME </a:t>
            </a:r>
            <a:r>
              <a:rPr lang="en-GB" sz="2000" dirty="0">
                <a:latin typeface="Calibri" pitchFamily="34" charset="0"/>
                <a:ea typeface="等线"/>
                <a:cs typeface="Times New Roman" pitchFamily="18" charset="0"/>
              </a:rPr>
              <a:t>approach over the non-model-selecting NLME approach</a:t>
            </a:r>
            <a:r>
              <a:rPr lang="en-GB" sz="2000" dirty="0">
                <a:latin typeface="Calibri" pitchFamily="34" charset="0"/>
                <a:ea typeface="等线"/>
                <a:cs typeface="Times New Roman" pitchFamily="18" charset="0"/>
              </a:rPr>
              <a:t>.  </a:t>
            </a:r>
            <a:endParaRPr lang="en-US" sz="2000" dirty="0">
              <a:latin typeface="Calibri" pitchFamily="34" charset="0"/>
              <a:ea typeface="等线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等线"/>
                <a:cs typeface="Times New Roman" pitchFamily="18" charset="0"/>
              </a:rPr>
              <a:t> </a:t>
            </a:r>
            <a:endParaRPr kumimoji="0" lang="en-GB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Rectangle 1">
            <a:extLst>
              <a:ext uri="{FF2B5EF4-FFF2-40B4-BE49-F238E27FC236}">
                <a16:creationId xmlns:a16="http://schemas.microsoft.com/office/drawing/2014/main" xmlns="" id="{31B08C05-C487-45C0-9D8B-ED0F63E2069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1877" y="6089602"/>
            <a:ext cx="11162806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等线"/>
                <a:cs typeface="Times New Roman" pitchFamily="18" charset="0"/>
              </a:rPr>
              <a:t>RD … Relative deviation; RMSE … root mean square error; TIA … Time-integrated activity; MS … Model selection; NLME … </a:t>
            </a:r>
            <a:r>
              <a:rPr kumimoji="0" lang="en-GB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等线"/>
                <a:cs typeface="Times New Roman" pitchFamily="18" charset="0"/>
              </a:rPr>
              <a:t>Non-linear mixed-effects </a:t>
            </a:r>
            <a:r>
              <a:rPr kumimoji="0" lang="en-GB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等线"/>
                <a:cs typeface="Times New Roman" pitchFamily="18" charset="0"/>
              </a:rPr>
              <a:t>modelling; STP … single-time-point </a:t>
            </a:r>
            <a:endParaRPr kumimoji="0" lang="en-GB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7002311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</TotalTime>
  <Words>454</Words>
  <Application>Microsoft Office PowerPoint</Application>
  <PresentationFormat>Custom</PresentationFormat>
  <Paragraphs>42</Paragraphs>
  <Slides>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6" baseType="lpstr">
      <vt:lpstr>Office Theme</vt:lpstr>
      <vt:lpstr>Supplemental File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Ade riana</dc:creator>
  <cp:lastModifiedBy>Deni Hardiansyah</cp:lastModifiedBy>
  <cp:revision>16</cp:revision>
  <dcterms:created xsi:type="dcterms:W3CDTF">2022-09-06T07:18:32Z</dcterms:created>
  <dcterms:modified xsi:type="dcterms:W3CDTF">2022-09-19T05:03:51Z</dcterms:modified>
</cp:coreProperties>
</file>