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rawings/drawing1.xml" ContentType="application/vnd.openxmlformats-officedocument.drawingml.chartshapes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6"/>
  </p:notesMasterIdLst>
  <p:sldIdLst>
    <p:sldId id="264" r:id="rId2"/>
    <p:sldId id="266" r:id="rId3"/>
    <p:sldId id="454" r:id="rId4"/>
    <p:sldId id="453" r:id="rId5"/>
  </p:sldIdLst>
  <p:sldSz cx="9144000" cy="6858000" type="screen4x3"/>
  <p:notesSz cx="6735763" cy="98663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kawano fumika" initials="kf" lastIdx="1" clrIdx="0">
    <p:extLst>
      <p:ext uri="{19B8F6BF-5375-455C-9EA6-DF929625EA0E}">
        <p15:presenceInfo xmlns:p15="http://schemas.microsoft.com/office/powerpoint/2012/main" userId="a061f065d4b94175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6907" autoAdjust="0"/>
    <p:restoredTop sz="95958" autoAdjust="0"/>
  </p:normalViewPr>
  <p:slideViewPr>
    <p:cSldViewPr snapToGrid="0">
      <p:cViewPr varScale="1">
        <p:scale>
          <a:sx n="89" d="100"/>
          <a:sy n="89" d="100"/>
        </p:scale>
        <p:origin x="324" y="84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commentAuthors" Target="commentAuthor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chartUserShapes" Target="../drawings/drawing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1"/>
          <c:order val="1"/>
          <c:tx>
            <c:strRef>
              <c:f>コクサッキー!$A$21</c:f>
              <c:strCache>
                <c:ptCount val="1"/>
                <c:pt idx="0">
                  <c:v>T1D発症数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コクサッキー!$B$20:$X$20</c:f>
              <c:numCache>
                <c:formatCode>General</c:formatCode>
                <c:ptCount val="23"/>
                <c:pt idx="0">
                  <c:v>1999</c:v>
                </c:pt>
                <c:pt idx="1">
                  <c:v>2000</c:v>
                </c:pt>
                <c:pt idx="2">
                  <c:v>2001</c:v>
                </c:pt>
                <c:pt idx="3">
                  <c:v>2002</c:v>
                </c:pt>
                <c:pt idx="4">
                  <c:v>2003</c:v>
                </c:pt>
                <c:pt idx="5">
                  <c:v>2004</c:v>
                </c:pt>
                <c:pt idx="6">
                  <c:v>2005</c:v>
                </c:pt>
                <c:pt idx="7">
                  <c:v>2006</c:v>
                </c:pt>
                <c:pt idx="8">
                  <c:v>2007</c:v>
                </c:pt>
                <c:pt idx="9">
                  <c:v>2008</c:v>
                </c:pt>
                <c:pt idx="10">
                  <c:v>2009</c:v>
                </c:pt>
                <c:pt idx="11">
                  <c:v>2010</c:v>
                </c:pt>
                <c:pt idx="12">
                  <c:v>2011</c:v>
                </c:pt>
                <c:pt idx="13">
                  <c:v>2012</c:v>
                </c:pt>
                <c:pt idx="14">
                  <c:v>2013</c:v>
                </c:pt>
                <c:pt idx="15">
                  <c:v>2014</c:v>
                </c:pt>
                <c:pt idx="16">
                  <c:v>2015</c:v>
                </c:pt>
                <c:pt idx="17">
                  <c:v>2016</c:v>
                </c:pt>
                <c:pt idx="18">
                  <c:v>2017</c:v>
                </c:pt>
                <c:pt idx="19">
                  <c:v>2018</c:v>
                </c:pt>
                <c:pt idx="20">
                  <c:v>2019</c:v>
                </c:pt>
                <c:pt idx="21">
                  <c:v>2020</c:v>
                </c:pt>
                <c:pt idx="22">
                  <c:v>2021</c:v>
                </c:pt>
              </c:numCache>
            </c:numRef>
          </c:cat>
          <c:val>
            <c:numRef>
              <c:f>コクサッキー!$B$21:$X$21</c:f>
              <c:numCache>
                <c:formatCode>General</c:formatCode>
                <c:ptCount val="23"/>
                <c:pt idx="0">
                  <c:v>2</c:v>
                </c:pt>
                <c:pt idx="1">
                  <c:v>4</c:v>
                </c:pt>
                <c:pt idx="2">
                  <c:v>5</c:v>
                </c:pt>
                <c:pt idx="3">
                  <c:v>3</c:v>
                </c:pt>
                <c:pt idx="4">
                  <c:v>4</c:v>
                </c:pt>
                <c:pt idx="5">
                  <c:v>3</c:v>
                </c:pt>
                <c:pt idx="6">
                  <c:v>5</c:v>
                </c:pt>
                <c:pt idx="7">
                  <c:v>3</c:v>
                </c:pt>
                <c:pt idx="8">
                  <c:v>12</c:v>
                </c:pt>
                <c:pt idx="9">
                  <c:v>7</c:v>
                </c:pt>
                <c:pt idx="10">
                  <c:v>3</c:v>
                </c:pt>
                <c:pt idx="11">
                  <c:v>9</c:v>
                </c:pt>
                <c:pt idx="12">
                  <c:v>5</c:v>
                </c:pt>
                <c:pt idx="13">
                  <c:v>6</c:v>
                </c:pt>
                <c:pt idx="14">
                  <c:v>11</c:v>
                </c:pt>
                <c:pt idx="15">
                  <c:v>10</c:v>
                </c:pt>
                <c:pt idx="16">
                  <c:v>8</c:v>
                </c:pt>
                <c:pt idx="17">
                  <c:v>6</c:v>
                </c:pt>
                <c:pt idx="18">
                  <c:v>10</c:v>
                </c:pt>
                <c:pt idx="19">
                  <c:v>2</c:v>
                </c:pt>
                <c:pt idx="20">
                  <c:v>9</c:v>
                </c:pt>
                <c:pt idx="21">
                  <c:v>8</c:v>
                </c:pt>
                <c:pt idx="22">
                  <c:v>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73B-46CE-8260-2AD5882D70A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-27"/>
        <c:axId val="2086434992"/>
        <c:axId val="2086439152"/>
        <c:extLst>
          <c:ext xmlns:c15="http://schemas.microsoft.com/office/drawing/2012/chart" uri="{02D57815-91ED-43cb-92C2-25804820EDAC}">
            <c15:filteredBarSeries>
              <c15:ser>
                <c:idx val="0"/>
                <c:order val="0"/>
                <c:tx>
                  <c:strRef>
                    <c:extLst>
                      <c:ext uri="{02D57815-91ED-43cb-92C2-25804820EDAC}">
                        <c15:formulaRef>
                          <c15:sqref>コクサッキー!$A$20</c15:sqref>
                        </c15:formulaRef>
                      </c:ext>
                    </c:extLst>
                    <c:strCache>
                      <c:ptCount val="1"/>
                      <c:pt idx="0">
                        <c:v>年</c:v>
                      </c:pt>
                    </c:strCache>
                  </c:strRef>
                </c:tx>
                <c:spPr>
                  <a:solidFill>
                    <a:schemeClr val="accent1"/>
                  </a:solidFill>
                  <a:ln>
                    <a:noFill/>
                  </a:ln>
                  <a:effectLst/>
                </c:spPr>
                <c:invertIfNegative val="0"/>
                <c:cat>
                  <c:numRef>
                    <c:extLst>
                      <c:ext uri="{02D57815-91ED-43cb-92C2-25804820EDAC}">
                        <c15:formulaRef>
                          <c15:sqref>コクサッキー!$B$20:$X$20</c15:sqref>
                        </c15:formulaRef>
                      </c:ext>
                    </c:extLst>
                    <c:numCache>
                      <c:formatCode>General</c:formatCode>
                      <c:ptCount val="23"/>
                      <c:pt idx="0">
                        <c:v>1999</c:v>
                      </c:pt>
                      <c:pt idx="1">
                        <c:v>2000</c:v>
                      </c:pt>
                      <c:pt idx="2">
                        <c:v>2001</c:v>
                      </c:pt>
                      <c:pt idx="3">
                        <c:v>2002</c:v>
                      </c:pt>
                      <c:pt idx="4">
                        <c:v>2003</c:v>
                      </c:pt>
                      <c:pt idx="5">
                        <c:v>2004</c:v>
                      </c:pt>
                      <c:pt idx="6">
                        <c:v>2005</c:v>
                      </c:pt>
                      <c:pt idx="7">
                        <c:v>2006</c:v>
                      </c:pt>
                      <c:pt idx="8">
                        <c:v>2007</c:v>
                      </c:pt>
                      <c:pt idx="9">
                        <c:v>2008</c:v>
                      </c:pt>
                      <c:pt idx="10">
                        <c:v>2009</c:v>
                      </c:pt>
                      <c:pt idx="11">
                        <c:v>2010</c:v>
                      </c:pt>
                      <c:pt idx="12">
                        <c:v>2011</c:v>
                      </c:pt>
                      <c:pt idx="13">
                        <c:v>2012</c:v>
                      </c:pt>
                      <c:pt idx="14">
                        <c:v>2013</c:v>
                      </c:pt>
                      <c:pt idx="15">
                        <c:v>2014</c:v>
                      </c:pt>
                      <c:pt idx="16">
                        <c:v>2015</c:v>
                      </c:pt>
                      <c:pt idx="17">
                        <c:v>2016</c:v>
                      </c:pt>
                      <c:pt idx="18">
                        <c:v>2017</c:v>
                      </c:pt>
                      <c:pt idx="19">
                        <c:v>2018</c:v>
                      </c:pt>
                      <c:pt idx="20">
                        <c:v>2019</c:v>
                      </c:pt>
                      <c:pt idx="21">
                        <c:v>2020</c:v>
                      </c:pt>
                      <c:pt idx="22">
                        <c:v>2021</c:v>
                      </c:pt>
                    </c:numCache>
                  </c:numRef>
                </c:cat>
                <c:val>
                  <c:numRef>
                    <c:extLst>
                      <c:ext uri="{02D57815-91ED-43cb-92C2-25804820EDAC}">
                        <c15:formulaRef>
                          <c15:sqref>コクサッキー!$B$20:$X$20</c15:sqref>
                        </c15:formulaRef>
                      </c:ext>
                    </c:extLst>
                    <c:numCache>
                      <c:formatCode>General</c:formatCode>
                      <c:ptCount val="23"/>
                      <c:pt idx="0">
                        <c:v>1999</c:v>
                      </c:pt>
                      <c:pt idx="1">
                        <c:v>2000</c:v>
                      </c:pt>
                      <c:pt idx="2">
                        <c:v>2001</c:v>
                      </c:pt>
                      <c:pt idx="3">
                        <c:v>2002</c:v>
                      </c:pt>
                      <c:pt idx="4">
                        <c:v>2003</c:v>
                      </c:pt>
                      <c:pt idx="5">
                        <c:v>2004</c:v>
                      </c:pt>
                      <c:pt idx="6">
                        <c:v>2005</c:v>
                      </c:pt>
                      <c:pt idx="7">
                        <c:v>2006</c:v>
                      </c:pt>
                      <c:pt idx="8">
                        <c:v>2007</c:v>
                      </c:pt>
                      <c:pt idx="9">
                        <c:v>2008</c:v>
                      </c:pt>
                      <c:pt idx="10">
                        <c:v>2009</c:v>
                      </c:pt>
                      <c:pt idx="11">
                        <c:v>2010</c:v>
                      </c:pt>
                      <c:pt idx="12">
                        <c:v>2011</c:v>
                      </c:pt>
                      <c:pt idx="13">
                        <c:v>2012</c:v>
                      </c:pt>
                      <c:pt idx="14">
                        <c:v>2013</c:v>
                      </c:pt>
                      <c:pt idx="15">
                        <c:v>2014</c:v>
                      </c:pt>
                      <c:pt idx="16">
                        <c:v>2015</c:v>
                      </c:pt>
                      <c:pt idx="17">
                        <c:v>2016</c:v>
                      </c:pt>
                      <c:pt idx="18">
                        <c:v>2017</c:v>
                      </c:pt>
                      <c:pt idx="19">
                        <c:v>2018</c:v>
                      </c:pt>
                      <c:pt idx="20">
                        <c:v>2019</c:v>
                      </c:pt>
                      <c:pt idx="21">
                        <c:v>2020</c:v>
                      </c:pt>
                      <c:pt idx="22">
                        <c:v>2021</c:v>
                      </c:pt>
                    </c:numCache>
                  </c:numRef>
                </c:val>
                <c:extLst>
                  <c:ext xmlns:c16="http://schemas.microsoft.com/office/drawing/2014/chart" uri="{C3380CC4-5D6E-409C-BE32-E72D297353CC}">
                    <c16:uniqueId val="{00000002-D73B-46CE-8260-2AD5882D70A8}"/>
                  </c:ext>
                </c:extLst>
              </c15:ser>
            </c15:filteredBarSeries>
          </c:ext>
        </c:extLst>
      </c:barChart>
      <c:lineChart>
        <c:grouping val="standard"/>
        <c:varyColors val="0"/>
        <c:ser>
          <c:idx val="2"/>
          <c:order val="2"/>
          <c:tx>
            <c:strRef>
              <c:f>コクサッキー!$A$22</c:f>
              <c:strCache>
                <c:ptCount val="1"/>
                <c:pt idx="0">
                  <c:v>コクサッキー群合計</c:v>
                </c:pt>
              </c:strCache>
            </c:strRef>
          </c:tx>
          <c:spPr>
            <a:ln w="38100" cap="rnd">
              <a:solidFill>
                <a:srgbClr val="3333CC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rgbClr val="3333CC"/>
              </a:solidFill>
              <a:ln w="12700">
                <a:solidFill>
                  <a:srgbClr val="3333CC"/>
                </a:solidFill>
              </a:ln>
              <a:effectLst/>
            </c:spPr>
          </c:marker>
          <c:val>
            <c:numRef>
              <c:f>コクサッキー!$B$22:$X$22</c:f>
              <c:numCache>
                <c:formatCode>General</c:formatCode>
                <c:ptCount val="23"/>
                <c:pt idx="0">
                  <c:v>0</c:v>
                </c:pt>
                <c:pt idx="1">
                  <c:v>6</c:v>
                </c:pt>
                <c:pt idx="2">
                  <c:v>8</c:v>
                </c:pt>
                <c:pt idx="3">
                  <c:v>6</c:v>
                </c:pt>
                <c:pt idx="4">
                  <c:v>7</c:v>
                </c:pt>
                <c:pt idx="5">
                  <c:v>7</c:v>
                </c:pt>
                <c:pt idx="6">
                  <c:v>9</c:v>
                </c:pt>
                <c:pt idx="7">
                  <c:v>11</c:v>
                </c:pt>
                <c:pt idx="8">
                  <c:v>7</c:v>
                </c:pt>
                <c:pt idx="9">
                  <c:v>34</c:v>
                </c:pt>
                <c:pt idx="10">
                  <c:v>40</c:v>
                </c:pt>
                <c:pt idx="11">
                  <c:v>16</c:v>
                </c:pt>
                <c:pt idx="12">
                  <c:v>58</c:v>
                </c:pt>
                <c:pt idx="13">
                  <c:v>33</c:v>
                </c:pt>
                <c:pt idx="14">
                  <c:v>36</c:v>
                </c:pt>
                <c:pt idx="15">
                  <c:v>28</c:v>
                </c:pt>
                <c:pt idx="16">
                  <c:v>39</c:v>
                </c:pt>
                <c:pt idx="17">
                  <c:v>35</c:v>
                </c:pt>
                <c:pt idx="18">
                  <c:v>36</c:v>
                </c:pt>
                <c:pt idx="19">
                  <c:v>13</c:v>
                </c:pt>
                <c:pt idx="20">
                  <c:v>34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D73B-46CE-8260-2AD5882D70A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357870576"/>
        <c:axId val="357890128"/>
      </c:lineChart>
      <c:catAx>
        <c:axId val="20864349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defRPr>
            </a:pPr>
            <a:endParaRPr lang="ja-JP"/>
          </a:p>
        </c:txPr>
        <c:crossAx val="2086439152"/>
        <c:crosses val="autoZero"/>
        <c:auto val="1"/>
        <c:lblAlgn val="ctr"/>
        <c:lblOffset val="100"/>
        <c:noMultiLvlLbl val="0"/>
      </c:catAx>
      <c:valAx>
        <c:axId val="2086439152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defRPr>
            </a:pPr>
            <a:endParaRPr lang="ja-JP"/>
          </a:p>
        </c:txPr>
        <c:crossAx val="2086434992"/>
        <c:crosses val="autoZero"/>
        <c:crossBetween val="between"/>
      </c:valAx>
      <c:valAx>
        <c:axId val="357890128"/>
        <c:scaling>
          <c:orientation val="minMax"/>
        </c:scaling>
        <c:delete val="0"/>
        <c:axPos val="r"/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rgbClr val="3333CC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defRPr>
            </a:pPr>
            <a:endParaRPr lang="ja-JP"/>
          </a:p>
        </c:txPr>
        <c:crossAx val="357870576"/>
        <c:crosses val="max"/>
        <c:crossBetween val="between"/>
      </c:valAx>
      <c:catAx>
        <c:axId val="357870576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357890128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800">
          <a:latin typeface="メイリオ" panose="020B0604030504040204" pitchFamily="50" charset="-128"/>
          <a:ea typeface="メイリオ" panose="020B0604030504040204" pitchFamily="50" charset="-128"/>
        </a:defRPr>
      </a:pPr>
      <a:endParaRPr lang="ja-JP"/>
    </a:p>
  </c:txPr>
  <c:externalData r:id="rId3">
    <c:autoUpdate val="0"/>
  </c:externalData>
  <c:userShapes r:id="rId4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0.07189</cdr:x>
      <cdr:y>0</cdr:y>
    </cdr:from>
    <cdr:to>
      <cdr:x>0.07189</cdr:x>
      <cdr:y>0.80752</cdr:y>
    </cdr:to>
    <cdr:cxnSp macro="">
      <cdr:nvCxnSpPr>
        <cdr:cNvPr id="3" name="直線コネクタ 2">
          <a:extLst xmlns:a="http://schemas.openxmlformats.org/drawingml/2006/main">
            <a:ext uri="{FF2B5EF4-FFF2-40B4-BE49-F238E27FC236}">
              <a16:creationId xmlns:a16="http://schemas.microsoft.com/office/drawing/2014/main" id="{CDA84751-7640-66E2-204A-E34ED21D461E}"/>
            </a:ext>
          </a:extLst>
        </cdr:cNvPr>
        <cdr:cNvCxnSpPr/>
      </cdr:nvCxnSpPr>
      <cdr:spPr>
        <a:xfrm xmlns:a="http://schemas.openxmlformats.org/drawingml/2006/main">
          <a:off x="631796" y="0"/>
          <a:ext cx="0" cy="3009900"/>
        </a:xfrm>
        <a:prstGeom xmlns:a="http://schemas.openxmlformats.org/drawingml/2006/main" prst="line">
          <a:avLst/>
        </a:prstGeom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0.94</cdr:x>
      <cdr:y>0</cdr:y>
    </cdr:from>
    <cdr:to>
      <cdr:x>0.94</cdr:x>
      <cdr:y>0.80752</cdr:y>
    </cdr:to>
    <cdr:cxnSp macro="">
      <cdr:nvCxnSpPr>
        <cdr:cNvPr id="5" name="直線コネクタ 4">
          <a:extLst xmlns:a="http://schemas.openxmlformats.org/drawingml/2006/main">
            <a:ext uri="{FF2B5EF4-FFF2-40B4-BE49-F238E27FC236}">
              <a16:creationId xmlns:a16="http://schemas.microsoft.com/office/drawing/2014/main" id="{3501DC9F-53AB-0F72-F7AB-B37F5D6DE115}"/>
            </a:ext>
          </a:extLst>
        </cdr:cNvPr>
        <cdr:cNvCxnSpPr/>
      </cdr:nvCxnSpPr>
      <cdr:spPr>
        <a:xfrm xmlns:a="http://schemas.openxmlformats.org/drawingml/2006/main">
          <a:off x="8261321" y="-2255520"/>
          <a:ext cx="0" cy="3009900"/>
        </a:xfrm>
        <a:prstGeom xmlns:a="http://schemas.openxmlformats.org/drawingml/2006/main" prst="line">
          <a:avLst/>
        </a:prstGeom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02E7499-01FC-4136-9666-64133ECCADB7}" type="datetimeFigureOut">
              <a:rPr kumimoji="1" lang="ja-JP" altLang="en-US" smtClean="0"/>
              <a:t>2022/9/20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3488"/>
            <a:ext cx="4440237" cy="3328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73100" y="4748213"/>
            <a:ext cx="5389563" cy="3884612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DC2B407-8CF2-4F1E-8693-934EF6A7E99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713606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ja-JP" altLang="en-US" dirty="0"/>
              <a:t>男子　</a:t>
            </a:r>
            <a:r>
              <a:rPr kumimoji="1" lang="en-US" altLang="ja-JP" dirty="0"/>
              <a:t>joinpoint0</a:t>
            </a:r>
            <a:r>
              <a:rPr kumimoji="1" lang="ja-JP" altLang="en-US" dirty="0"/>
              <a:t>点</a:t>
            </a: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DC2B407-8CF2-4F1E-8693-934EF6A7E99F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5332471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ja-JP" altLang="en-US" dirty="0"/>
              <a:t>女子　</a:t>
            </a:r>
            <a:r>
              <a:rPr kumimoji="1" lang="en-US" altLang="ja-JP" dirty="0"/>
              <a:t>joinpoint0</a:t>
            </a:r>
            <a:r>
              <a:rPr kumimoji="1" lang="ja-JP" altLang="en-US" dirty="0"/>
              <a:t>点</a:t>
            </a: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DC2B407-8CF2-4F1E-8693-934EF6A7E99F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7440686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DC2B407-8CF2-4F1E-8693-934EF6A7E99F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15427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4FC840F-3DCA-46E5-8A82-AF1A6C758065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50" charset="-128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ゴシック" panose="020F0502020204030204"/>
              <a:ea typeface="游ゴシック" panose="020B0400000000000000" pitchFamily="50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780656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E7B709-3A79-45E4-8B6E-9A9ADAB5A56F}" type="datetimeFigureOut">
              <a:rPr kumimoji="1" lang="ja-JP" altLang="en-US" smtClean="0"/>
              <a:t>2022/9/20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11AD09-D733-41C5-A67B-51E294408A8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84473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E7B709-3A79-45E4-8B6E-9A9ADAB5A56F}" type="datetimeFigureOut">
              <a:rPr kumimoji="1" lang="ja-JP" altLang="en-US" smtClean="0"/>
              <a:t>2022/9/20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11AD09-D733-41C5-A67B-51E294408A8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573820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E7B709-3A79-45E4-8B6E-9A9ADAB5A56F}" type="datetimeFigureOut">
              <a:rPr kumimoji="1" lang="ja-JP" altLang="en-US" smtClean="0"/>
              <a:t>2022/9/20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11AD09-D733-41C5-A67B-51E294408A8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92315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E7B709-3A79-45E4-8B6E-9A9ADAB5A56F}" type="datetimeFigureOut">
              <a:rPr kumimoji="1" lang="ja-JP" altLang="en-US" smtClean="0"/>
              <a:t>2022/9/20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11AD09-D733-41C5-A67B-51E294408A8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88152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E7B709-3A79-45E4-8B6E-9A9ADAB5A56F}" type="datetimeFigureOut">
              <a:rPr kumimoji="1" lang="ja-JP" altLang="en-US" smtClean="0"/>
              <a:t>2022/9/20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11AD09-D733-41C5-A67B-51E294408A8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070965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E7B709-3A79-45E4-8B6E-9A9ADAB5A56F}" type="datetimeFigureOut">
              <a:rPr kumimoji="1" lang="ja-JP" altLang="en-US" smtClean="0"/>
              <a:t>2022/9/20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11AD09-D733-41C5-A67B-51E294408A8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974929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E7B709-3A79-45E4-8B6E-9A9ADAB5A56F}" type="datetimeFigureOut">
              <a:rPr kumimoji="1" lang="ja-JP" altLang="en-US" smtClean="0"/>
              <a:t>2022/9/20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11AD09-D733-41C5-A67B-51E294408A8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476640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E7B709-3A79-45E4-8B6E-9A9ADAB5A56F}" type="datetimeFigureOut">
              <a:rPr kumimoji="1" lang="ja-JP" altLang="en-US" smtClean="0"/>
              <a:t>2022/9/20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11AD09-D733-41C5-A67B-51E294408A8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331228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E7B709-3A79-45E4-8B6E-9A9ADAB5A56F}" type="datetimeFigureOut">
              <a:rPr kumimoji="1" lang="ja-JP" altLang="en-US" smtClean="0"/>
              <a:t>2022/9/20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11AD09-D733-41C5-A67B-51E294408A8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884501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E7B709-3A79-45E4-8B6E-9A9ADAB5A56F}" type="datetimeFigureOut">
              <a:rPr kumimoji="1" lang="ja-JP" altLang="en-US" smtClean="0"/>
              <a:t>2022/9/20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11AD09-D733-41C5-A67B-51E294408A8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588006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E7B709-3A79-45E4-8B6E-9A9ADAB5A56F}" type="datetimeFigureOut">
              <a:rPr kumimoji="1" lang="ja-JP" altLang="en-US" smtClean="0"/>
              <a:t>2022/9/20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11AD09-D733-41C5-A67B-51E294408A8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281610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E7B709-3A79-45E4-8B6E-9A9ADAB5A56F}" type="datetimeFigureOut">
              <a:rPr kumimoji="1" lang="ja-JP" altLang="en-US" smtClean="0"/>
              <a:t>2022/9/20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11AD09-D733-41C5-A67B-51E294408A8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457557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BC195297-8A5A-4B16-F51A-D9B1038224B2}"/>
              </a:ext>
            </a:extLst>
          </p:cNvPr>
          <p:cNvSpPr txBox="1"/>
          <p:nvPr/>
        </p:nvSpPr>
        <p:spPr>
          <a:xfrm>
            <a:off x="105925" y="223749"/>
            <a:ext cx="90380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Supplementary Figure 1. (A) </a:t>
            </a:r>
          </a:p>
          <a:p>
            <a:r>
              <a:rPr lang="en-US" altLang="ja-JP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游明朝" panose="02020400000000000000" pitchFamily="18" charset="-128"/>
              </a:rPr>
              <a:t>Annual trend of age-standardized incidence rate of T1D for boys.</a:t>
            </a:r>
            <a:endParaRPr kumimoji="1" lang="ja-JP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図 8">
            <a:extLst>
              <a:ext uri="{FF2B5EF4-FFF2-40B4-BE49-F238E27FC236}">
                <a16:creationId xmlns:a16="http://schemas.microsoft.com/office/drawing/2014/main" id="{719D6593-8061-5922-9C4C-FE00F3D9FE5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656" t="7577" r="27099" b="7325"/>
          <a:stretch/>
        </p:blipFill>
        <p:spPr>
          <a:xfrm>
            <a:off x="1790598" y="1336709"/>
            <a:ext cx="5883275" cy="5015962"/>
          </a:xfrm>
          <a:prstGeom prst="rect">
            <a:avLst/>
          </a:prstGeom>
        </p:spPr>
      </p:pic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5A8EFB46-C227-B51E-A7F2-5A30C7AAF9E8}"/>
              </a:ext>
            </a:extLst>
          </p:cNvPr>
          <p:cNvSpPr txBox="1"/>
          <p:nvPr/>
        </p:nvSpPr>
        <p:spPr>
          <a:xfrm rot="16200000">
            <a:off x="-437463" y="3392070"/>
            <a:ext cx="4543126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kumimoji="1" lang="en-US" altLang="ja-JP" sz="1600" dirty="0">
                <a:latin typeface="Century" panose="02040604050505020304" pitchFamily="18" charset="0"/>
                <a:ea typeface="メイリオ" panose="020B0604030504040204" pitchFamily="50" charset="-128"/>
              </a:rPr>
              <a:t>Age-</a:t>
            </a:r>
            <a:r>
              <a:rPr kumimoji="1" lang="en-US" altLang="ja-JP" sz="1600" dirty="0" err="1">
                <a:latin typeface="Century" panose="02040604050505020304" pitchFamily="18" charset="0"/>
                <a:ea typeface="メイリオ" panose="020B0604030504040204" pitchFamily="50" charset="-128"/>
              </a:rPr>
              <a:t>stanaarized</a:t>
            </a:r>
            <a:r>
              <a:rPr kumimoji="1" lang="en-US" altLang="ja-JP" sz="1600" dirty="0">
                <a:latin typeface="Century" panose="02040604050505020304" pitchFamily="18" charset="0"/>
                <a:ea typeface="メイリオ" panose="020B0604030504040204" pitchFamily="50" charset="-128"/>
              </a:rPr>
              <a:t> incidence rate / 100,000year</a:t>
            </a:r>
            <a:endParaRPr kumimoji="1" lang="ja-JP" altLang="en-US" sz="1600" dirty="0">
              <a:latin typeface="Century" panose="02040604050505020304" pitchFamily="18" charset="0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9232922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A68A696A-5BD9-2A29-97FE-D19B612262CC}"/>
              </a:ext>
            </a:extLst>
          </p:cNvPr>
          <p:cNvSpPr txBox="1"/>
          <p:nvPr/>
        </p:nvSpPr>
        <p:spPr>
          <a:xfrm>
            <a:off x="105925" y="280033"/>
            <a:ext cx="90380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Supplementary Figure 1. (B) </a:t>
            </a:r>
          </a:p>
          <a:p>
            <a:r>
              <a:rPr lang="en-US" altLang="ja-JP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游明朝" panose="02020400000000000000" pitchFamily="18" charset="-128"/>
              </a:rPr>
              <a:t>Annual trend of age-standardized incidence rate of T1D for girls</a:t>
            </a:r>
            <a:endParaRPr kumimoji="1" lang="ja-JP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39AD19AF-FAFA-4017-DDA8-D127626A80F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848" t="7480" r="26081" b="9001"/>
          <a:stretch/>
        </p:blipFill>
        <p:spPr>
          <a:xfrm>
            <a:off x="1762625" y="1480284"/>
            <a:ext cx="5712515" cy="4714875"/>
          </a:xfrm>
          <a:prstGeom prst="rect">
            <a:avLst/>
          </a:prstGeom>
        </p:spPr>
      </p:pic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397AC5D4-AC6B-B456-FD0C-86B9108114CF}"/>
              </a:ext>
            </a:extLst>
          </p:cNvPr>
          <p:cNvSpPr txBox="1"/>
          <p:nvPr/>
        </p:nvSpPr>
        <p:spPr>
          <a:xfrm rot="16200000">
            <a:off x="-427839" y="3382445"/>
            <a:ext cx="4543126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kumimoji="1" lang="en-US" altLang="ja-JP" sz="1600" dirty="0">
                <a:latin typeface="Century" panose="02040604050505020304" pitchFamily="18" charset="0"/>
                <a:ea typeface="メイリオ" panose="020B0604030504040204" pitchFamily="50" charset="-128"/>
              </a:rPr>
              <a:t>Age-</a:t>
            </a:r>
            <a:r>
              <a:rPr kumimoji="1" lang="en-US" altLang="ja-JP" sz="1600" dirty="0" err="1">
                <a:latin typeface="Century" panose="02040604050505020304" pitchFamily="18" charset="0"/>
                <a:ea typeface="メイリオ" panose="020B0604030504040204" pitchFamily="50" charset="-128"/>
              </a:rPr>
              <a:t>stanaarized</a:t>
            </a:r>
            <a:r>
              <a:rPr kumimoji="1" lang="en-US" altLang="ja-JP" sz="1600" dirty="0">
                <a:latin typeface="Century" panose="02040604050505020304" pitchFamily="18" charset="0"/>
                <a:ea typeface="メイリオ" panose="020B0604030504040204" pitchFamily="50" charset="-128"/>
              </a:rPr>
              <a:t> incidence rate / 100,000year</a:t>
            </a:r>
            <a:endParaRPr kumimoji="1" lang="ja-JP" altLang="en-US" sz="1600" dirty="0">
              <a:latin typeface="Century" panose="02040604050505020304" pitchFamily="18" charset="0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9318770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グラフ 3">
            <a:extLst>
              <a:ext uri="{FF2B5EF4-FFF2-40B4-BE49-F238E27FC236}">
                <a16:creationId xmlns:a16="http://schemas.microsoft.com/office/drawing/2014/main" id="{4C476335-3A05-0716-9825-871D106DCF15}"/>
              </a:ext>
            </a:extLst>
          </p:cNvPr>
          <p:cNvGraphicFramePr>
            <a:graphicFrameLocks/>
          </p:cNvGraphicFramePr>
          <p:nvPr/>
        </p:nvGraphicFramePr>
        <p:xfrm>
          <a:off x="196879" y="2255520"/>
          <a:ext cx="8788625" cy="37273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58C9E49C-421D-5BE0-577F-5198627DF270}"/>
              </a:ext>
            </a:extLst>
          </p:cNvPr>
          <p:cNvSpPr txBox="1"/>
          <p:nvPr/>
        </p:nvSpPr>
        <p:spPr>
          <a:xfrm>
            <a:off x="456432" y="1421468"/>
            <a:ext cx="256641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ja-JP" dirty="0">
                <a:latin typeface="Times New Roman" panose="02020603050405020304" pitchFamily="18" charset="0"/>
                <a:ea typeface="メイリオ" panose="020B0604030504040204" pitchFamily="50" charset="-128"/>
                <a:cs typeface="Times New Roman" panose="02020603050405020304" pitchFamily="18" charset="0"/>
              </a:rPr>
              <a:t>Newly onset type 1 diabetes (N)</a:t>
            </a:r>
            <a:endParaRPr lang="ja-JP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テキスト ボックス 112">
            <a:extLst>
              <a:ext uri="{FF2B5EF4-FFF2-40B4-BE49-F238E27FC236}">
                <a16:creationId xmlns:a16="http://schemas.microsoft.com/office/drawing/2014/main" id="{1294B814-73E5-B95B-8A60-61D55515809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03469" y="1372273"/>
            <a:ext cx="2426208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r"/>
            <a:r>
              <a:rPr kumimoji="1" lang="en-US" altLang="ja-JP" sz="1800" dirty="0">
                <a:latin typeface="Times New Roman" panose="02020603050405020304" pitchFamily="18" charset="0"/>
                <a:ea typeface="メイリオ" panose="020B0604030504040204" pitchFamily="50" charset="-128"/>
                <a:cs typeface="Times New Roman" panose="02020603050405020304" pitchFamily="18" charset="0"/>
              </a:rPr>
              <a:t>Coxsackievirus</a:t>
            </a:r>
          </a:p>
          <a:p>
            <a:pPr algn="r"/>
            <a:r>
              <a:rPr kumimoji="1" lang="en-US" altLang="ja-JP" dirty="0">
                <a:latin typeface="Times New Roman" panose="02020603050405020304" pitchFamily="18" charset="0"/>
                <a:ea typeface="メイリオ" panose="020B0604030504040204" pitchFamily="50" charset="-128"/>
                <a:cs typeface="Times New Roman" panose="02020603050405020304" pitchFamily="18" charset="0"/>
              </a:rPr>
              <a:t>(N)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92EFA468-3815-5EAA-3DD1-67042045DF08}"/>
              </a:ext>
            </a:extLst>
          </p:cNvPr>
          <p:cNvSpPr txBox="1"/>
          <p:nvPr/>
        </p:nvSpPr>
        <p:spPr>
          <a:xfrm>
            <a:off x="225552" y="187190"/>
            <a:ext cx="8784336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Supplementary Figure 2. Comparison of numbers of newly onset type 1 diabetes with annual surveillance of Coxsackievirus in Oita Prefecture</a:t>
            </a:r>
          </a:p>
          <a:p>
            <a:r>
              <a:rPr kumimoji="1"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ja-JP" altLang="en-US" dirty="0"/>
          </a:p>
        </p:txBody>
      </p:sp>
      <p:cxnSp>
        <p:nvCxnSpPr>
          <p:cNvPr id="3" name="直線コネクタ 2">
            <a:extLst>
              <a:ext uri="{FF2B5EF4-FFF2-40B4-BE49-F238E27FC236}">
                <a16:creationId xmlns:a16="http://schemas.microsoft.com/office/drawing/2014/main" id="{1E6BCDD8-5C04-EFB2-9A3F-821FA9AD58B2}"/>
              </a:ext>
            </a:extLst>
          </p:cNvPr>
          <p:cNvCxnSpPr>
            <a:cxnSpLocks/>
          </p:cNvCxnSpPr>
          <p:nvPr/>
        </p:nvCxnSpPr>
        <p:spPr>
          <a:xfrm>
            <a:off x="685800" y="2438400"/>
            <a:ext cx="14287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線コネクタ 9">
            <a:extLst>
              <a:ext uri="{FF2B5EF4-FFF2-40B4-BE49-F238E27FC236}">
                <a16:creationId xmlns:a16="http://schemas.microsoft.com/office/drawing/2014/main" id="{A1D5EE5B-DD18-A272-E486-9DD361809EB9}"/>
              </a:ext>
            </a:extLst>
          </p:cNvPr>
          <p:cNvCxnSpPr>
            <a:cxnSpLocks/>
          </p:cNvCxnSpPr>
          <p:nvPr/>
        </p:nvCxnSpPr>
        <p:spPr>
          <a:xfrm>
            <a:off x="685800" y="3359150"/>
            <a:ext cx="14287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線コネクタ 11">
            <a:extLst>
              <a:ext uri="{FF2B5EF4-FFF2-40B4-BE49-F238E27FC236}">
                <a16:creationId xmlns:a16="http://schemas.microsoft.com/office/drawing/2014/main" id="{703BCFB2-C1DE-0DE4-FBA6-6B4C7112ADC5}"/>
              </a:ext>
            </a:extLst>
          </p:cNvPr>
          <p:cNvCxnSpPr>
            <a:cxnSpLocks/>
          </p:cNvCxnSpPr>
          <p:nvPr/>
        </p:nvCxnSpPr>
        <p:spPr>
          <a:xfrm>
            <a:off x="685800" y="4279900"/>
            <a:ext cx="14287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線コネクタ 12">
            <a:extLst>
              <a:ext uri="{FF2B5EF4-FFF2-40B4-BE49-F238E27FC236}">
                <a16:creationId xmlns:a16="http://schemas.microsoft.com/office/drawing/2014/main" id="{AE5F7FC0-3F79-0508-DD33-84FFEBEA6CEC}"/>
              </a:ext>
            </a:extLst>
          </p:cNvPr>
          <p:cNvCxnSpPr>
            <a:cxnSpLocks/>
          </p:cNvCxnSpPr>
          <p:nvPr/>
        </p:nvCxnSpPr>
        <p:spPr>
          <a:xfrm>
            <a:off x="685800" y="5200650"/>
            <a:ext cx="14287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線コネクタ 13">
            <a:extLst>
              <a:ext uri="{FF2B5EF4-FFF2-40B4-BE49-F238E27FC236}">
                <a16:creationId xmlns:a16="http://schemas.microsoft.com/office/drawing/2014/main" id="{D0CFA211-4F4E-0DCB-A94F-FBF9EEB7A2C9}"/>
              </a:ext>
            </a:extLst>
          </p:cNvPr>
          <p:cNvCxnSpPr>
            <a:cxnSpLocks/>
          </p:cNvCxnSpPr>
          <p:nvPr/>
        </p:nvCxnSpPr>
        <p:spPr>
          <a:xfrm>
            <a:off x="8315325" y="2457450"/>
            <a:ext cx="14287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線コネクタ 14">
            <a:extLst>
              <a:ext uri="{FF2B5EF4-FFF2-40B4-BE49-F238E27FC236}">
                <a16:creationId xmlns:a16="http://schemas.microsoft.com/office/drawing/2014/main" id="{04F10409-F68D-54AD-C6AF-EAB52E2F8DA8}"/>
              </a:ext>
            </a:extLst>
          </p:cNvPr>
          <p:cNvCxnSpPr>
            <a:cxnSpLocks/>
          </p:cNvCxnSpPr>
          <p:nvPr/>
        </p:nvCxnSpPr>
        <p:spPr>
          <a:xfrm>
            <a:off x="8315325" y="3148013"/>
            <a:ext cx="14287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線コネクタ 15">
            <a:extLst>
              <a:ext uri="{FF2B5EF4-FFF2-40B4-BE49-F238E27FC236}">
                <a16:creationId xmlns:a16="http://schemas.microsoft.com/office/drawing/2014/main" id="{C23AB42F-693E-90B2-B70B-5CD7AA780D55}"/>
              </a:ext>
            </a:extLst>
          </p:cNvPr>
          <p:cNvCxnSpPr>
            <a:cxnSpLocks/>
          </p:cNvCxnSpPr>
          <p:nvPr/>
        </p:nvCxnSpPr>
        <p:spPr>
          <a:xfrm>
            <a:off x="8315325" y="4529139"/>
            <a:ext cx="14287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線コネクタ 16">
            <a:extLst>
              <a:ext uri="{FF2B5EF4-FFF2-40B4-BE49-F238E27FC236}">
                <a16:creationId xmlns:a16="http://schemas.microsoft.com/office/drawing/2014/main" id="{A3BCFB53-8200-C2E3-8D36-C8E61CEFAF0B}"/>
              </a:ext>
            </a:extLst>
          </p:cNvPr>
          <p:cNvCxnSpPr>
            <a:cxnSpLocks/>
          </p:cNvCxnSpPr>
          <p:nvPr/>
        </p:nvCxnSpPr>
        <p:spPr>
          <a:xfrm>
            <a:off x="8315325" y="5219700"/>
            <a:ext cx="14287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線コネクタ 17">
            <a:extLst>
              <a:ext uri="{FF2B5EF4-FFF2-40B4-BE49-F238E27FC236}">
                <a16:creationId xmlns:a16="http://schemas.microsoft.com/office/drawing/2014/main" id="{CBFC9A00-343C-E441-1713-2495B7274EE0}"/>
              </a:ext>
            </a:extLst>
          </p:cNvPr>
          <p:cNvCxnSpPr>
            <a:cxnSpLocks/>
          </p:cNvCxnSpPr>
          <p:nvPr/>
        </p:nvCxnSpPr>
        <p:spPr>
          <a:xfrm>
            <a:off x="8324850" y="3838576"/>
            <a:ext cx="14287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712535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表 9">
            <a:extLst>
              <a:ext uri="{FF2B5EF4-FFF2-40B4-BE49-F238E27FC236}">
                <a16:creationId xmlns:a16="http://schemas.microsoft.com/office/drawing/2014/main" id="{7AE26D2A-FC00-0406-B837-05F81239640E}"/>
              </a:ext>
            </a:extLst>
          </p:cNvPr>
          <p:cNvGraphicFramePr>
            <a:graphicFrameLocks noGrp="1"/>
          </p:cNvGraphicFramePr>
          <p:nvPr/>
        </p:nvGraphicFramePr>
        <p:xfrm>
          <a:off x="810333" y="1646778"/>
          <a:ext cx="6704003" cy="421452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048120">
                  <a:extLst>
                    <a:ext uri="{9D8B030D-6E8A-4147-A177-3AD203B41FA5}">
                      <a16:colId xmlns:a16="http://schemas.microsoft.com/office/drawing/2014/main" val="668468640"/>
                    </a:ext>
                  </a:extLst>
                </a:gridCol>
                <a:gridCol w="1680944">
                  <a:extLst>
                    <a:ext uri="{9D8B030D-6E8A-4147-A177-3AD203B41FA5}">
                      <a16:colId xmlns:a16="http://schemas.microsoft.com/office/drawing/2014/main" val="2510359337"/>
                    </a:ext>
                  </a:extLst>
                </a:gridCol>
                <a:gridCol w="2274220">
                  <a:extLst>
                    <a:ext uri="{9D8B030D-6E8A-4147-A177-3AD203B41FA5}">
                      <a16:colId xmlns:a16="http://schemas.microsoft.com/office/drawing/2014/main" val="3091261989"/>
                    </a:ext>
                  </a:extLst>
                </a:gridCol>
                <a:gridCol w="1700719">
                  <a:extLst>
                    <a:ext uri="{9D8B030D-6E8A-4147-A177-3AD203B41FA5}">
                      <a16:colId xmlns:a16="http://schemas.microsoft.com/office/drawing/2014/main" val="671273682"/>
                    </a:ext>
                  </a:extLst>
                </a:gridCol>
              </a:tblGrid>
              <a:tr h="325246"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Subgroup</a:t>
                      </a:r>
                    </a:p>
                  </a:txBody>
                  <a:tcPr marL="6746" marR="6746" marT="6746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　</a:t>
                      </a:r>
                      <a:endParaRPr lang="ja-JP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746" marR="6746" marT="6746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Annual increase(%)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746" marR="6746" marT="6746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(95% CI)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746" marR="6746" marT="6746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63979350"/>
                  </a:ext>
                </a:extLst>
              </a:tr>
              <a:tr h="325246"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Period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746" marR="6746" marT="6746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　</a:t>
                      </a:r>
                      <a:endParaRPr lang="ja-JP" altLang="en-US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746" marR="6746" marT="6746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　</a:t>
                      </a:r>
                      <a:endParaRPr lang="ja-JP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746" marR="6746" marT="6746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　</a:t>
                      </a:r>
                      <a:endParaRPr lang="ja-JP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746" marR="6746" marT="6746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81999326"/>
                  </a:ext>
                </a:extLst>
              </a:tr>
              <a:tr h="328853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　</a:t>
                      </a:r>
                      <a:endParaRPr lang="ja-JP" altLang="en-US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746" marR="6746" marT="6746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ja-JP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1999-2002</a:t>
                      </a:r>
                      <a:endParaRPr lang="en-US" altLang="ja-JP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746" marR="6746" marT="6746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12.4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(-55.6, 184.9)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97023751"/>
                  </a:ext>
                </a:extLst>
              </a:tr>
              <a:tr h="328853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　</a:t>
                      </a:r>
                      <a:endParaRPr lang="ja-JP" altLang="en-US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746" marR="6746" marT="6746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ja-JP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2003-2006</a:t>
                      </a:r>
                      <a:endParaRPr lang="en-US" altLang="ja-JP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746" marR="6746" marT="6746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0.2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(-41.9, 72.8)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55122341"/>
                  </a:ext>
                </a:extLst>
              </a:tr>
              <a:tr h="328853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　</a:t>
                      </a:r>
                      <a:endParaRPr lang="ja-JP" altLang="en-US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746" marR="6746" marT="6746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ja-JP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2007-2010</a:t>
                      </a:r>
                      <a:endParaRPr lang="en-US" altLang="ja-JP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746" marR="6746" marT="6746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-10.9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(-62.8, 113.5)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29621065"/>
                  </a:ext>
                </a:extLst>
              </a:tr>
              <a:tr h="328853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　</a:t>
                      </a:r>
                      <a:endParaRPr lang="ja-JP" altLang="en-US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746" marR="6746" marT="6746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ja-JP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2011-2014</a:t>
                      </a:r>
                      <a:endParaRPr lang="en-US" altLang="ja-JP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746" marR="6746" marT="6746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32.7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(-19.0, 117.5)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81474422"/>
                  </a:ext>
                </a:extLst>
              </a:tr>
              <a:tr h="328853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　</a:t>
                      </a:r>
                      <a:endParaRPr lang="ja-JP" altLang="en-US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746" marR="6746" marT="6746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ja-JP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2015-2018</a:t>
                      </a:r>
                      <a:endParaRPr lang="en-US" altLang="ja-JP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746" marR="6746" marT="6746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-13.0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(-74.5, 197.2)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58127315"/>
                  </a:ext>
                </a:extLst>
              </a:tr>
              <a:tr h="328853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　</a:t>
                      </a:r>
                      <a:endParaRPr lang="ja-JP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746" marR="6746" marT="6746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1999-2018</a:t>
                      </a:r>
                      <a:r>
                        <a:rPr lang="en-US" altLang="ja-JP" sz="1600" dirty="0"/>
                        <a:t>†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746" marR="6746" marT="6746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5.3*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(1.1, 9.8)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15167679"/>
                  </a:ext>
                </a:extLst>
              </a:tr>
              <a:tr h="409691">
                <a:tc>
                  <a:txBody>
                    <a:bodyPr/>
                    <a:lstStyle/>
                    <a:p>
                      <a:pPr algn="l" fontAlgn="ctr"/>
                      <a:endParaRPr lang="ja-JP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746" marR="6746" marT="6746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ja-JP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1999-2021</a:t>
                      </a:r>
                      <a:r>
                        <a:rPr lang="en-US" altLang="ja-JP" sz="1600" dirty="0"/>
                        <a:t>‡</a:t>
                      </a:r>
                      <a:endParaRPr lang="en-US" altLang="ja-JP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746" marR="6746" marT="6746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4.7*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(1.7, 7.8)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04147462"/>
                  </a:ext>
                </a:extLst>
              </a:tr>
              <a:tr h="1181224">
                <a:tc gridSpan="3"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1600" dirty="0"/>
                        <a:t>†</a:t>
                      </a:r>
                      <a:r>
                        <a:rPr lang="en-US" altLang="ja-JP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Evaluated time period (1999-2018)</a:t>
                      </a:r>
                    </a:p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1600" dirty="0"/>
                        <a:t>‡</a:t>
                      </a:r>
                      <a:r>
                        <a:rPr lang="en-US" altLang="ja-JP" sz="1600" u="none" strike="noStrike" baseline="30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ja-JP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Overall time period including 2019-2021</a:t>
                      </a:r>
                    </a:p>
                    <a:p>
                      <a:pPr algn="l" fontAlgn="ctr"/>
                      <a:r>
                        <a:rPr kumimoji="1" lang="en-US" altLang="ja-JP" sz="18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* P &lt;0.05</a:t>
                      </a:r>
                      <a:endParaRPr lang="ja-JP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746" marR="6746" marT="6746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en-US" altLang="ja-JP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746" marR="6746" marT="6746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altLang="ja-JP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746" marR="6746" marT="6746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ja-JP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746" marR="6746" marT="6746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343582"/>
                  </a:ext>
                </a:extLst>
              </a:tr>
            </a:tbl>
          </a:graphicData>
        </a:graphic>
      </p:graphicFrame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1E91FB5E-CCF6-3B3E-4A82-D30E31C90506}"/>
              </a:ext>
            </a:extLst>
          </p:cNvPr>
          <p:cNvSpPr txBox="1"/>
          <p:nvPr/>
        </p:nvSpPr>
        <p:spPr>
          <a:xfrm>
            <a:off x="479531" y="322634"/>
            <a:ext cx="806439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メイリオ" panose="020B0604030504040204" pitchFamily="50" charset="-128"/>
                <a:cs typeface="Times New Roman" panose="02020603050405020304" pitchFamily="18" charset="0"/>
              </a:rPr>
              <a:t>Supplementary TABLE.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ja-JP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游ゴシック" panose="020B0400000000000000" pitchFamily="50" charset="-128"/>
                <a:cs typeface="Times New Roman" panose="02020603050405020304" pitchFamily="18" charset="0"/>
              </a:rPr>
              <a:t>Annual increases in incidence rate over a 20-year period as estimated by mixed effects Poisson regression in subgroups defined by 4-year time period.</a:t>
            </a:r>
            <a:endParaRPr kumimoji="0" lang="ja-JP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游ゴシック" panose="020B0400000000000000" pitchFamily="50" charset="-128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4792727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10945</TotalTime>
  <Words>208</Words>
  <Application>Microsoft Office PowerPoint</Application>
  <PresentationFormat>画面に合わせる (4:3)</PresentationFormat>
  <Paragraphs>57</Paragraphs>
  <Slides>4</Slides>
  <Notes>4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4</vt:i4>
      </vt:variant>
    </vt:vector>
  </HeadingPairs>
  <TitlesOfParts>
    <vt:vector size="11" baseType="lpstr">
      <vt:lpstr>游ゴシック</vt:lpstr>
      <vt:lpstr>Arial</vt:lpstr>
      <vt:lpstr>Calibri</vt:lpstr>
      <vt:lpstr>Calibri Light</vt:lpstr>
      <vt:lpstr>Century</vt:lpstr>
      <vt:lpstr>Times New Roman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kawano fumika</dc:creator>
  <cp:lastModifiedBy>井原 健二</cp:lastModifiedBy>
  <cp:revision>166</cp:revision>
  <cp:lastPrinted>2021-12-20T06:15:05Z</cp:lastPrinted>
  <dcterms:created xsi:type="dcterms:W3CDTF">2021-12-20T06:11:34Z</dcterms:created>
  <dcterms:modified xsi:type="dcterms:W3CDTF">2022-09-20T03:49:15Z</dcterms:modified>
</cp:coreProperties>
</file>