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455" r:id="rId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wano fumika" initials="kf" lastIdx="1" clrIdx="0">
    <p:extLst>
      <p:ext uri="{19B8F6BF-5375-455C-9EA6-DF929625EA0E}">
        <p15:presenceInfo xmlns:p15="http://schemas.microsoft.com/office/powerpoint/2012/main" userId="a061f065d4b941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907" autoAdjust="0"/>
    <p:restoredTop sz="95958" autoAdjust="0"/>
  </p:normalViewPr>
  <p:slideViewPr>
    <p:cSldViewPr snapToGrid="0">
      <p:cViewPr varScale="1">
        <p:scale>
          <a:sx n="104" d="100"/>
          <a:sy n="104" d="100"/>
        </p:scale>
        <p:origin x="1380"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02E7499-01FC-4136-9666-64133ECCADB7}" type="datetimeFigureOut">
              <a:rPr kumimoji="1" lang="ja-JP" altLang="en-US" smtClean="0"/>
              <a:t>2022/6/27</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3DC2B407-8CF2-4F1E-8693-934EF6A7E99F}" type="slidenum">
              <a:rPr kumimoji="1" lang="ja-JP" altLang="en-US" smtClean="0"/>
              <a:t>‹#›</a:t>
            </a:fld>
            <a:endParaRPr kumimoji="1" lang="ja-JP" altLang="en-US"/>
          </a:p>
        </p:txBody>
      </p:sp>
    </p:spTree>
    <p:extLst>
      <p:ext uri="{BB962C8B-B14F-4D97-AF65-F5344CB8AC3E}">
        <p14:creationId xmlns:p14="http://schemas.microsoft.com/office/powerpoint/2010/main" val="23713606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4FC840F-3DCA-46E5-8A82-AF1A6C75806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45256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30844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4258800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342816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2957382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15923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20881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1607096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3797492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2347664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2633122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8E7B709-3A79-45E4-8B6E-9A9ADAB5A56F}" type="datetimeFigureOut">
              <a:rPr kumimoji="1" lang="ja-JP" altLang="en-US" smtClean="0"/>
              <a:t>2022/6/27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3188450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7B709-3A79-45E4-8B6E-9A9ADAB5A56F}" type="datetimeFigureOut">
              <a:rPr kumimoji="1" lang="ja-JP" altLang="en-US" smtClean="0"/>
              <a:t>2022/6/27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11AD09-D733-41C5-A67B-51E294408A8F}" type="slidenum">
              <a:rPr kumimoji="1" lang="ja-JP" altLang="en-US" smtClean="0"/>
              <a:t>‹#›</a:t>
            </a:fld>
            <a:endParaRPr kumimoji="1" lang="ja-JP" altLang="en-US"/>
          </a:p>
        </p:txBody>
      </p:sp>
    </p:spTree>
    <p:extLst>
      <p:ext uri="{BB962C8B-B14F-4D97-AF65-F5344CB8AC3E}">
        <p14:creationId xmlns:p14="http://schemas.microsoft.com/office/powerpoint/2010/main" val="3245755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C9A21B42-4C48-0A41-0E7F-60F4779A7EEC}"/>
              </a:ext>
            </a:extLst>
          </p:cNvPr>
          <p:cNvGraphicFramePr>
            <a:graphicFrameLocks noGrp="1"/>
          </p:cNvGraphicFramePr>
          <p:nvPr>
            <p:extLst>
              <p:ext uri="{D42A27DB-BD31-4B8C-83A1-F6EECF244321}">
                <p14:modId xmlns:p14="http://schemas.microsoft.com/office/powerpoint/2010/main" val="3802050620"/>
              </p:ext>
            </p:extLst>
          </p:nvPr>
        </p:nvGraphicFramePr>
        <p:xfrm>
          <a:off x="1325191" y="982696"/>
          <a:ext cx="6814957" cy="4187726"/>
        </p:xfrm>
        <a:graphic>
          <a:graphicData uri="http://schemas.openxmlformats.org/drawingml/2006/table">
            <a:tbl>
              <a:tblPr>
                <a:tableStyleId>{5C22544A-7EE6-4342-B048-85BDC9FD1C3A}</a:tableStyleId>
              </a:tblPr>
              <a:tblGrid>
                <a:gridCol w="849867">
                  <a:extLst>
                    <a:ext uri="{9D8B030D-6E8A-4147-A177-3AD203B41FA5}">
                      <a16:colId xmlns:a16="http://schemas.microsoft.com/office/drawing/2014/main" val="668468640"/>
                    </a:ext>
                  </a:extLst>
                </a:gridCol>
                <a:gridCol w="1362990">
                  <a:extLst>
                    <a:ext uri="{9D8B030D-6E8A-4147-A177-3AD203B41FA5}">
                      <a16:colId xmlns:a16="http://schemas.microsoft.com/office/drawing/2014/main" val="2510359337"/>
                    </a:ext>
                  </a:extLst>
                </a:gridCol>
                <a:gridCol w="1844048">
                  <a:extLst>
                    <a:ext uri="{9D8B030D-6E8A-4147-A177-3AD203B41FA5}">
                      <a16:colId xmlns:a16="http://schemas.microsoft.com/office/drawing/2014/main" val="3091261989"/>
                    </a:ext>
                  </a:extLst>
                </a:gridCol>
                <a:gridCol w="1379026">
                  <a:extLst>
                    <a:ext uri="{9D8B030D-6E8A-4147-A177-3AD203B41FA5}">
                      <a16:colId xmlns:a16="http://schemas.microsoft.com/office/drawing/2014/main" val="671273682"/>
                    </a:ext>
                  </a:extLst>
                </a:gridCol>
                <a:gridCol w="1379026">
                  <a:extLst>
                    <a:ext uri="{9D8B030D-6E8A-4147-A177-3AD203B41FA5}">
                      <a16:colId xmlns:a16="http://schemas.microsoft.com/office/drawing/2014/main" val="1699194625"/>
                    </a:ext>
                  </a:extLst>
                </a:gridCol>
              </a:tblGrid>
              <a:tr h="269740">
                <a:tc>
                  <a:txBody>
                    <a:bodyPr/>
                    <a:lstStyle/>
                    <a:p>
                      <a:pPr algn="l" fontAlgn="ctr"/>
                      <a:r>
                        <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Subgroup</a:t>
                      </a: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600" u="none" strike="noStrike" dirty="0">
                          <a:effectLst/>
                          <a:latin typeface="Times New Roman" panose="02020603050405020304" pitchFamily="18" charset="0"/>
                          <a:cs typeface="Times New Roman" panose="02020603050405020304" pitchFamily="18" charset="0"/>
                        </a:rPr>
                        <a:t>　</a:t>
                      </a:r>
                      <a:endParaRPr lang="ja-JP" alt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Annual increase(%)</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(95% CI)</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Combination</a:t>
                      </a:r>
                      <a:r>
                        <a:rPr lang="en-US" altLang="ja-JP" sz="1600" dirty="0"/>
                        <a:t>†</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3979350"/>
                  </a:ext>
                </a:extLst>
              </a:tr>
              <a:tr h="269740">
                <a:tc>
                  <a:txBody>
                    <a:bodyPr/>
                    <a:lstStyle/>
                    <a:p>
                      <a:pPr algn="l" fontAlgn="ctr"/>
                      <a:r>
                        <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Boys</a:t>
                      </a: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ja-JP" alt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6200893"/>
                  </a:ext>
                </a:extLst>
              </a:tr>
              <a:tr h="260589">
                <a:tc>
                  <a:txBody>
                    <a:bodyPr/>
                    <a:lstStyle/>
                    <a:p>
                      <a:pPr algn="l" fontAlgn="ctr"/>
                      <a:r>
                        <a:rPr lang="ja-JP" altLang="en-US" sz="1600" u="none" strike="noStrike" dirty="0">
                          <a:effectLst/>
                          <a:latin typeface="Times New Roman" panose="02020603050405020304" pitchFamily="18" charset="0"/>
                          <a:cs typeface="Times New Roman" panose="02020603050405020304" pitchFamily="18" charset="0"/>
                        </a:rPr>
                        <a:t>　</a:t>
                      </a:r>
                      <a:endParaRPr lang="ja-JP" alt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(-10.6, 8.9)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4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4387083"/>
                  </a:ext>
                </a:extLst>
              </a:tr>
              <a:tr h="260589">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5-9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8.0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(-1.2, 18.1)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4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7023972"/>
                  </a:ext>
                </a:extLst>
              </a:tr>
              <a:tr h="260589">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10-14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8.1*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(3.2, 13.2)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4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042754"/>
                  </a:ext>
                </a:extLst>
              </a:tr>
              <a:tr h="260589">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0-14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6.2*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(1.3, 11.4)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2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050063"/>
                  </a:ext>
                </a:extLst>
              </a:tr>
              <a:tr h="260589">
                <a:tc>
                  <a:txBody>
                    <a:bodyPr/>
                    <a:lstStyle/>
                    <a:p>
                      <a:pPr algn="l" fontAlgn="ctr"/>
                      <a:r>
                        <a:rPr lang="en-US" sz="1600" u="none" strike="noStrike">
                          <a:effectLst/>
                          <a:latin typeface="Times New Roman" panose="02020603050405020304" pitchFamily="18" charset="0"/>
                          <a:cs typeface="Times New Roman" panose="02020603050405020304" pitchFamily="18" charset="0"/>
                        </a:rPr>
                        <a:t>Girls</a:t>
                      </a:r>
                      <a:endParaRPr 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kumimoji="1" lang="ja-JP" altLang="en-US" sz="1600" u="none" strike="noStrike" kern="120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kumimoji="1" lang="ja-JP" altLang="en-US" sz="16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kumimoji="1" lang="ja-JP" altLang="en-US" sz="16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2490284"/>
                  </a:ext>
                </a:extLst>
              </a:tr>
              <a:tr h="260589">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7.6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(-12.2, 31.9)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5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6931597"/>
                  </a:ext>
                </a:extLst>
              </a:tr>
              <a:tr h="260589">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5-9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4.2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(-18.0, 32.3)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4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5436954"/>
                  </a:ext>
                </a:extLst>
              </a:tr>
              <a:tr h="260589">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10-14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2.7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(-6.8, 13.1)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4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5812664"/>
                  </a:ext>
                </a:extLst>
              </a:tr>
              <a:tr h="260589">
                <a:tc>
                  <a:txBody>
                    <a:bodyPr/>
                    <a:lstStyle/>
                    <a:p>
                      <a:pPr algn="l" fontAlgn="ctr"/>
                      <a:r>
                        <a:rPr lang="ja-JP" altLang="en-US" sz="1600" u="none" strike="noStrike">
                          <a:effectLst/>
                          <a:latin typeface="Times New Roman" panose="02020603050405020304" pitchFamily="18" charset="0"/>
                          <a:cs typeface="Times New Roman" panose="02020603050405020304" pitchFamily="18" charset="0"/>
                        </a:rPr>
                        <a:t>　</a:t>
                      </a: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0-14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4.8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(-2.7, 12.9)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2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4771039"/>
                  </a:ext>
                </a:extLst>
              </a:tr>
              <a:tr h="260589">
                <a:tc>
                  <a:txBody>
                    <a:bodyPr/>
                    <a:lstStyle/>
                    <a:p>
                      <a:pPr algn="l" fontAlgn="ctr"/>
                      <a:r>
                        <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Total</a:t>
                      </a: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ja-JP" alt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kumimoji="1" lang="ja-JP" altLang="en-US" sz="1600" u="none" strike="noStrike" kern="120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kumimoji="1" lang="ja-JP" altLang="en-US" sz="16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kumimoji="1" lang="ja-JP" altLang="en-US" sz="16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81999326"/>
                  </a:ext>
                </a:extLst>
              </a:tr>
              <a:tr h="260589">
                <a:tc>
                  <a:txBody>
                    <a:bodyPr/>
                    <a:lstStyle/>
                    <a:p>
                      <a:pPr algn="l" fontAlgn="ctr"/>
                      <a:endParaRPr lang="ja-JP" alt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3.0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(-1.9, 8.2)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2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97023751"/>
                  </a:ext>
                </a:extLst>
              </a:tr>
              <a:tr h="260589">
                <a:tc>
                  <a:txBody>
                    <a:bodyPr/>
                    <a:lstStyle/>
                    <a:p>
                      <a:pPr algn="l" fontAlgn="ct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5-9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4.9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(-10.7, 23.4)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4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55122341"/>
                  </a:ext>
                </a:extLst>
              </a:tr>
              <a:tr h="260589">
                <a:tc>
                  <a:txBody>
                    <a:bodyPr/>
                    <a:lstStyle/>
                    <a:p>
                      <a:pPr algn="l" fontAlgn="ctr"/>
                      <a:endParaRPr lang="ja-JP" altLang="en-US" sz="1600" b="0" i="0" u="none" strike="noStrike">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10-14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a:solidFill>
                            <a:schemeClr val="dk1"/>
                          </a:solidFill>
                          <a:effectLst/>
                          <a:latin typeface="Times New Roman" panose="02020603050405020304" pitchFamily="18" charset="0"/>
                          <a:ea typeface="+mn-ea"/>
                          <a:cs typeface="Times New Roman" panose="02020603050405020304" pitchFamily="18" charset="0"/>
                        </a:rPr>
                        <a:t>5.0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(-0.7, 10.9)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2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9621065"/>
                  </a:ext>
                </a:extLst>
              </a:tr>
              <a:tr h="260589">
                <a:tc>
                  <a:txBody>
                    <a:bodyPr/>
                    <a:lstStyle/>
                    <a:p>
                      <a:pPr algn="l" fontAlgn="ctr"/>
                      <a:endParaRPr lang="ja-JP" alt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0-14 years old</a:t>
                      </a:r>
                      <a:endParaRPr lang="en-US" sz="1600" b="0" i="0" u="none" strike="noStrike"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txBody>
                  <a:tcPr marL="6746" marR="6746" marT="674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5.3*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(1.1, 9.8)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kumimoji="1" lang="en-US" altLang="ja-JP" sz="1600" u="none" strike="noStrike" kern="1200" dirty="0">
                          <a:solidFill>
                            <a:schemeClr val="dk1"/>
                          </a:solidFill>
                          <a:effectLst/>
                          <a:latin typeface="Times New Roman" panose="02020603050405020304" pitchFamily="18" charset="0"/>
                          <a:ea typeface="+mn-ea"/>
                          <a:cs typeface="Times New Roman" panose="02020603050405020304" pitchFamily="18" charset="0"/>
                        </a:rPr>
                        <a:t>Every 1 years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1474422"/>
                  </a:ext>
                </a:extLst>
              </a:tr>
            </a:tbl>
          </a:graphicData>
        </a:graphic>
      </p:graphicFrame>
      <p:sp>
        <p:nvSpPr>
          <p:cNvPr id="3" name="テキスト ボックス 2">
            <a:extLst>
              <a:ext uri="{FF2B5EF4-FFF2-40B4-BE49-F238E27FC236}">
                <a16:creationId xmlns:a16="http://schemas.microsoft.com/office/drawing/2014/main" id="{B435E79F-C221-7447-738C-DA87CD681DCF}"/>
              </a:ext>
            </a:extLst>
          </p:cNvPr>
          <p:cNvSpPr txBox="1"/>
          <p:nvPr/>
        </p:nvSpPr>
        <p:spPr>
          <a:xfrm>
            <a:off x="257026" y="70031"/>
            <a:ext cx="8368051"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Times New Roman" panose="02020603050405020304" pitchFamily="18" charset="0"/>
                <a:ea typeface="メイリオ" panose="020B0604030504040204" pitchFamily="50" charset="-128"/>
                <a:cs typeface="Times New Roman" panose="02020603050405020304" pitchFamily="18" charset="0"/>
              </a:rPr>
              <a:t>TABLE 2.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Annual increases in incidence </a:t>
            </a:r>
            <a:r>
              <a:rPr kumimoji="0" lang="en-US" altLang="ja-JP" sz="1800" b="0" i="0" u="none" strike="noStrike" kern="1200" cap="none" spc="0" normalizeH="0" baseline="0" noProof="0" dirty="0">
                <a:ln>
                  <a:noFill/>
                </a:ln>
                <a:effectLst/>
                <a:uLnTx/>
                <a:uFillTx/>
                <a:latin typeface="Times New Roman" panose="02020603050405020304" pitchFamily="18" charset="0"/>
                <a:ea typeface="游ゴシック" panose="020B0400000000000000" pitchFamily="50" charset="-128"/>
                <a:cs typeface="Times New Roman" panose="02020603050405020304" pitchFamily="18" charset="0"/>
              </a:rPr>
              <a:t>rate for 20-year period (1999-2018) </a:t>
            </a:r>
            <a:r>
              <a:rPr kumimoji="0" lang="en-US" altLang="ja-JP" sz="1800" b="0" i="0" u="none" strike="noStrike" kern="120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as estimated by mixed effects Poisson regression in subgroups defined by age group and sex.</a:t>
            </a:r>
            <a:endParaRPr kumimoji="0" lang="ja-JP" altLang="en-US" sz="1800" b="0" i="0" u="none" strike="noStrike" kern="120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743BBC52-84DE-DB5D-DC1A-C7481916DF90}"/>
              </a:ext>
            </a:extLst>
          </p:cNvPr>
          <p:cNvSpPr txBox="1"/>
          <p:nvPr/>
        </p:nvSpPr>
        <p:spPr>
          <a:xfrm>
            <a:off x="1367294" y="5170422"/>
            <a:ext cx="4572000" cy="369332"/>
          </a:xfrm>
          <a:prstGeom prst="rect">
            <a:avLst/>
          </a:prstGeom>
          <a:noFill/>
        </p:spPr>
        <p:txBody>
          <a:bodyPr wrap="square">
            <a:spAutoFit/>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 P &lt;0.05</a:t>
            </a:r>
            <a:endParaRPr kumimoji="0" lang="ja-JP" alt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30DFB477-13A8-D9A0-2C47-928B8145287F}"/>
              </a:ext>
            </a:extLst>
          </p:cNvPr>
          <p:cNvSpPr txBox="1"/>
          <p:nvPr/>
        </p:nvSpPr>
        <p:spPr>
          <a:xfrm>
            <a:off x="336885" y="5627244"/>
            <a:ext cx="8331338" cy="9233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dirty="0"/>
              <a:t>†</a:t>
            </a:r>
            <a:r>
              <a:rPr kumimoji="0" lang="en-US" altLang="ja-JP" sz="1800" b="0" i="0" u="none" strike="noStrike" kern="120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The cohort is not processed if some of the records for a cohort have zero counts. We aggregated the data by combining some of the years in order to eliminate the zero values according to the software operation manual. We combined the data in the smallest units.</a:t>
            </a:r>
            <a:endParaRPr kumimoji="0" lang="ja-JP" altLang="en-US" sz="1800" b="0" i="0" u="none" strike="noStrike" kern="120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35441086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10945</TotalTime>
  <Words>258</Words>
  <Application>Microsoft Office PowerPoint</Application>
  <PresentationFormat>画面に合わせる (4:3)</PresentationFormat>
  <Paragraphs>70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Arial</vt:lpstr>
      <vt:lpstr>Calibri</vt:lpstr>
      <vt:lpstr>Calibri Light</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kawano fumika</dc:creator>
  <cp:lastModifiedBy>井原 健二</cp:lastModifiedBy>
  <cp:revision>165</cp:revision>
  <cp:lastPrinted>2021-12-20T06:15:05Z</cp:lastPrinted>
  <dcterms:created xsi:type="dcterms:W3CDTF">2021-12-20T06:11:34Z</dcterms:created>
  <dcterms:modified xsi:type="dcterms:W3CDTF">2022-06-27T00:35:50Z</dcterms:modified>
</cp:coreProperties>
</file>