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425" r:id="rId2"/>
  </p:sldIdLst>
  <p:sldSz cx="9144000" cy="6858000" type="screen4x3"/>
  <p:notesSz cx="6735763" cy="98663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kawano fumika" initials="kf" lastIdx="1" clrIdx="0">
    <p:extLst>
      <p:ext uri="{19B8F6BF-5375-455C-9EA6-DF929625EA0E}">
        <p15:presenceInfo xmlns:p15="http://schemas.microsoft.com/office/powerpoint/2012/main" userId="a061f065d4b94175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6907" autoAdjust="0"/>
    <p:restoredTop sz="95958" autoAdjust="0"/>
  </p:normalViewPr>
  <p:slideViewPr>
    <p:cSldViewPr snapToGrid="0">
      <p:cViewPr varScale="1">
        <p:scale>
          <a:sx n="104" d="100"/>
          <a:sy n="104" d="100"/>
        </p:scale>
        <p:origin x="1380" y="96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4763" y="0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02E7499-01FC-4136-9666-64133ECCADB7}" type="datetimeFigureOut">
              <a:rPr kumimoji="1" lang="ja-JP" altLang="en-US" smtClean="0"/>
              <a:t>2022/6/27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47763" y="1233488"/>
            <a:ext cx="4440237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100" y="4748213"/>
            <a:ext cx="5389563" cy="388461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371013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4763" y="9371013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DC2B407-8CF2-4F1E-8693-934EF6A7E99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713606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en-US" alt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D2CD37B-6881-4F46-916F-D5C842D2E7F6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714845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7B709-3A79-45E4-8B6E-9A9ADAB5A56F}" type="datetimeFigureOut">
              <a:rPr kumimoji="1" lang="ja-JP" altLang="en-US" smtClean="0"/>
              <a:t>2022/6/27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11AD09-D733-41C5-A67B-51E294408A8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84473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7B709-3A79-45E4-8B6E-9A9ADAB5A56F}" type="datetimeFigureOut">
              <a:rPr kumimoji="1" lang="ja-JP" altLang="en-US" smtClean="0"/>
              <a:t>2022/6/27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11AD09-D733-41C5-A67B-51E294408A8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588006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7B709-3A79-45E4-8B6E-9A9ADAB5A56F}" type="datetimeFigureOut">
              <a:rPr kumimoji="1" lang="ja-JP" altLang="en-US" smtClean="0"/>
              <a:t>2022/6/27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11AD09-D733-41C5-A67B-51E294408A8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281610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7B709-3A79-45E4-8B6E-9A9ADAB5A56F}" type="datetimeFigureOut">
              <a:rPr kumimoji="1" lang="ja-JP" altLang="en-US" smtClean="0"/>
              <a:t>2022/6/27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11AD09-D733-41C5-A67B-51E294408A8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573820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7B709-3A79-45E4-8B6E-9A9ADAB5A56F}" type="datetimeFigureOut">
              <a:rPr kumimoji="1" lang="ja-JP" altLang="en-US" smtClean="0"/>
              <a:t>2022/6/27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11AD09-D733-41C5-A67B-51E294408A8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92315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7B709-3A79-45E4-8B6E-9A9ADAB5A56F}" type="datetimeFigureOut">
              <a:rPr kumimoji="1" lang="ja-JP" altLang="en-US" smtClean="0"/>
              <a:t>2022/6/27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11AD09-D733-41C5-A67B-51E294408A8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88152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7B709-3A79-45E4-8B6E-9A9ADAB5A56F}" type="datetimeFigureOut">
              <a:rPr kumimoji="1" lang="ja-JP" altLang="en-US" smtClean="0"/>
              <a:t>2022/6/27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11AD09-D733-41C5-A67B-51E294408A8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070965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7B709-3A79-45E4-8B6E-9A9ADAB5A56F}" type="datetimeFigureOut">
              <a:rPr kumimoji="1" lang="ja-JP" altLang="en-US" smtClean="0"/>
              <a:t>2022/6/27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11AD09-D733-41C5-A67B-51E294408A8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974929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7B709-3A79-45E4-8B6E-9A9ADAB5A56F}" type="datetimeFigureOut">
              <a:rPr kumimoji="1" lang="ja-JP" altLang="en-US" smtClean="0"/>
              <a:t>2022/6/27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11AD09-D733-41C5-A67B-51E294408A8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476640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7B709-3A79-45E4-8B6E-9A9ADAB5A56F}" type="datetimeFigureOut">
              <a:rPr kumimoji="1" lang="ja-JP" altLang="en-US" smtClean="0"/>
              <a:t>2022/6/27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11AD09-D733-41C5-A67B-51E294408A8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331228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7B709-3A79-45E4-8B6E-9A9ADAB5A56F}" type="datetimeFigureOut">
              <a:rPr kumimoji="1" lang="ja-JP" altLang="en-US" smtClean="0"/>
              <a:t>2022/6/27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11AD09-D733-41C5-A67B-51E294408A8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884501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E7B709-3A79-45E4-8B6E-9A9ADAB5A56F}" type="datetimeFigureOut">
              <a:rPr kumimoji="1" lang="ja-JP" altLang="en-US" smtClean="0"/>
              <a:t>2022/6/27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11AD09-D733-41C5-A67B-51E294408A8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457557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表 6">
            <a:extLst>
              <a:ext uri="{FF2B5EF4-FFF2-40B4-BE49-F238E27FC236}">
                <a16:creationId xmlns:a16="http://schemas.microsoft.com/office/drawing/2014/main" id="{1FDE1276-5A5C-4E34-90B7-E1A24171B54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67959481"/>
              </p:ext>
            </p:extLst>
          </p:nvPr>
        </p:nvGraphicFramePr>
        <p:xfrm>
          <a:off x="233265" y="1070761"/>
          <a:ext cx="8388221" cy="5437386"/>
        </p:xfrm>
        <a:graphic>
          <a:graphicData uri="http://schemas.openxmlformats.org/drawingml/2006/table">
            <a:tbl>
              <a:tblPr/>
              <a:tblGrid>
                <a:gridCol w="175415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9695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39796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17037">
                  <a:extLst>
                    <a:ext uri="{9D8B030D-6E8A-4147-A177-3AD203B41FA5}">
                      <a16:colId xmlns:a16="http://schemas.microsoft.com/office/drawing/2014/main" val="3799559032"/>
                    </a:ext>
                  </a:extLst>
                </a:gridCol>
                <a:gridCol w="192210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683379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600" b="0" i="0" u="none" strike="noStrike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　</a:t>
                      </a:r>
                      <a:r>
                        <a:rPr lang="en-US" altLang="ja-JP" sz="1600" b="0" i="0" u="none" strike="noStrike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Country</a:t>
                      </a:r>
                      <a:endParaRPr lang="ja-JP" altLang="en-US" sz="1600" b="0" i="0" u="none" strike="noStrike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Meiryo UI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72000" marR="7200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600" b="0" i="0" u="none" strike="noStrike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Age</a:t>
                      </a:r>
                      <a:endParaRPr lang="ja-JP" altLang="en-US" sz="1600" b="0" i="0" u="none" strike="noStrike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Meiryo UI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72000" marR="7200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600" b="0" i="0" u="none" strike="noStrike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Method</a:t>
                      </a:r>
                      <a:endParaRPr lang="ja-JP" altLang="en-US" sz="1600" b="0" i="0" u="none" strike="noStrike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Meiryo UI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72000" marR="7200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600" b="0" i="0" u="none" strike="noStrike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Year</a:t>
                      </a:r>
                    </a:p>
                  </a:txBody>
                  <a:tcPr marL="72000" marR="7200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600" b="0" i="0" u="none" strike="noStrike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Incidence</a:t>
                      </a:r>
                      <a:r>
                        <a:rPr lang="ja-JP" altLang="en-US" sz="1600" b="0" i="0" u="none" strike="noStrike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ja-JP" sz="1600" b="0" i="0" u="none" strike="noStrike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rate</a:t>
                      </a:r>
                    </a:p>
                    <a:p>
                      <a:pPr algn="ctr" fontAlgn="ctr"/>
                      <a:r>
                        <a:rPr lang="ja-JP" altLang="en-US" sz="1600" b="0" i="0" u="none" strike="noStrike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（</a:t>
                      </a:r>
                      <a:r>
                        <a:rPr lang="en-US" altLang="ja-JP" sz="1600" b="0" i="0" u="none" strike="noStrike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/100,000year</a:t>
                      </a:r>
                      <a:r>
                        <a:rPr lang="ja-JP" altLang="en-US" sz="1600" b="0" i="0" u="none" strike="noStrike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）</a:t>
                      </a:r>
                      <a:endParaRPr lang="en-US" altLang="ja-JP" sz="1600" b="0" i="0" u="none" strike="noStrike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Meiryo UI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72000" marR="7200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88429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Japan</a:t>
                      </a:r>
                    </a:p>
                    <a:p>
                      <a:pPr algn="ctr" fontAlgn="ctr"/>
                      <a:r>
                        <a:rPr lang="en-US" altLang="ja-JP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(the present study)</a:t>
                      </a:r>
                      <a:endParaRPr lang="ja-JP" altLang="en-US" sz="16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eiryo UI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72000" marR="7200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600" b="0" i="0" u="none" strike="noStrike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0-14</a:t>
                      </a:r>
                      <a:r>
                        <a:rPr lang="ja-JP" altLang="en-US" sz="1600" b="0" i="0" u="none" strike="noStrike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ja-JP" sz="1600" b="0" i="0" u="none" strike="noStrike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y</a:t>
                      </a:r>
                      <a:endParaRPr lang="ja-JP" altLang="en-US" sz="1600" b="0" i="0" u="none" strike="noStrike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Meiryo UI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72000" marR="7200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600" b="0" i="0" u="none" strike="noStrike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Nationwide registry </a:t>
                      </a:r>
                    </a:p>
                    <a:p>
                      <a:pPr algn="ctr" fontAlgn="ctr"/>
                      <a:r>
                        <a:rPr lang="en-US" altLang="ja-JP" sz="1600" b="0" i="0" u="none" strike="noStrike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and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600" b="0" i="0" u="none" strike="noStrike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Local registry </a:t>
                      </a:r>
                    </a:p>
                  </a:txBody>
                  <a:tcPr marL="72000" marR="7200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600" b="0" i="0" u="none" strike="noStrike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2021</a:t>
                      </a:r>
                    </a:p>
                    <a:p>
                      <a:pPr algn="ctr" fontAlgn="ctr"/>
                      <a:r>
                        <a:rPr lang="en-US" altLang="ja-JP" sz="1600" b="0" i="0" u="none" strike="noStrike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2020</a:t>
                      </a:r>
                    </a:p>
                    <a:p>
                      <a:pPr algn="ctr" fontAlgn="ctr"/>
                      <a:r>
                        <a:rPr lang="en-US" altLang="ja-JP" sz="1600" b="0" i="0" u="none" strike="noStrike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2019</a:t>
                      </a:r>
                    </a:p>
                  </a:txBody>
                  <a:tcPr marL="72000" marR="7200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600" b="1" i="0" u="none" strike="noStrike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6.2</a:t>
                      </a:r>
                    </a:p>
                    <a:p>
                      <a:pPr algn="ctr" fontAlgn="ctr"/>
                      <a:r>
                        <a:rPr lang="en-US" altLang="ja-JP" sz="1600" b="0" i="0" u="none" strike="noStrike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5.5</a:t>
                      </a:r>
                    </a:p>
                    <a:p>
                      <a:pPr algn="ctr" fontAlgn="ctr"/>
                      <a:r>
                        <a:rPr lang="en-US" altLang="ja-JP" sz="1600" b="0" i="0" u="none" strike="noStrike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6.1</a:t>
                      </a:r>
                    </a:p>
                  </a:txBody>
                  <a:tcPr marL="72000" marR="7200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187801629"/>
                  </a:ext>
                </a:extLst>
              </a:tr>
              <a:tr h="1188429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600" b="0" i="0" u="none" strike="noStrike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Poland</a:t>
                      </a:r>
                      <a:endParaRPr lang="ja-JP" altLang="en-US" sz="1600" b="0" i="0" u="none" strike="noStrike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Meiryo UI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72000" marR="7200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600" b="0" i="0" u="none" strike="noStrike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0-18 y</a:t>
                      </a:r>
                      <a:endParaRPr lang="ja-JP" altLang="en-US" sz="1600" b="0" i="0" u="none" strike="noStrike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Meiryo UI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72000" marR="7200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600" b="0" i="0" u="none" strike="noStrike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Local registry </a:t>
                      </a:r>
                    </a:p>
                  </a:txBody>
                  <a:tcPr marL="72000" marR="7200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600" b="0" i="0" u="none" strike="noStrike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2020</a:t>
                      </a:r>
                    </a:p>
                    <a:p>
                      <a:pPr algn="ctr" fontAlgn="ctr"/>
                      <a:r>
                        <a:rPr lang="en-US" altLang="ja-JP" sz="1600" b="0" i="0" u="none" strike="noStrike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2019</a:t>
                      </a:r>
                    </a:p>
                  </a:txBody>
                  <a:tcPr marL="72000" marR="7200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600" b="1" i="0" u="none" strike="noStrike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17</a:t>
                      </a:r>
                    </a:p>
                    <a:p>
                      <a:pPr algn="ctr" fontAlgn="ctr"/>
                      <a:r>
                        <a:rPr lang="en-US" altLang="ja-JP" sz="1600" b="0" i="0" u="none" strike="noStrike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22</a:t>
                      </a:r>
                    </a:p>
                  </a:txBody>
                  <a:tcPr marL="72000" marR="7200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379261345"/>
                  </a:ext>
                </a:extLst>
              </a:tr>
              <a:tr h="1188429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600" b="0" i="0" u="none" strike="noStrike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Italy</a:t>
                      </a:r>
                      <a:endParaRPr lang="ja-JP" altLang="en-US" sz="1600" b="0" i="0" u="none" strike="noStrike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Meiryo UI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72000" marR="7200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600" b="0" i="0" u="none" strike="noStrike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0-17</a:t>
                      </a:r>
                      <a:r>
                        <a:rPr lang="ja-JP" altLang="en-US" sz="1600" b="0" i="0" u="none" strike="noStrike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ja-JP" sz="1600" b="0" i="0" u="none" strike="noStrike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y</a:t>
                      </a:r>
                      <a:endParaRPr lang="ja-JP" altLang="en-US" sz="1600" b="0" i="0" u="none" strike="noStrike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Meiryo UI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72000" marR="7200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600" b="0" i="0" u="none" strike="noStrike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Local registry </a:t>
                      </a:r>
                    </a:p>
                  </a:txBody>
                  <a:tcPr marL="72000" marR="7200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600" b="0" i="0" u="none" strike="noStrike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2020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600" b="0" i="0" u="none" strike="noStrike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2019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600" b="0" i="0" u="none" strike="noStrike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2018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600" b="0" i="0" u="none" strike="noStrike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2017</a:t>
                      </a:r>
                    </a:p>
                  </a:txBody>
                  <a:tcPr marL="72000" marR="7200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600" b="1" i="0" u="none" strike="noStrike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16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600" b="0" i="0" u="none" strike="noStrike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14</a:t>
                      </a:r>
                    </a:p>
                    <a:p>
                      <a:pPr algn="ctr" fontAlgn="ctr"/>
                      <a:r>
                        <a:rPr lang="en-US" altLang="ja-JP" sz="1600" b="0" i="0" u="none" strike="noStrike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11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600" b="0" i="0" u="none" strike="noStrike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12</a:t>
                      </a:r>
                    </a:p>
                  </a:txBody>
                  <a:tcPr marL="72000" marR="7200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8872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600" b="0" i="0" u="none" strike="noStrike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Germany</a:t>
                      </a:r>
                      <a:endParaRPr lang="ja-JP" altLang="en-US" sz="1600" b="0" i="0" u="none" strike="noStrike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Meiryo UI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72000" marR="7200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600" b="0" i="0" u="none" strike="noStrike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0.5-17</a:t>
                      </a:r>
                      <a:r>
                        <a:rPr lang="ja-JP" altLang="en-US" sz="1600" b="0" i="0" u="none" strike="noStrike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ja-JP" sz="1600" b="0" i="0" u="none" strike="noStrike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y</a:t>
                      </a:r>
                      <a:endParaRPr lang="ja-JP" altLang="en-US" sz="1600" b="0" i="0" u="none" strike="noStrike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Meiryo UI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72000" marR="7200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600" b="0" i="0" u="none" strike="noStrike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Nationwide registry </a:t>
                      </a:r>
                    </a:p>
                  </a:txBody>
                  <a:tcPr marL="72000" marR="7200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600" b="0" i="0" u="none" strike="noStrike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2020</a:t>
                      </a:r>
                    </a:p>
                    <a:p>
                      <a:pPr algn="ctr" fontAlgn="ctr"/>
                      <a:r>
                        <a:rPr lang="en-US" altLang="ja-JP" sz="1600" b="0" i="0" u="none" strike="noStrike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2019</a:t>
                      </a:r>
                    </a:p>
                  </a:txBody>
                  <a:tcPr marL="72000" marR="7200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600" b="1" i="0" u="none" strike="noStrike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23.4</a:t>
                      </a:r>
                    </a:p>
                    <a:p>
                      <a:pPr algn="ctr" fontAlgn="ctr"/>
                      <a:r>
                        <a:rPr lang="en-US" altLang="ja-JP" sz="1600" b="0" i="0" u="none" strike="noStrike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22.2</a:t>
                      </a:r>
                    </a:p>
                  </a:txBody>
                  <a:tcPr marL="72000" marR="7200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080AB58F-1F0B-4FFB-B450-BA5F0137C1F3}"/>
              </a:ext>
            </a:extLst>
          </p:cNvPr>
          <p:cNvSpPr txBox="1"/>
          <p:nvPr/>
        </p:nvSpPr>
        <p:spPr>
          <a:xfrm>
            <a:off x="233265" y="530586"/>
            <a:ext cx="8910735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ja-JP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TABLE 3. Incidence rate of  T1D before and after the epidemic of COVID-19 including other countries</a:t>
            </a:r>
          </a:p>
        </p:txBody>
      </p:sp>
    </p:spTree>
    <p:extLst>
      <p:ext uri="{BB962C8B-B14F-4D97-AF65-F5344CB8AC3E}">
        <p14:creationId xmlns:p14="http://schemas.microsoft.com/office/powerpoint/2010/main" val="39860529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10945</TotalTime>
  <Words>79</Words>
  <Application>Microsoft Office PowerPoint</Application>
  <PresentationFormat>画面に合わせる (4:3)</PresentationFormat>
  <Paragraphs>45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游ゴシック</vt:lpstr>
      <vt:lpstr>Arial</vt:lpstr>
      <vt:lpstr>Calibri</vt:lpstr>
      <vt:lpstr>Calibri Light</vt:lpstr>
      <vt:lpstr>Times New Roman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kawano fumika</dc:creator>
  <cp:lastModifiedBy>井原 健二</cp:lastModifiedBy>
  <cp:revision>165</cp:revision>
  <cp:lastPrinted>2021-12-20T06:15:05Z</cp:lastPrinted>
  <dcterms:created xsi:type="dcterms:W3CDTF">2021-12-20T06:11:34Z</dcterms:created>
  <dcterms:modified xsi:type="dcterms:W3CDTF">2022-06-27T00:36:29Z</dcterms:modified>
</cp:coreProperties>
</file>