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009900"/>
    <a:srgbClr val="00CC00"/>
    <a:srgbClr val="00CC99"/>
    <a:srgbClr val="33CC33"/>
    <a:srgbClr val="CCFF99"/>
    <a:srgbClr val="CCFF66"/>
    <a:srgbClr val="CCFF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>
        <p:scale>
          <a:sx n="71" d="100"/>
          <a:sy n="71" d="100"/>
        </p:scale>
        <p:origin x="1368" y="9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7ADC-B3C1-4C3B-9DF2-296F38112C35}" type="datetimeFigureOut">
              <a:rPr kumimoji="1" lang="ja-JP" altLang="en-US" smtClean="0"/>
              <a:t>2022/8/21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F3EA-A9A6-41C0-8A37-8BB12DA9B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946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7ADC-B3C1-4C3B-9DF2-296F38112C35}" type="datetimeFigureOut">
              <a:rPr kumimoji="1" lang="ja-JP" altLang="en-US" smtClean="0"/>
              <a:t>2022/8/21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F3EA-A9A6-41C0-8A37-8BB12DA9B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9556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7ADC-B3C1-4C3B-9DF2-296F38112C35}" type="datetimeFigureOut">
              <a:rPr kumimoji="1" lang="ja-JP" altLang="en-US" smtClean="0"/>
              <a:t>2022/8/21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F3EA-A9A6-41C0-8A37-8BB12DA9B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4973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7ADC-B3C1-4C3B-9DF2-296F38112C35}" type="datetimeFigureOut">
              <a:rPr kumimoji="1" lang="ja-JP" altLang="en-US" smtClean="0"/>
              <a:t>2022/8/21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F3EA-A9A6-41C0-8A37-8BB12DA9B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6589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7ADC-B3C1-4C3B-9DF2-296F38112C35}" type="datetimeFigureOut">
              <a:rPr kumimoji="1" lang="ja-JP" altLang="en-US" smtClean="0"/>
              <a:t>2022/8/21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F3EA-A9A6-41C0-8A37-8BB12DA9B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6888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7ADC-B3C1-4C3B-9DF2-296F38112C35}" type="datetimeFigureOut">
              <a:rPr kumimoji="1" lang="ja-JP" altLang="en-US" smtClean="0"/>
              <a:t>2022/8/21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F3EA-A9A6-41C0-8A37-8BB12DA9B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272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7ADC-B3C1-4C3B-9DF2-296F38112C35}" type="datetimeFigureOut">
              <a:rPr kumimoji="1" lang="ja-JP" altLang="en-US" smtClean="0"/>
              <a:t>2022/8/21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F3EA-A9A6-41C0-8A37-8BB12DA9B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94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7ADC-B3C1-4C3B-9DF2-296F38112C35}" type="datetimeFigureOut">
              <a:rPr kumimoji="1" lang="ja-JP" altLang="en-US" smtClean="0"/>
              <a:t>2022/8/21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F3EA-A9A6-41C0-8A37-8BB12DA9B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8583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7ADC-B3C1-4C3B-9DF2-296F38112C35}" type="datetimeFigureOut">
              <a:rPr kumimoji="1" lang="ja-JP" altLang="en-US" smtClean="0"/>
              <a:t>2022/8/21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F3EA-A9A6-41C0-8A37-8BB12DA9B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9221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7ADC-B3C1-4C3B-9DF2-296F38112C35}" type="datetimeFigureOut">
              <a:rPr kumimoji="1" lang="ja-JP" altLang="en-US" smtClean="0"/>
              <a:t>2022/8/21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F3EA-A9A6-41C0-8A37-8BB12DA9B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4978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7ADC-B3C1-4C3B-9DF2-296F38112C35}" type="datetimeFigureOut">
              <a:rPr kumimoji="1" lang="ja-JP" altLang="en-US" smtClean="0"/>
              <a:t>2022/8/21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F3EA-A9A6-41C0-8A37-8BB12DA9B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388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97ADC-B3C1-4C3B-9DF2-296F38112C35}" type="datetimeFigureOut">
              <a:rPr kumimoji="1" lang="ja-JP" altLang="en-US" smtClean="0"/>
              <a:t>2022/8/21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FF3EA-A9A6-41C0-8A37-8BB12DA9B2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745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png"/><Relationship Id="rId7" Type="http://schemas.openxmlformats.org/officeDocument/2006/relationships/image" Target="../media/image6.gif"/><Relationship Id="rId12" Type="http://schemas.openxmlformats.org/officeDocument/2006/relationships/image" Target="../media/image11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11" Type="http://schemas.openxmlformats.org/officeDocument/2006/relationships/image" Target="../media/image10.gif"/><Relationship Id="rId5" Type="http://schemas.openxmlformats.org/officeDocument/2006/relationships/image" Target="../media/image4.jpg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4E061778-96CB-4B06-825C-8D365A7C4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459" y="532251"/>
            <a:ext cx="2253086" cy="987011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B14D9EF9-ECE0-41CA-8E1D-5C8D7D829B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06"/>
          <a:stretch/>
        </p:blipFill>
        <p:spPr bwMode="auto">
          <a:xfrm>
            <a:off x="2919638" y="107978"/>
            <a:ext cx="2159463" cy="188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F988EAF-D4AF-4262-89D2-413758832CC8}"/>
              </a:ext>
            </a:extLst>
          </p:cNvPr>
          <p:cNvSpPr txBox="1"/>
          <p:nvPr/>
        </p:nvSpPr>
        <p:spPr>
          <a:xfrm>
            <a:off x="8298638" y="4134788"/>
            <a:ext cx="3630907" cy="10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  <a:buClr>
                <a:schemeClr val="tx1"/>
              </a:buClr>
            </a:pPr>
            <a:r>
              <a:rPr lang="en-US" altLang="ja-JP" sz="20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Application as a DHA and EPA source for aquaculture and food industries </a:t>
            </a:r>
          </a:p>
        </p:txBody>
      </p:sp>
      <p:sp>
        <p:nvSpPr>
          <p:cNvPr id="65" name="右矢印 14">
            <a:extLst>
              <a:ext uri="{FF2B5EF4-FFF2-40B4-BE49-F238E27FC236}">
                <a16:creationId xmlns:a16="http://schemas.microsoft.com/office/drawing/2014/main" id="{D37BAA01-7A79-4801-96F0-A152C01CEB7B}"/>
              </a:ext>
            </a:extLst>
          </p:cNvPr>
          <p:cNvSpPr/>
          <p:nvPr/>
        </p:nvSpPr>
        <p:spPr>
          <a:xfrm>
            <a:off x="4621588" y="3292641"/>
            <a:ext cx="935293" cy="541657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9D20418-951C-487D-9139-34B21201A774}"/>
              </a:ext>
            </a:extLst>
          </p:cNvPr>
          <p:cNvSpPr txBox="1"/>
          <p:nvPr/>
        </p:nvSpPr>
        <p:spPr>
          <a:xfrm>
            <a:off x="149490" y="2364485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Solid-state food waste</a:t>
            </a:r>
            <a:endParaRPr lang="ja-JP" altLang="en-US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3803997" y="3908326"/>
            <a:ext cx="23910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i="1" dirty="0">
                <a:solidFill>
                  <a:srgbClr val="0070C0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Cultivation W/O</a:t>
            </a:r>
          </a:p>
          <a:p>
            <a:pPr algn="ctr"/>
            <a:r>
              <a:rPr lang="en-US" altLang="ja-JP" sz="2000" b="1" i="1" dirty="0">
                <a:solidFill>
                  <a:srgbClr val="0070C0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hydrolysis and </a:t>
            </a:r>
          </a:p>
          <a:p>
            <a:pPr algn="ctr"/>
            <a:r>
              <a:rPr lang="en-US" altLang="ja-JP" sz="2000" b="1" i="1" dirty="0">
                <a:solidFill>
                  <a:srgbClr val="0070C0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sterilization pretreatments</a:t>
            </a:r>
            <a:endParaRPr lang="ja-JP" altLang="en-US" sz="2000" b="1" i="1" dirty="0">
              <a:solidFill>
                <a:srgbClr val="0070C0"/>
              </a:solidFill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F988EAF-D4AF-4262-89D2-413758832CC8}"/>
              </a:ext>
            </a:extLst>
          </p:cNvPr>
          <p:cNvSpPr txBox="1"/>
          <p:nvPr/>
        </p:nvSpPr>
        <p:spPr>
          <a:xfrm>
            <a:off x="5499404" y="5739156"/>
            <a:ext cx="3245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tx1"/>
              </a:buClr>
            </a:pPr>
            <a:r>
              <a:rPr lang="en-US" altLang="ja-JP" sz="2000" b="1" dirty="0">
                <a:solidFill>
                  <a:srgbClr val="FF0000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Biomass mixtures </a:t>
            </a:r>
          </a:p>
          <a:p>
            <a:pPr algn="ctr">
              <a:buClr>
                <a:schemeClr val="tx1"/>
              </a:buClr>
            </a:pPr>
            <a:r>
              <a:rPr lang="en-US" altLang="ja-JP" sz="2000" b="1" dirty="0">
                <a:solidFill>
                  <a:srgbClr val="FF0000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containing DHA and EPA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2183258" y="6491985"/>
            <a:ext cx="1428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chemeClr val="tx1"/>
              </a:buClr>
            </a:pPr>
            <a:r>
              <a:rPr lang="en-US" altLang="ja-JP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Culture tank</a:t>
            </a:r>
            <a:endParaRPr lang="ja-JP" altLang="en-US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5C7DFAD5-4A18-4BC2-AA3D-3E30FF8C49CA}"/>
              </a:ext>
            </a:extLst>
          </p:cNvPr>
          <p:cNvGrpSpPr/>
          <p:nvPr/>
        </p:nvGrpSpPr>
        <p:grpSpPr>
          <a:xfrm>
            <a:off x="77164" y="73986"/>
            <a:ext cx="2582087" cy="2295166"/>
            <a:chOff x="382050" y="907336"/>
            <a:chExt cx="2582087" cy="2295166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5A653681-65F6-4877-8300-F59C84237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 flipH="1">
              <a:off x="2100137" y="907336"/>
              <a:ext cx="864000" cy="1152000"/>
            </a:xfrm>
            <a:prstGeom prst="rect">
              <a:avLst/>
            </a:prstGeom>
          </p:spPr>
        </p:pic>
        <p:pic>
          <p:nvPicPr>
            <p:cNvPr id="21" name="図 20" descr="ケーキの断面&#10;&#10;低い精度で自動的に生成された説明">
              <a:extLst>
                <a:ext uri="{FF2B5EF4-FFF2-40B4-BE49-F238E27FC236}">
                  <a16:creationId xmlns:a16="http://schemas.microsoft.com/office/drawing/2014/main" id="{250B53A3-ADC8-42EA-8EDE-572409485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9758" y="2050502"/>
              <a:ext cx="864000" cy="1152000"/>
            </a:xfrm>
            <a:prstGeom prst="rect">
              <a:avLst/>
            </a:prstGeom>
          </p:spPr>
        </p:pic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26601C96-113D-451B-8491-B1D4E00E7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00136" y="2050502"/>
              <a:ext cx="864000" cy="1152000"/>
            </a:xfrm>
            <a:prstGeom prst="rect">
              <a:avLst/>
            </a:prstGeom>
          </p:spPr>
        </p:pic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52117741-5F9C-4932-B9D1-BC7DA2473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82050" y="2050502"/>
              <a:ext cx="864000" cy="1152000"/>
            </a:xfrm>
            <a:prstGeom prst="rect">
              <a:avLst/>
            </a:prstGeom>
          </p:spPr>
        </p:pic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8BC87547-0A6A-4EB8-9D15-FB79E50D2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82050" y="907336"/>
              <a:ext cx="863604" cy="1152000"/>
            </a:xfrm>
            <a:prstGeom prst="rect">
              <a:avLst/>
            </a:prstGeom>
          </p:spPr>
        </p:pic>
        <p:pic>
          <p:nvPicPr>
            <p:cNvPr id="74" name="図 73">
              <a:extLst>
                <a:ext uri="{FF2B5EF4-FFF2-40B4-BE49-F238E27FC236}">
                  <a16:creationId xmlns:a16="http://schemas.microsoft.com/office/drawing/2014/main" id="{B7C784EE-FFBC-45BC-9683-0BE80136D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9758" y="907336"/>
              <a:ext cx="864310" cy="1152000"/>
            </a:xfrm>
            <a:prstGeom prst="rect">
              <a:avLst/>
            </a:prstGeom>
          </p:spPr>
        </p:pic>
      </p:grpSp>
      <p:pic>
        <p:nvPicPr>
          <p:cNvPr id="89" name="図 88">
            <a:extLst>
              <a:ext uri="{FF2B5EF4-FFF2-40B4-BE49-F238E27FC236}">
                <a16:creationId xmlns:a16="http://schemas.microsoft.com/office/drawing/2014/main" id="{02C85478-C5FA-44F0-9F40-9A0A0EA99A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3183" y="3816594"/>
            <a:ext cx="1963719" cy="2701186"/>
          </a:xfrm>
          <a:prstGeom prst="rect">
            <a:avLst/>
          </a:prstGeom>
        </p:spPr>
      </p:pic>
      <p:cxnSp>
        <p:nvCxnSpPr>
          <p:cNvPr id="91" name="コネクタ: カギ線 90">
            <a:extLst>
              <a:ext uri="{FF2B5EF4-FFF2-40B4-BE49-F238E27FC236}">
                <a16:creationId xmlns:a16="http://schemas.microsoft.com/office/drawing/2014/main" id="{CCA5CAA5-8254-407B-A4A2-B6FAC0FF8FE5}"/>
              </a:ext>
            </a:extLst>
          </p:cNvPr>
          <p:cNvCxnSpPr>
            <a:cxnSpLocks/>
            <a:stCxn id="47" idx="2"/>
          </p:cNvCxnSpPr>
          <p:nvPr/>
        </p:nvCxnSpPr>
        <p:spPr>
          <a:xfrm rot="16200000" flipH="1">
            <a:off x="1100403" y="3010162"/>
            <a:ext cx="1770601" cy="1217909"/>
          </a:xfrm>
          <a:prstGeom prst="bentConnector3">
            <a:avLst/>
          </a:prstGeom>
          <a:ln w="254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コネクタ: カギ線 94">
            <a:extLst>
              <a:ext uri="{FF2B5EF4-FFF2-40B4-BE49-F238E27FC236}">
                <a16:creationId xmlns:a16="http://schemas.microsoft.com/office/drawing/2014/main" id="{A8E97D2E-9E9F-4E68-B78C-E0C924425D69}"/>
              </a:ext>
            </a:extLst>
          </p:cNvPr>
          <p:cNvCxnSpPr>
            <a:cxnSpLocks/>
            <a:stCxn id="113" idx="2"/>
          </p:cNvCxnSpPr>
          <p:nvPr/>
        </p:nvCxnSpPr>
        <p:spPr>
          <a:xfrm rot="5400000">
            <a:off x="3208837" y="2827722"/>
            <a:ext cx="119531" cy="1461538"/>
          </a:xfrm>
          <a:prstGeom prst="bentConnector2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1" name="図 100">
            <a:extLst>
              <a:ext uri="{FF2B5EF4-FFF2-40B4-BE49-F238E27FC236}">
                <a16:creationId xmlns:a16="http://schemas.microsoft.com/office/drawing/2014/main" id="{6746E91D-56FC-4436-87DF-6640A9093D9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9090" y="865447"/>
            <a:ext cx="1833880" cy="4854387"/>
          </a:xfrm>
          <a:prstGeom prst="rect">
            <a:avLst/>
          </a:prstGeom>
        </p:spPr>
      </p:pic>
      <p:sp>
        <p:nvSpPr>
          <p:cNvPr id="104" name="右矢印 14">
            <a:extLst>
              <a:ext uri="{FF2B5EF4-FFF2-40B4-BE49-F238E27FC236}">
                <a16:creationId xmlns:a16="http://schemas.microsoft.com/office/drawing/2014/main" id="{FECF2AD6-79E9-43D6-A93B-2EA350C1D1DE}"/>
              </a:ext>
            </a:extLst>
          </p:cNvPr>
          <p:cNvSpPr/>
          <p:nvPr/>
        </p:nvSpPr>
        <p:spPr>
          <a:xfrm>
            <a:off x="8479767" y="3292641"/>
            <a:ext cx="935293" cy="541657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9" name="図 108">
            <a:extLst>
              <a:ext uri="{FF2B5EF4-FFF2-40B4-BE49-F238E27FC236}">
                <a16:creationId xmlns:a16="http://schemas.microsoft.com/office/drawing/2014/main" id="{D2F4DF4B-C579-43EB-93CE-1B125F87A10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21595" y="2006583"/>
            <a:ext cx="2445820" cy="1834365"/>
          </a:xfrm>
          <a:prstGeom prst="rect">
            <a:avLst/>
          </a:prstGeom>
        </p:spPr>
      </p:pic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31EF22DD-6000-4D18-BBCC-307870258546}"/>
              </a:ext>
            </a:extLst>
          </p:cNvPr>
          <p:cNvSpPr txBox="1"/>
          <p:nvPr/>
        </p:nvSpPr>
        <p:spPr>
          <a:xfrm>
            <a:off x="2814555" y="2021398"/>
            <a:ext cx="23696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A thraustochytrid </a:t>
            </a:r>
          </a:p>
          <a:p>
            <a:pPr algn="just"/>
            <a:r>
              <a:rPr lang="en-US" altLang="ja-JP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producing </a:t>
            </a:r>
            <a:r>
              <a:rPr lang="es-ES" altLang="ja-JP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docosahe-xaenoic and eicosa-pentaenoic acids (DHA and EPA)</a:t>
            </a:r>
            <a:endParaRPr lang="ja-JP" altLang="en-US" dirty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009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2178</TotalTime>
  <Words>43</Words>
  <Application>Microsoft Office PowerPoint</Application>
  <PresentationFormat>ワイド画面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>Hiroshima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SN</dc:creator>
  <cp:lastModifiedBy>中井　智司</cp:lastModifiedBy>
  <cp:revision>44</cp:revision>
  <cp:lastPrinted>2021-12-22T08:49:53Z</cp:lastPrinted>
  <dcterms:created xsi:type="dcterms:W3CDTF">2021-03-12T05:18:16Z</dcterms:created>
  <dcterms:modified xsi:type="dcterms:W3CDTF">2022-08-21T08:28:47Z</dcterms:modified>
</cp:coreProperties>
</file>