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03" r:id="rId3"/>
    <p:sldId id="292" r:id="rId4"/>
    <p:sldId id="298" r:id="rId5"/>
    <p:sldId id="299" r:id="rId6"/>
    <p:sldId id="300" r:id="rId7"/>
    <p:sldId id="301" r:id="rId8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2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22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99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90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88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00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46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81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14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73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04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29DB9-95A8-4172-9FB4-17A305106187}" type="datetimeFigureOut">
              <a:rPr kumimoji="1" lang="ja-JP" altLang="en-US" smtClean="0"/>
              <a:t>2022/9/16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9D206-AC54-4DF0-AFF5-72DD6FF3F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45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62F305-6937-B4BA-806B-C9E32AB59EA4}"/>
              </a:ext>
            </a:extLst>
          </p:cNvPr>
          <p:cNvSpPr txBox="1"/>
          <p:nvPr/>
        </p:nvSpPr>
        <p:spPr>
          <a:xfrm>
            <a:off x="-3914" y="7598735"/>
            <a:ext cx="1296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1</a:t>
            </a:r>
          </a:p>
          <a:p>
            <a:r>
              <a:rPr kumimoji="1" lang="en-US" altLang="ja-JP" sz="2400" dirty="0"/>
              <a:t>(full size)</a:t>
            </a:r>
            <a:endParaRPr kumimoji="1" lang="ja-JP" altLang="en-US" sz="2400" dirty="0"/>
          </a:p>
        </p:txBody>
      </p:sp>
      <p:graphicFrame>
        <p:nvGraphicFramePr>
          <p:cNvPr id="3" name="表 5">
            <a:extLst>
              <a:ext uri="{FF2B5EF4-FFF2-40B4-BE49-F238E27FC236}">
                <a16:creationId xmlns:a16="http://schemas.microsoft.com/office/drawing/2014/main" id="{0D06BB7C-693A-010F-B0B2-311CAF6B27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898198"/>
              </p:ext>
            </p:extLst>
          </p:nvPr>
        </p:nvGraphicFramePr>
        <p:xfrm>
          <a:off x="1179914" y="0"/>
          <a:ext cx="6775704" cy="129314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37090118"/>
                    </a:ext>
                  </a:extLst>
                </a:gridCol>
                <a:gridCol w="1859852">
                  <a:extLst>
                    <a:ext uri="{9D8B030D-6E8A-4147-A177-3AD203B41FA5}">
                      <a16:colId xmlns:a16="http://schemas.microsoft.com/office/drawing/2014/main" val="659054790"/>
                    </a:ext>
                  </a:extLst>
                </a:gridCol>
                <a:gridCol w="1715452">
                  <a:extLst>
                    <a:ext uri="{9D8B030D-6E8A-4147-A177-3AD203B41FA5}">
                      <a16:colId xmlns:a16="http://schemas.microsoft.com/office/drawing/2014/main" val="164823902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740537380"/>
                    </a:ext>
                  </a:extLst>
                </a:gridCol>
              </a:tblGrid>
              <a:tr h="562238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DH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</a:p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 421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</a:p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 825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415855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78.00 [69.00,85.00]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77.00 [68.00,84.00]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378712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Gender / male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 (60.3)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 (62.1)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0.595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12591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33.80 [21.10,49.00]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7.00 [3.90,12.50]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333821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Vital signs (ambulance)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050463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1" lang="en-US" altLang="ja-JP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159.00 [133.00,184.00]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160.00 [140.00,182.00]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0.128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909049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RR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20.00 [18.00,23.00]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 [18.00,20.00]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0.498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552642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HR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82.00 [70.00,95.25]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81.00 [70.00,93.00]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0.913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733159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Japan Coma Scale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0715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0-3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 (69.9)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684 (86.4)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866026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10-30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(16.4)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(8.1)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849733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100-300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(13.7)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(5.6)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630128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duration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03353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onset to EMS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37.00 [9.00,123.00]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57.00 [14.00,235.00]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912567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EMS to HP arrival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54.00 [45.00,65.00]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34.00 [28.00,44.00]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131734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onset to HP arrival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93.00 [67.00,180.00]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98.00 [52.00,275.00]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168626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during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transportation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50189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tracheal intubation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(2.1) 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14405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sedative drugs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(1.7)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631477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depressor drugs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(8.3)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746991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Vital signs (on admission)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069876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1" lang="en-US" altLang="ja-JP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154.00 [136.00,174.00]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159.00 [140.00,179.00]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150578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RR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 [16.00,22.00]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 [16.00,22.00]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0.819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545571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HR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80.00 [69.00,93.00]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80.00 [70.00,92.00]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0.640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754374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Glasgow Coma Scale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 [11.00,15.00]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 [13.00,15.00]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22725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NIHSS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11.52 (9.84)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8.76 (8.78)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726867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rt-PA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(31.8)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 (23.4)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630617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duration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onset-rt-PA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142.00[110.00,194.00]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140.00[102.00,175.00]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0.312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85431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IVR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(24.2)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(16.2)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568114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duration</a:t>
                      </a:r>
                      <a:r>
                        <a:rPr kumimoji="1" lang="ja-JP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onset-IVR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167.00[134.00,232.00]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197.50[145.00,179.00]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0.025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047302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ICU admission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 (40.8)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 (33.7)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0.018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34810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stay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 [11.00,28.00]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 [11.00,28.00]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0.472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994018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(7.4)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(5.7)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0.288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739791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CPC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256075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 (36.6)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 (52.0)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436891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(23.0)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(15.3)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961414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(30.9)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(24.6)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332119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(1.9)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(2.7)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026665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(7.6)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(5.5)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4863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OPC (%)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371772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(29.5)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 (35.0)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641340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(24.7)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(23.2)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594979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(36.3)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 (33.5)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751406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(1.9)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(2.7)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63042"/>
                  </a:ext>
                </a:extLst>
              </a:tr>
              <a:tr h="281119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(7.6)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(5.7)</a:t>
                      </a: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9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12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62F305-6937-B4BA-806B-C9E32AB59EA4}"/>
              </a:ext>
            </a:extLst>
          </p:cNvPr>
          <p:cNvSpPr txBox="1"/>
          <p:nvPr/>
        </p:nvSpPr>
        <p:spPr>
          <a:xfrm>
            <a:off x="110390" y="7598735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1</a:t>
            </a:r>
            <a:endParaRPr kumimoji="1" lang="ja-JP" altLang="en-US" sz="2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0CC73B2-305E-F57B-0631-60AF3D34C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080" y="0"/>
            <a:ext cx="478235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7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B65E344-3994-4DD3-BAC8-E4665A839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296817"/>
              </p:ext>
            </p:extLst>
          </p:nvPr>
        </p:nvGraphicFramePr>
        <p:xfrm>
          <a:off x="142287" y="1485248"/>
          <a:ext cx="6547104" cy="3863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4912">
                  <a:extLst>
                    <a:ext uri="{9D8B030D-6E8A-4147-A177-3AD203B41FA5}">
                      <a16:colId xmlns:a16="http://schemas.microsoft.com/office/drawing/2014/main" val="37387091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31842267"/>
                    </a:ext>
                  </a:extLst>
                </a:gridCol>
                <a:gridCol w="844505">
                  <a:extLst>
                    <a:ext uri="{9D8B030D-6E8A-4147-A177-3AD203B41FA5}">
                      <a16:colId xmlns:a16="http://schemas.microsoft.com/office/drawing/2014/main" val="420689204"/>
                    </a:ext>
                  </a:extLst>
                </a:gridCol>
                <a:gridCol w="779685">
                  <a:extLst>
                    <a:ext uri="{9D8B030D-6E8A-4147-A177-3AD203B41FA5}">
                      <a16:colId xmlns:a16="http://schemas.microsoft.com/office/drawing/2014/main" val="1866836638"/>
                    </a:ext>
                  </a:extLst>
                </a:gridCol>
                <a:gridCol w="881266">
                  <a:extLst>
                    <a:ext uri="{9D8B030D-6E8A-4147-A177-3AD203B41FA5}">
                      <a16:colId xmlns:a16="http://schemas.microsoft.com/office/drawing/2014/main" val="3868993509"/>
                    </a:ext>
                  </a:extLst>
                </a:gridCol>
              </a:tblGrid>
              <a:tr h="321924">
                <a:tc rowSpan="2"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Odds ratio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95%CI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31555"/>
                  </a:ext>
                </a:extLst>
              </a:tr>
              <a:tr h="321924">
                <a:tc vMerge="1"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+mn-lt"/>
                        </a:rPr>
                        <a:t>variables</a:t>
                      </a:r>
                      <a:endParaRPr kumimoji="1" lang="ja-JP" altLang="en-US" dirty="0">
                        <a:latin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+mn-lt"/>
                        </a:rPr>
                        <a:t>Odds ratio</a:t>
                      </a:r>
                      <a:endParaRPr kumimoji="1" lang="ja-JP" alt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+mn-lt"/>
                        </a:rPr>
                        <a:t>P value</a:t>
                      </a:r>
                      <a:endParaRPr kumimoji="1" lang="ja-JP" altLang="en-US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884016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by DH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1.38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2.12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47103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808808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4710627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264190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GCS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02889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from onset to EMS call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312445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NIHSS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9344513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rt-PA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81767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5092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18213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0D6363-7D83-FC91-AAC1-55E14C271EEF}"/>
              </a:ext>
            </a:extLst>
          </p:cNvPr>
          <p:cNvSpPr txBox="1"/>
          <p:nvPr/>
        </p:nvSpPr>
        <p:spPr>
          <a:xfrm>
            <a:off x="142287" y="25172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2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0676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4">
            <a:extLst>
              <a:ext uri="{FF2B5EF4-FFF2-40B4-BE49-F238E27FC236}">
                <a16:creationId xmlns:a16="http://schemas.microsoft.com/office/drawing/2014/main" id="{A1E718C5-CA12-4D1E-B73B-D43934A4E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951425"/>
              </p:ext>
            </p:extLst>
          </p:nvPr>
        </p:nvGraphicFramePr>
        <p:xfrm>
          <a:off x="137731" y="1138374"/>
          <a:ext cx="6582538" cy="3863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1201">
                  <a:extLst>
                    <a:ext uri="{9D8B030D-6E8A-4147-A177-3AD203B41FA5}">
                      <a16:colId xmlns:a16="http://schemas.microsoft.com/office/drawing/2014/main" val="3738709159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3431842267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420689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836638"/>
                    </a:ext>
                  </a:extLst>
                </a:gridCol>
                <a:gridCol w="1033273">
                  <a:extLst>
                    <a:ext uri="{9D8B030D-6E8A-4147-A177-3AD203B41FA5}">
                      <a16:colId xmlns:a16="http://schemas.microsoft.com/office/drawing/2014/main" val="3868993509"/>
                    </a:ext>
                  </a:extLst>
                </a:gridCol>
              </a:tblGrid>
              <a:tr h="321924">
                <a:tc>
                  <a:txBody>
                    <a:bodyPr/>
                    <a:lstStyle/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95%CI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27" marR="8312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923155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Odds ratio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84016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by DH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2.33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4.24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3389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808808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4710627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264190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GCS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02889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from onset to EMS call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312445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NIHSS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9344513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rt-PA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81767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5092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18213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322E71-BABF-3CCE-EC63-F00F6455C961}"/>
              </a:ext>
            </a:extLst>
          </p:cNvPr>
          <p:cNvSpPr txBox="1"/>
          <p:nvPr/>
        </p:nvSpPr>
        <p:spPr>
          <a:xfrm>
            <a:off x="142287" y="25172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3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56832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5E9FD99-B766-4892-81E8-9C8C50732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322526"/>
              </p:ext>
            </p:extLst>
          </p:nvPr>
        </p:nvGraphicFramePr>
        <p:xfrm>
          <a:off x="164592" y="1342435"/>
          <a:ext cx="6528816" cy="3863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7351">
                  <a:extLst>
                    <a:ext uri="{9D8B030D-6E8A-4147-A177-3AD203B41FA5}">
                      <a16:colId xmlns:a16="http://schemas.microsoft.com/office/drawing/2014/main" val="3738709159"/>
                    </a:ext>
                  </a:extLst>
                </a:gridCol>
                <a:gridCol w="1167107">
                  <a:extLst>
                    <a:ext uri="{9D8B030D-6E8A-4147-A177-3AD203B41FA5}">
                      <a16:colId xmlns:a16="http://schemas.microsoft.com/office/drawing/2014/main" val="3431842267"/>
                    </a:ext>
                  </a:extLst>
                </a:gridCol>
                <a:gridCol w="826156">
                  <a:extLst>
                    <a:ext uri="{9D8B030D-6E8A-4147-A177-3AD203B41FA5}">
                      <a16:colId xmlns:a16="http://schemas.microsoft.com/office/drawing/2014/main" val="420689204"/>
                    </a:ext>
                  </a:extLst>
                </a:gridCol>
                <a:gridCol w="804089">
                  <a:extLst>
                    <a:ext uri="{9D8B030D-6E8A-4147-A177-3AD203B41FA5}">
                      <a16:colId xmlns:a16="http://schemas.microsoft.com/office/drawing/2014/main" val="1866836638"/>
                    </a:ext>
                  </a:extLst>
                </a:gridCol>
                <a:gridCol w="934113">
                  <a:extLst>
                    <a:ext uri="{9D8B030D-6E8A-4147-A177-3AD203B41FA5}">
                      <a16:colId xmlns:a16="http://schemas.microsoft.com/office/drawing/2014/main" val="3868993509"/>
                    </a:ext>
                  </a:extLst>
                </a:gridCol>
              </a:tblGrid>
              <a:tr h="321924">
                <a:tc>
                  <a:txBody>
                    <a:bodyPr/>
                    <a:lstStyle/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95%CI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23155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Odds ratio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884016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by DH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777458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08808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4710627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264190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GCS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702889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from onset to EMS call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312445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NIHSS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344513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rt-PA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1767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55092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3518213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9AE0F2-007C-EE6D-4968-FB658EC89F0A}"/>
              </a:ext>
            </a:extLst>
          </p:cNvPr>
          <p:cNvSpPr txBox="1"/>
          <p:nvPr/>
        </p:nvSpPr>
        <p:spPr>
          <a:xfrm>
            <a:off x="142287" y="25172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4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5922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B4BEC0FE-0186-47E1-832C-752D13900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134631"/>
              </p:ext>
            </p:extLst>
          </p:nvPr>
        </p:nvGraphicFramePr>
        <p:xfrm>
          <a:off x="142287" y="1810386"/>
          <a:ext cx="6684264" cy="3863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9439">
                  <a:extLst>
                    <a:ext uri="{9D8B030D-6E8A-4147-A177-3AD203B41FA5}">
                      <a16:colId xmlns:a16="http://schemas.microsoft.com/office/drawing/2014/main" val="3738709159"/>
                    </a:ext>
                  </a:extLst>
                </a:gridCol>
                <a:gridCol w="1179580">
                  <a:extLst>
                    <a:ext uri="{9D8B030D-6E8A-4147-A177-3AD203B41FA5}">
                      <a16:colId xmlns:a16="http://schemas.microsoft.com/office/drawing/2014/main" val="3431842267"/>
                    </a:ext>
                  </a:extLst>
                </a:gridCol>
                <a:gridCol w="769498">
                  <a:extLst>
                    <a:ext uri="{9D8B030D-6E8A-4147-A177-3AD203B41FA5}">
                      <a16:colId xmlns:a16="http://schemas.microsoft.com/office/drawing/2014/main" val="420689204"/>
                    </a:ext>
                  </a:extLst>
                </a:gridCol>
                <a:gridCol w="796019">
                  <a:extLst>
                    <a:ext uri="{9D8B030D-6E8A-4147-A177-3AD203B41FA5}">
                      <a16:colId xmlns:a16="http://schemas.microsoft.com/office/drawing/2014/main" val="1866836638"/>
                    </a:ext>
                  </a:extLst>
                </a:gridCol>
                <a:gridCol w="899728">
                  <a:extLst>
                    <a:ext uri="{9D8B030D-6E8A-4147-A177-3AD203B41FA5}">
                      <a16:colId xmlns:a16="http://schemas.microsoft.com/office/drawing/2014/main" val="3868993509"/>
                    </a:ext>
                  </a:extLst>
                </a:gridCol>
              </a:tblGrid>
              <a:tr h="321924">
                <a:tc>
                  <a:txBody>
                    <a:bodyPr/>
                    <a:lstStyle/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95%CI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23155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Odds ratio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884016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by DH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4.27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53194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08808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4710627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264190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GCS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702889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from onset to EMS call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312445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NIHSS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344513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rt-PA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1767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55092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3518213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AD6C3F-D1FB-3F70-252C-EA0DE9A85591}"/>
              </a:ext>
            </a:extLst>
          </p:cNvPr>
          <p:cNvSpPr txBox="1"/>
          <p:nvPr/>
        </p:nvSpPr>
        <p:spPr>
          <a:xfrm>
            <a:off x="142287" y="25172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5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1170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B3900640-51DE-40D5-A560-49389BF0C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874969"/>
              </p:ext>
            </p:extLst>
          </p:nvPr>
        </p:nvGraphicFramePr>
        <p:xfrm>
          <a:off x="0" y="1509499"/>
          <a:ext cx="6592824" cy="3863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7860">
                  <a:extLst>
                    <a:ext uri="{9D8B030D-6E8A-4147-A177-3AD203B41FA5}">
                      <a16:colId xmlns:a16="http://schemas.microsoft.com/office/drawing/2014/main" val="3738709159"/>
                    </a:ext>
                  </a:extLst>
                </a:gridCol>
                <a:gridCol w="1163443">
                  <a:extLst>
                    <a:ext uri="{9D8B030D-6E8A-4147-A177-3AD203B41FA5}">
                      <a16:colId xmlns:a16="http://schemas.microsoft.com/office/drawing/2014/main" val="3431842267"/>
                    </a:ext>
                  </a:extLst>
                </a:gridCol>
                <a:gridCol w="758972">
                  <a:extLst>
                    <a:ext uri="{9D8B030D-6E8A-4147-A177-3AD203B41FA5}">
                      <a16:colId xmlns:a16="http://schemas.microsoft.com/office/drawing/2014/main" val="420689204"/>
                    </a:ext>
                  </a:extLst>
                </a:gridCol>
                <a:gridCol w="785130">
                  <a:extLst>
                    <a:ext uri="{9D8B030D-6E8A-4147-A177-3AD203B41FA5}">
                      <a16:colId xmlns:a16="http://schemas.microsoft.com/office/drawing/2014/main" val="1866836638"/>
                    </a:ext>
                  </a:extLst>
                </a:gridCol>
                <a:gridCol w="887419">
                  <a:extLst>
                    <a:ext uri="{9D8B030D-6E8A-4147-A177-3AD203B41FA5}">
                      <a16:colId xmlns:a16="http://schemas.microsoft.com/office/drawing/2014/main" val="3868993509"/>
                    </a:ext>
                  </a:extLst>
                </a:gridCol>
              </a:tblGrid>
              <a:tr h="321924">
                <a:tc>
                  <a:txBody>
                    <a:bodyPr/>
                    <a:lstStyle/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95%CI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23155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Odds ratio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8840164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 by DH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2.62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5.42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712109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08808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4710627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264190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GCS on admission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702889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from onset to EMS call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312445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NIHSS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344513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rt-PA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17675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IVR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1.82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1.06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5509242"/>
                  </a:ext>
                </a:extLst>
              </a:tr>
              <a:tr h="321924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3518213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253DF3-BE56-8246-0D13-DEAF25F9F481}"/>
              </a:ext>
            </a:extLst>
          </p:cNvPr>
          <p:cNvSpPr txBox="1"/>
          <p:nvPr/>
        </p:nvSpPr>
        <p:spPr>
          <a:xfrm>
            <a:off x="142287" y="25172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Table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6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16138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2600</TotalTime>
  <Words>809</Words>
  <Application>Microsoft Office PowerPoint</Application>
  <PresentationFormat>On-screen Show (4:3)</PresentationFormat>
  <Paragraphs>438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KAZUKI</dc:creator>
  <cp:lastModifiedBy>Poonam Mutha</cp:lastModifiedBy>
  <cp:revision>58</cp:revision>
  <dcterms:created xsi:type="dcterms:W3CDTF">2017-11-08T01:38:30Z</dcterms:created>
  <dcterms:modified xsi:type="dcterms:W3CDTF">2022-09-16T06:20:35Z</dcterms:modified>
</cp:coreProperties>
</file>