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5D919-9D1D-46F7-8EF6-8D5D0DD8A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1C6590-A02E-4650-8874-B48FC99D1C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02B25-09F4-4287-A36E-81232BC92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DAA0-1C49-4BC7-800E-A9A3783B6C68}" type="datetimeFigureOut">
              <a:rPr lang="en-GB" smtClean="0"/>
              <a:t>26/08/2022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E8276-C375-42CF-8FE2-B2FD8B52A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8333B-24C5-4499-806D-874E820BF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0B1E-A8D0-4CD5-A759-2B6066C40F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4591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1F3D7-BFC5-498B-B45E-2BC2509BA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CE3CDC-73BD-4CCD-B370-58587C1BB7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F72536-302A-44DF-8955-02B9195CF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DAA0-1C49-4BC7-800E-A9A3783B6C68}" type="datetimeFigureOut">
              <a:rPr lang="en-GB" smtClean="0"/>
              <a:t>26/08/2022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48AB5E-22F3-4620-B1F7-74E4F2C44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D1CF1-4050-43D6-93EF-4707F35E3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0B1E-A8D0-4CD5-A759-2B6066C40F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600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98406E-F1C4-4592-96EB-A3C175ECEE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D38EBB-C314-4446-B64F-5401356956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2047C-6A04-4196-8C57-228CD8590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DAA0-1C49-4BC7-800E-A9A3783B6C68}" type="datetimeFigureOut">
              <a:rPr lang="en-GB" smtClean="0"/>
              <a:t>26/08/2022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254E03-C766-4704-8A81-B29514E89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91E72-B168-4D67-B1F7-4BCAFBB0A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0B1E-A8D0-4CD5-A759-2B6066C40F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97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C4C8E-6951-4413-8E95-D24171607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91C0F-1519-43E1-827B-980F73A372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5A1E1-C50E-46C6-AA26-D42F2116A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DAA0-1C49-4BC7-800E-A9A3783B6C68}" type="datetimeFigureOut">
              <a:rPr lang="en-GB" smtClean="0"/>
              <a:t>26/08/2022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960F0-509A-4994-B224-9C9E7FC3B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5B196C-0510-40AA-B7A5-491B56AEC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0B1E-A8D0-4CD5-A759-2B6066C40F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1413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0AFFF-B3DA-4039-A929-2D2C215C3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1D4259-481A-45BE-A4E4-7042E1039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52B965-26FB-4456-86AD-16D0A342F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DAA0-1C49-4BC7-800E-A9A3783B6C68}" type="datetimeFigureOut">
              <a:rPr lang="en-GB" smtClean="0"/>
              <a:t>26/08/2022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64A97-A173-4758-8392-A9A702803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810AA-BE3C-45EA-8F03-4E4282551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0B1E-A8D0-4CD5-A759-2B6066C40F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877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190FE-6DFF-47DE-8F9B-3EBBE568E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490CF-051E-4E95-AAA7-8B9B6D5B39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4DD1EE-56CD-4209-BC4B-F9B85EFD5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97D119-3E2B-4C56-90DC-CCC7170B4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DAA0-1C49-4BC7-800E-A9A3783B6C68}" type="datetimeFigureOut">
              <a:rPr lang="en-GB" smtClean="0"/>
              <a:t>26/08/2022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1AA6F0-987A-4391-9362-9CE1BCD67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C64FC7-6140-4934-A5AE-A6633227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0B1E-A8D0-4CD5-A759-2B6066C40F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188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FFBCF-8BB1-4F0E-A55D-8A8FA2D9B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5E004-96C6-4480-ADE6-5D157CEE78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9E2B27-5C61-4D08-A487-5C6076A6F5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75DF36-6EE9-42B3-96FE-C15C3CE789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087925-9A06-488E-B566-6984D0376C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68D211-9DFC-4279-BB2C-F923C53EA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DAA0-1C49-4BC7-800E-A9A3783B6C68}" type="datetimeFigureOut">
              <a:rPr lang="en-GB" smtClean="0"/>
              <a:t>26/08/2022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B7AF43-88C9-4867-9C28-57AA6084E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86BC0D-EEF2-4E8C-9567-7B2413058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0B1E-A8D0-4CD5-A759-2B6066C40F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227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FD070-C838-4170-9969-573319F4A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2AE79E-AFFE-4720-AAA2-98119A273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DAA0-1C49-4BC7-800E-A9A3783B6C68}" type="datetimeFigureOut">
              <a:rPr lang="en-GB" smtClean="0"/>
              <a:t>26/08/2022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51E870-B36C-4395-B75B-241660904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C6DDC0-8772-4F1F-9DA0-AC8BF2CA1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0B1E-A8D0-4CD5-A759-2B6066C40F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374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1A7C49-2D01-4EC1-B8CD-0722A785A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DAA0-1C49-4BC7-800E-A9A3783B6C68}" type="datetimeFigureOut">
              <a:rPr lang="en-GB" smtClean="0"/>
              <a:t>26/08/2022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083F31-76AA-4501-B139-D879745CC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666484-C229-4D77-A6FD-A345EBE6B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0B1E-A8D0-4CD5-A759-2B6066C40F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0427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7C85D-66F0-4789-971B-213F4AC9D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81270-546F-4B92-BCDB-5B32A2FAA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9FF85E-C42A-40BD-B73C-A35E0FAC8C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08A02D-4EFA-4F9B-B143-FA730260C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DAA0-1C49-4BC7-800E-A9A3783B6C68}" type="datetimeFigureOut">
              <a:rPr lang="en-GB" smtClean="0"/>
              <a:t>26/08/2022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773889-8D6B-4951-BD9D-60930EC2F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FACD7D-9238-4FAB-AC37-E611F4B2C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0B1E-A8D0-4CD5-A759-2B6066C40F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0914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AF015-378B-4E51-85AE-4C85DBF55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A8DFDF-80DA-4B1D-A265-02CABD1381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6642C6-B126-4080-AD62-58A6435301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52DA3-2E80-4D33-A051-3013550C3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DAA0-1C49-4BC7-800E-A9A3783B6C68}" type="datetimeFigureOut">
              <a:rPr lang="en-GB" smtClean="0"/>
              <a:t>26/08/2022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AE5C9D-87E7-4E3B-A477-17D09A52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C07828-DFD1-4EDD-BD79-1FAFA6A82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0B1E-A8D0-4CD5-A759-2B6066C40F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943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BE52B1-5337-4FF0-8F22-1EE9C8CBE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DBEE1D-0D08-4B29-92A4-2D5B946449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F649BB-712F-488E-8E6D-6655C2267D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2DAA0-1C49-4BC7-800E-A9A3783B6C68}" type="datetimeFigureOut">
              <a:rPr lang="en-GB" smtClean="0"/>
              <a:t>26/08/2022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C5131-D821-4ADA-BF5C-C6D5CB557B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BAD533-C188-4F7E-858E-0DF217411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D0B1E-A8D0-4CD5-A759-2B6066C40F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075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E1AA38C-5AA0-44A3-AFFD-3FBE11444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986" y="431518"/>
            <a:ext cx="8730731" cy="1958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E8A2A4-1B02-41F7-B8C2-65F670851C3B}"/>
              </a:ext>
            </a:extLst>
          </p:cNvPr>
          <p:cNvSpPr txBox="1"/>
          <p:nvPr/>
        </p:nvSpPr>
        <p:spPr>
          <a:xfrm>
            <a:off x="549081" y="431518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S1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3CE3ED9-AC8C-4A89-99FA-59060A3FA1D8}"/>
              </a:ext>
            </a:extLst>
          </p:cNvPr>
          <p:cNvGrpSpPr/>
          <p:nvPr/>
        </p:nvGrpSpPr>
        <p:grpSpPr>
          <a:xfrm>
            <a:off x="1401986" y="2831990"/>
            <a:ext cx="3676882" cy="860626"/>
            <a:chOff x="5562534" y="1788046"/>
            <a:chExt cx="3676882" cy="86062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0198D33-D5C6-4453-B7B5-08ECBB07E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62534" y="1806015"/>
              <a:ext cx="1704154" cy="82741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7C72500-C9EB-4EA0-8217-7BD8F05AD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5262" y="1788046"/>
              <a:ext cx="1704154" cy="860626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A4BBAC0-5F80-4FCE-9BDB-F41A68F59F7C}"/>
              </a:ext>
            </a:extLst>
          </p:cNvPr>
          <p:cNvSpPr txBox="1"/>
          <p:nvPr/>
        </p:nvSpPr>
        <p:spPr>
          <a:xfrm>
            <a:off x="600568" y="2743213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5DDC75-A3ED-4964-AB9C-D36C693C0B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3209" y="3927526"/>
            <a:ext cx="4358806" cy="14790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0679FC3-BCAC-4ADE-A53E-8562B06E2484}"/>
              </a:ext>
            </a:extLst>
          </p:cNvPr>
          <p:cNvSpPr txBox="1"/>
          <p:nvPr/>
        </p:nvSpPr>
        <p:spPr>
          <a:xfrm>
            <a:off x="600568" y="3784481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S3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1F34897-3B12-4E03-BED4-5B6EC0A9AD4E}"/>
              </a:ext>
            </a:extLst>
          </p:cNvPr>
          <p:cNvGrpSpPr/>
          <p:nvPr/>
        </p:nvGrpSpPr>
        <p:grpSpPr>
          <a:xfrm>
            <a:off x="1377853" y="5656769"/>
            <a:ext cx="4294162" cy="769713"/>
            <a:chOff x="934395" y="442371"/>
            <a:chExt cx="4610337" cy="69210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66D3C7-B565-4BC6-8AA1-8AB221D1918D}"/>
                </a:ext>
              </a:extLst>
            </p:cNvPr>
            <p:cNvSpPr/>
            <p:nvPr/>
          </p:nvSpPr>
          <p:spPr>
            <a:xfrm>
              <a:off x="2208805" y="811270"/>
              <a:ext cx="866775" cy="31432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700" b="1" dirty="0">
                  <a:solidFill>
                    <a:schemeClr val="tx1"/>
                  </a:solidFill>
                </a:rPr>
                <a:t>P-</a:t>
              </a:r>
              <a:r>
                <a:rPr lang="en-GB" sz="700" b="1" i="1" dirty="0">
                  <a:solidFill>
                    <a:schemeClr val="tx1"/>
                  </a:solidFill>
                </a:rPr>
                <a:t>At</a:t>
              </a:r>
              <a:r>
                <a:rPr lang="en-GB" sz="700" b="1" dirty="0">
                  <a:solidFill>
                    <a:schemeClr val="tx1"/>
                  </a:solidFill>
                </a:rPr>
                <a:t>Ubi 10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3E950AE-92F5-46B9-A9CB-6269FF42DF06}"/>
                </a:ext>
              </a:extLst>
            </p:cNvPr>
            <p:cNvSpPr/>
            <p:nvPr/>
          </p:nvSpPr>
          <p:spPr>
            <a:xfrm>
              <a:off x="1465494" y="820149"/>
              <a:ext cx="742018" cy="31432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700" b="1" dirty="0">
                  <a:solidFill>
                    <a:schemeClr val="tx1"/>
                  </a:solidFill>
                </a:rPr>
                <a:t>Cas12a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2053B4C-3948-4F6B-89A6-45536B0477C0}"/>
                </a:ext>
              </a:extLst>
            </p:cNvPr>
            <p:cNvSpPr/>
            <p:nvPr/>
          </p:nvSpPr>
          <p:spPr>
            <a:xfrm>
              <a:off x="934395" y="820148"/>
              <a:ext cx="542925" cy="31432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700" b="1" dirty="0">
                  <a:solidFill>
                    <a:schemeClr val="tx1"/>
                  </a:solidFill>
                </a:rPr>
                <a:t>T-E9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757DC87-1B15-434D-BF02-13A1C6B1C835}"/>
                </a:ext>
              </a:extLst>
            </p:cNvPr>
            <p:cNvCxnSpPr>
              <a:cxnSpLocks/>
            </p:cNvCxnSpPr>
            <p:nvPr/>
          </p:nvCxnSpPr>
          <p:spPr>
            <a:xfrm>
              <a:off x="3075580" y="968432"/>
              <a:ext cx="1481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Arrow: Bent 14">
              <a:extLst>
                <a:ext uri="{FF2B5EF4-FFF2-40B4-BE49-F238E27FC236}">
                  <a16:creationId xmlns:a16="http://schemas.microsoft.com/office/drawing/2014/main" id="{6DF8CC93-E4DA-4199-9DE6-C8CBD5ECA78D}"/>
                </a:ext>
              </a:extLst>
            </p:cNvPr>
            <p:cNvSpPr/>
            <p:nvPr/>
          </p:nvSpPr>
          <p:spPr>
            <a:xfrm flipH="1">
              <a:off x="1756018" y="481048"/>
              <a:ext cx="461865" cy="314325"/>
            </a:xfrm>
            <a:prstGeom prst="ben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013010C-C164-4235-8FC0-071DFB10C7F3}"/>
                </a:ext>
              </a:extLst>
            </p:cNvPr>
            <p:cNvSpPr/>
            <p:nvPr/>
          </p:nvSpPr>
          <p:spPr>
            <a:xfrm>
              <a:off x="5482251" y="816774"/>
              <a:ext cx="62481" cy="313200"/>
            </a:xfrm>
            <a:prstGeom prst="rect">
              <a:avLst/>
            </a:prstGeom>
            <a:solidFill>
              <a:srgbClr val="66FF66"/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700" b="1" dirty="0">
                  <a:solidFill>
                    <a:schemeClr val="tx1"/>
                  </a:solidFill>
                </a:rPr>
                <a:t>t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7FC5D0A-BD7C-4150-ACEE-8FFF9197F4D4}"/>
                </a:ext>
              </a:extLst>
            </p:cNvPr>
            <p:cNvSpPr/>
            <p:nvPr/>
          </p:nvSpPr>
          <p:spPr>
            <a:xfrm>
              <a:off x="3247774" y="819024"/>
              <a:ext cx="509683" cy="31545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700" b="1" i="1" dirty="0">
                  <a:solidFill>
                    <a:schemeClr val="tx1"/>
                  </a:solidFill>
                </a:rPr>
                <a:t>At</a:t>
              </a:r>
            </a:p>
            <a:p>
              <a:pPr algn="ctr"/>
              <a:r>
                <a:rPr lang="en-GB" sz="700" b="1" dirty="0">
                  <a:solidFill>
                    <a:schemeClr val="tx1"/>
                  </a:solidFill>
                </a:rPr>
                <a:t>U626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33F1BE9-72BE-4BF5-B9AA-4A523FA8E546}"/>
                </a:ext>
              </a:extLst>
            </p:cNvPr>
            <p:cNvSpPr/>
            <p:nvPr/>
          </p:nvSpPr>
          <p:spPr>
            <a:xfrm>
              <a:off x="3761417" y="820148"/>
              <a:ext cx="427445" cy="313200"/>
            </a:xfrm>
            <a:prstGeom prst="rect">
              <a:avLst/>
            </a:prstGeom>
            <a:solidFill>
              <a:srgbClr val="CC99FF"/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700" b="1" dirty="0">
                  <a:solidFill>
                    <a:schemeClr val="tx1"/>
                  </a:solidFill>
                </a:rPr>
                <a:t>HH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2CFF7A4-09F5-4C61-A48A-8EE7CC3D337A}"/>
                </a:ext>
              </a:extLst>
            </p:cNvPr>
            <p:cNvSpPr/>
            <p:nvPr/>
          </p:nvSpPr>
          <p:spPr>
            <a:xfrm>
              <a:off x="4175534" y="820148"/>
              <a:ext cx="323850" cy="313200"/>
            </a:xfrm>
            <a:prstGeom prst="rect">
              <a:avLst/>
            </a:prstGeom>
            <a:solidFill>
              <a:srgbClr val="FF7C80"/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700" b="1" dirty="0">
                  <a:solidFill>
                    <a:schemeClr val="tx1"/>
                  </a:solidFill>
                </a:rPr>
                <a:t>DR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8E7BF42-FD78-4DF5-B24F-87DE557F5814}"/>
                </a:ext>
              </a:extLst>
            </p:cNvPr>
            <p:cNvSpPr/>
            <p:nvPr/>
          </p:nvSpPr>
          <p:spPr>
            <a:xfrm>
              <a:off x="4499384" y="819023"/>
              <a:ext cx="542925" cy="31432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700" b="1" dirty="0">
                <a:solidFill>
                  <a:schemeClr val="tx1"/>
                </a:solidFill>
              </a:endParaRPr>
            </a:p>
            <a:p>
              <a:pPr algn="ctr"/>
              <a:r>
                <a:rPr lang="en-GB" sz="700" b="1" dirty="0">
                  <a:solidFill>
                    <a:schemeClr val="tx1"/>
                  </a:solidFill>
                </a:rPr>
                <a:t>Guide</a:t>
              </a:r>
            </a:p>
            <a:p>
              <a:pPr algn="ctr"/>
              <a:r>
                <a:rPr lang="en-GB" sz="700" b="1" dirty="0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3276E1A-2671-463E-B62C-0E6A8B536CD7}"/>
                </a:ext>
              </a:extLst>
            </p:cNvPr>
            <p:cNvSpPr/>
            <p:nvPr/>
          </p:nvSpPr>
          <p:spPr>
            <a:xfrm>
              <a:off x="5033092" y="816774"/>
              <a:ext cx="446650" cy="313200"/>
            </a:xfrm>
            <a:prstGeom prst="rect">
              <a:avLst/>
            </a:prstGeom>
            <a:solidFill>
              <a:srgbClr val="CC99FF"/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700" b="1" dirty="0">
                  <a:solidFill>
                    <a:schemeClr val="tx1"/>
                  </a:solidFill>
                </a:rPr>
                <a:t>HDV</a:t>
              </a:r>
            </a:p>
          </p:txBody>
        </p:sp>
        <p:sp>
          <p:nvSpPr>
            <p:cNvPr id="22" name="Arrow: Bent 21">
              <a:extLst>
                <a:ext uri="{FF2B5EF4-FFF2-40B4-BE49-F238E27FC236}">
                  <a16:creationId xmlns:a16="http://schemas.microsoft.com/office/drawing/2014/main" id="{E853460B-80E9-4A6E-891F-4DB5EA782F41}"/>
                </a:ext>
              </a:extLst>
            </p:cNvPr>
            <p:cNvSpPr/>
            <p:nvPr/>
          </p:nvSpPr>
          <p:spPr>
            <a:xfrm>
              <a:off x="3716918" y="442371"/>
              <a:ext cx="461865" cy="314325"/>
            </a:xfrm>
            <a:prstGeom prst="ben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E13474C-9034-4355-AB3A-EB8A2C0F598F}"/>
              </a:ext>
            </a:extLst>
          </p:cNvPr>
          <p:cNvSpPr txBox="1"/>
          <p:nvPr/>
        </p:nvSpPr>
        <p:spPr>
          <a:xfrm>
            <a:off x="595567" y="574701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S4</a:t>
            </a:r>
          </a:p>
        </p:txBody>
      </p:sp>
    </p:spTree>
    <p:extLst>
      <p:ext uri="{BB962C8B-B14F-4D97-AF65-F5344CB8AC3E}">
        <p14:creationId xmlns:p14="http://schemas.microsoft.com/office/powerpoint/2010/main" val="2464765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E1B689-ACA5-4B80-9C63-85A8152C0072}"/>
              </a:ext>
            </a:extLst>
          </p:cNvPr>
          <p:cNvSpPr txBox="1"/>
          <p:nvPr/>
        </p:nvSpPr>
        <p:spPr>
          <a:xfrm>
            <a:off x="674703" y="672819"/>
            <a:ext cx="108751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S1. Comparison of V1 and V2 guide architectures: Five barley genes targeted (Gene identifiers given), each with tt</a:t>
            </a:r>
            <a:r>
              <a:rPr lang="en-GB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Hs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Cas12a and 4 guides, either in a V1 or V2 array. Blue bars = percentage of  T0 V1 lines containing targeted mutations. Orange bars = percentage of T0 V2 lines containing targeted mutations. X axis = guide order in array. Any = percentage of T0 lines containing mutations at one or more of the four guide target sites.</a:t>
            </a:r>
          </a:p>
          <a:p>
            <a:endParaRPr lang="en-GB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S2. Left: Wild type 2 row Golden promise. Right: Golden promise T0 plant mutated in HORVU.MOREX.r3.2HG0184740 showing 6 row phenotype.</a:t>
            </a:r>
            <a:b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S3. 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one T0 barley line targeting HORVU.MOREX.r3.1HG0069960, 47% of alleles contained a 10bp deletion and 42% contained a 3bp deletion. Mutations were faithfully inherited in T1 progeny.</a:t>
            </a:r>
          </a:p>
          <a:p>
            <a:endParaRPr lang="en-GB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S4. </a:t>
            </a:r>
            <a:r>
              <a:rPr lang="en-GB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Brassica oleracea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construct architectures: P-</a:t>
            </a:r>
            <a:r>
              <a:rPr lang="en-GB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Ubi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en-GB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Arabidopsis thaliana 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ubiquitin 10 promoter; Cas12a=</a:t>
            </a:r>
            <a:r>
              <a:rPr lang="en-GB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Lb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Cas12a CDS; T-E9 = </a:t>
            </a:r>
            <a:r>
              <a:rPr lang="en-GB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Pisum sativum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rbcS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E9 terminator. </a:t>
            </a:r>
            <a:r>
              <a:rPr lang="en-GB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U626 = </a:t>
            </a:r>
            <a:r>
              <a:rPr lang="en-GB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Arabidopsis thaliana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U626 promoter; DR = direct repeat of crRNA; HH/HDV=ribozymes; t=poly-T terminator. 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b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7478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223</Words>
  <Application>Microsoft Office PowerPoint</Application>
  <PresentationFormat>Widescreen</PresentationFormat>
  <Paragraphs>23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Lawrenson (JIC)</dc:creator>
  <cp:lastModifiedBy>Tom Lawrenson (JIC)</cp:lastModifiedBy>
  <cp:revision>2</cp:revision>
  <dcterms:created xsi:type="dcterms:W3CDTF">2022-08-26T14:06:32Z</dcterms:created>
  <dcterms:modified xsi:type="dcterms:W3CDTF">2022-08-26T15:31:21Z</dcterms:modified>
</cp:coreProperties>
</file>