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15"/>
  </p:notesMasterIdLst>
  <p:sldIdLst>
    <p:sldId id="279" r:id="rId2"/>
    <p:sldId id="256" r:id="rId3"/>
    <p:sldId id="262" r:id="rId4"/>
    <p:sldId id="261" r:id="rId5"/>
    <p:sldId id="266" r:id="rId6"/>
    <p:sldId id="267" r:id="rId7"/>
    <p:sldId id="268" r:id="rId8"/>
    <p:sldId id="269" r:id="rId9"/>
    <p:sldId id="270" r:id="rId10"/>
    <p:sldId id="271" r:id="rId11"/>
    <p:sldId id="276" r:id="rId12"/>
    <p:sldId id="278" r:id="rId13"/>
    <p:sldId id="277" r:id="rId1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8AF0"/>
    <a:srgbClr val="FF40FF"/>
    <a:srgbClr val="00FA00"/>
    <a:srgbClr val="0432FF"/>
    <a:srgbClr val="FF6708"/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31"/>
    <p:restoredTop sz="94422"/>
  </p:normalViewPr>
  <p:slideViewPr>
    <p:cSldViewPr snapToGrid="0" snapToObjects="1">
      <p:cViewPr varScale="1">
        <p:scale>
          <a:sx n="80" d="100"/>
          <a:sy n="80" d="100"/>
        </p:scale>
        <p:origin x="4200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user02/Desktop/DT40&#35542;&#25991;&#29983;&#12486;&#12441;&#12540;&#12479;/Supplementary%20Fig1/201016%20Cel-1assay&#35299;&#26512;&#32080;&#26524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user02/Desktop/DT40&#35542;&#25991;&#29983;&#12486;&#12441;&#12540;&#12479;/Supplementary%20Fig1/201016%20Cel-1assay&#35299;&#26512;&#32080;&#26524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user02/Desktop/DT40&#35542;&#25991;&#29983;&#12486;&#12441;&#12540;&#12479;/Supplementary%20Fig2/Nepa2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EGFP(+),BS(R)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Sheet1!$B$1:$C$1</c:f>
              <c:strCache>
                <c:ptCount val="2"/>
                <c:pt idx="0">
                  <c:v>Cas9(-)</c:v>
                </c:pt>
                <c:pt idx="1">
                  <c:v>Cas9(+)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5</c:v>
                </c:pt>
                <c:pt idx="1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6B-CF44-8412-B98C7100FF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04352864"/>
        <c:axId val="653953248"/>
      </c:barChart>
      <c:catAx>
        <c:axId val="8043528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653953248"/>
        <c:crosses val="autoZero"/>
        <c:auto val="1"/>
        <c:lblAlgn val="ctr"/>
        <c:lblOffset val="100"/>
        <c:noMultiLvlLbl val="0"/>
      </c:catAx>
      <c:valAx>
        <c:axId val="65395324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/>
                  <a:t>Number of clones</a:t>
                </a:r>
                <a:endParaRPr lang="ja-JP" alt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804352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Sheet1!$A$3</c:f>
              <c:strCache>
                <c:ptCount val="1"/>
                <c:pt idx="0">
                  <c:v>Junction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Sheet1!$B$1:$C$1</c:f>
              <c:strCache>
                <c:ptCount val="2"/>
                <c:pt idx="0">
                  <c:v>Cas9(-)</c:v>
                </c:pt>
                <c:pt idx="1">
                  <c:v>Cas9(+)</c:v>
                </c:pt>
              </c:strCache>
            </c:strRef>
          </c:cat>
          <c:val>
            <c:numRef>
              <c:f>Sheet1!$B$3:$C$3</c:f>
              <c:numCache>
                <c:formatCode>General</c:formatCode>
                <c:ptCount val="2"/>
                <c:pt idx="0">
                  <c:v>3</c:v>
                </c:pt>
                <c:pt idx="1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F6-CF42-B932-275FE00075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04352864"/>
        <c:axId val="653953248"/>
      </c:barChart>
      <c:catAx>
        <c:axId val="8043528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653953248"/>
        <c:crosses val="autoZero"/>
        <c:auto val="1"/>
        <c:lblAlgn val="ctr"/>
        <c:lblOffset val="100"/>
        <c:noMultiLvlLbl val="0"/>
      </c:catAx>
      <c:valAx>
        <c:axId val="653953248"/>
        <c:scaling>
          <c:orientation val="minMax"/>
          <c:max val="14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altLang="ja-JP"/>
                  <a:t>Number of clones</a:t>
                </a:r>
                <a:endParaRPr lang="ja-JP" alt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804352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ja-JP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Sheet1!$A$11</c:f>
              <c:strCache>
                <c:ptCount val="1"/>
                <c:pt idx="0">
                  <c:v>EGFP positive cells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  <a:effectLst/>
          </c:spPr>
          <c:invertIfNegative val="0"/>
          <c:val>
            <c:numRef>
              <c:f>Sheet1!$B$11:$I$11</c:f>
              <c:numCache>
                <c:formatCode>0%</c:formatCode>
                <c:ptCount val="8"/>
                <c:pt idx="0">
                  <c:v>2.9999999999999997E-4</c:v>
                </c:pt>
                <c:pt idx="1">
                  <c:v>0.20499999999999999</c:v>
                </c:pt>
                <c:pt idx="2">
                  <c:v>0.28559999999999997</c:v>
                </c:pt>
                <c:pt idx="3">
                  <c:v>0.1938</c:v>
                </c:pt>
                <c:pt idx="4">
                  <c:v>0.10830000000000001</c:v>
                </c:pt>
                <c:pt idx="5">
                  <c:v>0.2026</c:v>
                </c:pt>
                <c:pt idx="6">
                  <c:v>0.37969999999999998</c:v>
                </c:pt>
                <c:pt idx="7">
                  <c:v>8.48E-2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48-184A-97C1-AAC00B50F8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43974432"/>
        <c:axId val="743980496"/>
      </c:barChart>
      <c:catAx>
        <c:axId val="743974432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743980496"/>
        <c:crosses val="autoZero"/>
        <c:auto val="1"/>
        <c:lblAlgn val="ctr"/>
        <c:lblOffset val="100"/>
        <c:noMultiLvlLbl val="0"/>
      </c:catAx>
      <c:valAx>
        <c:axId val="74398049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EGFP positive cells</a:t>
                </a:r>
                <a:endParaRPr lang="ja-JP" b="1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ja-JP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743974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800">
          <a:solidFill>
            <a:sysClr val="windowText" lastClr="000000"/>
          </a:solidFill>
        </a:defRPr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F0B3BE-836F-364F-AF41-BE90782B9B2C}" type="datetimeFigureOut">
              <a:rPr kumimoji="1" lang="ja-JP" altLang="en-US" smtClean="0"/>
              <a:t>2022/9/14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540F21-6EBA-9246-BAF2-88A3631C9D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4007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66140" rtl="0" eaLnBrk="1" latinLnBrk="0" hangingPunct="1">
      <a:defRPr kumimoji="1" sz="874" kern="1200">
        <a:solidFill>
          <a:schemeClr val="tx1"/>
        </a:solidFill>
        <a:latin typeface="+mn-lt"/>
        <a:ea typeface="+mn-ea"/>
        <a:cs typeface="+mn-cs"/>
      </a:defRPr>
    </a:lvl1pPr>
    <a:lvl2pPr marL="333070" algn="l" defTabSz="666140" rtl="0" eaLnBrk="1" latinLnBrk="0" hangingPunct="1">
      <a:defRPr kumimoji="1" sz="874" kern="1200">
        <a:solidFill>
          <a:schemeClr val="tx1"/>
        </a:solidFill>
        <a:latin typeface="+mn-lt"/>
        <a:ea typeface="+mn-ea"/>
        <a:cs typeface="+mn-cs"/>
      </a:defRPr>
    </a:lvl2pPr>
    <a:lvl3pPr marL="666140" algn="l" defTabSz="666140" rtl="0" eaLnBrk="1" latinLnBrk="0" hangingPunct="1">
      <a:defRPr kumimoji="1" sz="874" kern="1200">
        <a:solidFill>
          <a:schemeClr val="tx1"/>
        </a:solidFill>
        <a:latin typeface="+mn-lt"/>
        <a:ea typeface="+mn-ea"/>
        <a:cs typeface="+mn-cs"/>
      </a:defRPr>
    </a:lvl3pPr>
    <a:lvl4pPr marL="999211" algn="l" defTabSz="666140" rtl="0" eaLnBrk="1" latinLnBrk="0" hangingPunct="1">
      <a:defRPr kumimoji="1" sz="874" kern="1200">
        <a:solidFill>
          <a:schemeClr val="tx1"/>
        </a:solidFill>
        <a:latin typeface="+mn-lt"/>
        <a:ea typeface="+mn-ea"/>
        <a:cs typeface="+mn-cs"/>
      </a:defRPr>
    </a:lvl4pPr>
    <a:lvl5pPr marL="1332281" algn="l" defTabSz="666140" rtl="0" eaLnBrk="1" latinLnBrk="0" hangingPunct="1">
      <a:defRPr kumimoji="1" sz="874" kern="1200">
        <a:solidFill>
          <a:schemeClr val="tx1"/>
        </a:solidFill>
        <a:latin typeface="+mn-lt"/>
        <a:ea typeface="+mn-ea"/>
        <a:cs typeface="+mn-cs"/>
      </a:defRPr>
    </a:lvl5pPr>
    <a:lvl6pPr marL="1665351" algn="l" defTabSz="666140" rtl="0" eaLnBrk="1" latinLnBrk="0" hangingPunct="1">
      <a:defRPr kumimoji="1" sz="874" kern="1200">
        <a:solidFill>
          <a:schemeClr val="tx1"/>
        </a:solidFill>
        <a:latin typeface="+mn-lt"/>
        <a:ea typeface="+mn-ea"/>
        <a:cs typeface="+mn-cs"/>
      </a:defRPr>
    </a:lvl6pPr>
    <a:lvl7pPr marL="1998421" algn="l" defTabSz="666140" rtl="0" eaLnBrk="1" latinLnBrk="0" hangingPunct="1">
      <a:defRPr kumimoji="1" sz="874" kern="1200">
        <a:solidFill>
          <a:schemeClr val="tx1"/>
        </a:solidFill>
        <a:latin typeface="+mn-lt"/>
        <a:ea typeface="+mn-ea"/>
        <a:cs typeface="+mn-cs"/>
      </a:defRPr>
    </a:lvl7pPr>
    <a:lvl8pPr marL="2331491" algn="l" defTabSz="666140" rtl="0" eaLnBrk="1" latinLnBrk="0" hangingPunct="1">
      <a:defRPr kumimoji="1" sz="874" kern="1200">
        <a:solidFill>
          <a:schemeClr val="tx1"/>
        </a:solidFill>
        <a:latin typeface="+mn-lt"/>
        <a:ea typeface="+mn-ea"/>
        <a:cs typeface="+mn-cs"/>
      </a:defRPr>
    </a:lvl8pPr>
    <a:lvl9pPr marL="2664562" algn="l" defTabSz="666140" rtl="0" eaLnBrk="1" latinLnBrk="0" hangingPunct="1">
      <a:defRPr kumimoji="1" sz="87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540F21-6EBA-9246-BAF2-88A3631C9D42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56173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540F21-6EBA-9246-BAF2-88A3631C9D42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5475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540F21-6EBA-9246-BAF2-88A3631C9D42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6219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B8BA0-2610-7F42-BAC0-6CFC24FD0CC4}" type="datetimeFigureOut">
              <a:rPr kumimoji="1" lang="ja-JP" altLang="en-US" smtClean="0"/>
              <a:t>2022/9/14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DE7C-3D03-6143-96CE-C87F0EB322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3944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B8BA0-2610-7F42-BAC0-6CFC24FD0CC4}" type="datetimeFigureOut">
              <a:rPr kumimoji="1" lang="ja-JP" altLang="en-US" smtClean="0"/>
              <a:t>2022/9/14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DE7C-3D03-6143-96CE-C87F0EB322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5836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B8BA0-2610-7F42-BAC0-6CFC24FD0CC4}" type="datetimeFigureOut">
              <a:rPr kumimoji="1" lang="ja-JP" altLang="en-US" smtClean="0"/>
              <a:t>2022/9/14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DE7C-3D03-6143-96CE-C87F0EB322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7294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B8BA0-2610-7F42-BAC0-6CFC24FD0CC4}" type="datetimeFigureOut">
              <a:rPr kumimoji="1" lang="ja-JP" altLang="en-US" smtClean="0"/>
              <a:t>2022/9/14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DE7C-3D03-6143-96CE-C87F0EB322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396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B8BA0-2610-7F42-BAC0-6CFC24FD0CC4}" type="datetimeFigureOut">
              <a:rPr kumimoji="1" lang="ja-JP" altLang="en-US" smtClean="0"/>
              <a:t>2022/9/14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DE7C-3D03-6143-96CE-C87F0EB322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2240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B8BA0-2610-7F42-BAC0-6CFC24FD0CC4}" type="datetimeFigureOut">
              <a:rPr kumimoji="1" lang="ja-JP" altLang="en-US" smtClean="0"/>
              <a:t>2022/9/14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DE7C-3D03-6143-96CE-C87F0EB322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41204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B8BA0-2610-7F42-BAC0-6CFC24FD0CC4}" type="datetimeFigureOut">
              <a:rPr kumimoji="1" lang="ja-JP" altLang="en-US" smtClean="0"/>
              <a:t>2022/9/14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DE7C-3D03-6143-96CE-C87F0EB322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6518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B8BA0-2610-7F42-BAC0-6CFC24FD0CC4}" type="datetimeFigureOut">
              <a:rPr kumimoji="1" lang="ja-JP" altLang="en-US" smtClean="0"/>
              <a:t>2022/9/14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DE7C-3D03-6143-96CE-C87F0EB322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9085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B8BA0-2610-7F42-BAC0-6CFC24FD0CC4}" type="datetimeFigureOut">
              <a:rPr kumimoji="1" lang="ja-JP" altLang="en-US" smtClean="0"/>
              <a:t>2022/9/14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DE7C-3D03-6143-96CE-C87F0EB322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0234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B8BA0-2610-7F42-BAC0-6CFC24FD0CC4}" type="datetimeFigureOut">
              <a:rPr kumimoji="1" lang="ja-JP" altLang="en-US" smtClean="0"/>
              <a:t>2022/9/14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DE7C-3D03-6143-96CE-C87F0EB322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0939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B8BA0-2610-7F42-BAC0-6CFC24FD0CC4}" type="datetimeFigureOut">
              <a:rPr kumimoji="1" lang="ja-JP" altLang="en-US" smtClean="0"/>
              <a:t>2022/9/14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4DE7C-3D03-6143-96CE-C87F0EB322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5207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5B8BA0-2610-7F42-BAC0-6CFC24FD0CC4}" type="datetimeFigureOut">
              <a:rPr kumimoji="1" lang="ja-JP" altLang="en-US" smtClean="0"/>
              <a:t>2022/9/14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4DE7C-3D03-6143-96CE-C87F0EB3221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5274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"/><Relationship Id="rId2" Type="http://schemas.openxmlformats.org/officeDocument/2006/relationships/image" Target="../media/image14.t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t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.xml"/><Relationship Id="rId5" Type="http://schemas.openxmlformats.org/officeDocument/2006/relationships/image" Target="../media/image3.TIF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tif"/><Relationship Id="rId5" Type="http://schemas.openxmlformats.org/officeDocument/2006/relationships/image" Target="../media/image7.tif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"/><Relationship Id="rId2" Type="http://schemas.openxmlformats.org/officeDocument/2006/relationships/image" Target="../media/image9.T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060F29A-A2E2-D6CD-D2C7-2190711565E7}"/>
              </a:ext>
            </a:extLst>
          </p:cNvPr>
          <p:cNvSpPr txBox="1"/>
          <p:nvPr/>
        </p:nvSpPr>
        <p:spPr>
          <a:xfrm>
            <a:off x="490550" y="261257"/>
            <a:ext cx="30678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/>
              <a:t>Supplementary Information</a:t>
            </a:r>
            <a:endParaRPr kumimoji="1" lang="ja-JP" altLang="en-US" sz="200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E2633F-F320-4C36-F9D1-12C454D42721}"/>
              </a:ext>
            </a:extLst>
          </p:cNvPr>
          <p:cNvSpPr txBox="1"/>
          <p:nvPr/>
        </p:nvSpPr>
        <p:spPr>
          <a:xfrm>
            <a:off x="490550" y="831272"/>
            <a:ext cx="58768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600" b="1" dirty="0"/>
              <a:t>Simultaneous loading of PCR-based multiple fragments on mouse artificial chromosome vectors in DT40 cell for gene delivery</a:t>
            </a:r>
            <a:r>
              <a:rPr lang="ja-JP" altLang="ja-JP" sz="1600"/>
              <a:t> </a:t>
            </a:r>
            <a:endParaRPr kumimoji="1" lang="ja-JP" altLang="en-US" sz="160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47A2B9B-280C-CD6F-E7D8-3AF04E1B42D1}"/>
              </a:ext>
            </a:extLst>
          </p:cNvPr>
          <p:cNvSpPr txBox="1"/>
          <p:nvPr/>
        </p:nvSpPr>
        <p:spPr>
          <a:xfrm>
            <a:off x="490550" y="1955285"/>
            <a:ext cx="58768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/>
              <a:t>Kyotaro Yamazaki, </a:t>
            </a:r>
            <a:r>
              <a:rPr lang="en-US" altLang="ja-JP" sz="1200" dirty="0" err="1"/>
              <a:t>Kyosuke</a:t>
            </a:r>
            <a:r>
              <a:rPr lang="en-US" altLang="ja-JP" sz="1200" dirty="0"/>
              <a:t> Matsuo, </a:t>
            </a:r>
            <a:r>
              <a:rPr lang="en-US" altLang="ja-JP" sz="1200" dirty="0" err="1"/>
              <a:t>Akane</a:t>
            </a:r>
            <a:r>
              <a:rPr lang="en-US" altLang="ja-JP" sz="1200" dirty="0"/>
              <a:t> Okada, Narumi Uno, </a:t>
            </a:r>
            <a:r>
              <a:rPr lang="en-US" altLang="ja-JP" sz="1200" dirty="0" err="1"/>
              <a:t>Teruhiko</a:t>
            </a:r>
            <a:r>
              <a:rPr lang="en-US" altLang="ja-JP" sz="1200" dirty="0"/>
              <a:t> Suzuki, Satoshi Abe, Shusei </a:t>
            </a:r>
            <a:r>
              <a:rPr lang="en-US" altLang="ja-JP" sz="1200" dirty="0" err="1"/>
              <a:t>Hamamichi</a:t>
            </a:r>
            <a:r>
              <a:rPr lang="en-US" altLang="ja-JP" sz="1200" dirty="0"/>
              <a:t>, Nanami </a:t>
            </a:r>
            <a:r>
              <a:rPr lang="en-US" altLang="ja-JP" sz="1200" dirty="0" err="1"/>
              <a:t>Kishima</a:t>
            </a:r>
            <a:r>
              <a:rPr lang="en-US" altLang="ja-JP" sz="1200" dirty="0"/>
              <a:t>, Shota </a:t>
            </a:r>
            <a:r>
              <a:rPr lang="en-US" altLang="ja-JP" sz="1200" dirty="0" err="1"/>
              <a:t>Togai</a:t>
            </a:r>
            <a:r>
              <a:rPr lang="en-US" altLang="ja-JP" sz="1200" dirty="0"/>
              <a:t>, Kazuma </a:t>
            </a:r>
            <a:r>
              <a:rPr lang="en-US" altLang="ja-JP" sz="1200" dirty="0" err="1"/>
              <a:t>Tomizuka</a:t>
            </a:r>
            <a:r>
              <a:rPr lang="en-US" altLang="ja-JP" sz="1200" dirty="0"/>
              <a:t>, Yasuhiro </a:t>
            </a:r>
            <a:r>
              <a:rPr lang="en-US" altLang="ja-JP" sz="1200" dirty="0" err="1"/>
              <a:t>Kazuki</a:t>
            </a:r>
            <a:endParaRPr lang="ja-JP" altLang="ja-JP" sz="1200"/>
          </a:p>
        </p:txBody>
      </p:sp>
    </p:spTree>
    <p:extLst>
      <p:ext uri="{BB962C8B-B14F-4D97-AF65-F5344CB8AC3E}">
        <p14:creationId xmlns:p14="http://schemas.microsoft.com/office/powerpoint/2010/main" val="1150138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07AE44A-41C5-0BBD-1B29-BC3B6887DA54}"/>
              </a:ext>
            </a:extLst>
          </p:cNvPr>
          <p:cNvSpPr txBox="1"/>
          <p:nvPr/>
        </p:nvSpPr>
        <p:spPr>
          <a:xfrm>
            <a:off x="0" y="0"/>
            <a:ext cx="35301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/>
              <a:t>Yamazaki </a:t>
            </a:r>
            <a:r>
              <a:rPr lang="en-US" altLang="ja-JP" sz="1600" i="1" dirty="0"/>
              <a:t>et al.</a:t>
            </a:r>
            <a:r>
              <a:rPr lang="en-US" altLang="ja-JP" sz="1600" dirty="0"/>
              <a:t> Supplementary Figure S9</a:t>
            </a:r>
            <a:endParaRPr kumimoji="1" lang="ja-JP" altLang="en-US" sz="1600"/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7ED327F7-3E81-3DDC-7E92-090FF96EF3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371" y="5461118"/>
            <a:ext cx="3185013" cy="2123342"/>
          </a:xfrm>
          <a:prstGeom prst="rect">
            <a:avLst/>
          </a:prstGeom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37BF8F03-6B09-228F-669F-A17850B078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371" y="338554"/>
            <a:ext cx="3185013" cy="2123342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F24C991E-84E9-A19A-EA4C-69CA2423B7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371" y="2899836"/>
            <a:ext cx="3185013" cy="2123342"/>
          </a:xfrm>
          <a:prstGeom prst="rect">
            <a:avLst/>
          </a:prstGeom>
        </p:spPr>
      </p:pic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891A3862-C727-190A-4F88-0649CFEC9EEB}"/>
              </a:ext>
            </a:extLst>
          </p:cNvPr>
          <p:cNvSpPr/>
          <p:nvPr/>
        </p:nvSpPr>
        <p:spPr>
          <a:xfrm>
            <a:off x="2588351" y="1828707"/>
            <a:ext cx="186600" cy="158843"/>
          </a:xfrm>
          <a:prstGeom prst="rect">
            <a:avLst/>
          </a:prstGeom>
          <a:noFill/>
          <a:ln w="635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37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85AA353F-51EB-75AA-C978-4BF39B66681B}"/>
              </a:ext>
            </a:extLst>
          </p:cNvPr>
          <p:cNvSpPr/>
          <p:nvPr/>
        </p:nvSpPr>
        <p:spPr>
          <a:xfrm>
            <a:off x="2194651" y="1828707"/>
            <a:ext cx="186600" cy="158843"/>
          </a:xfrm>
          <a:prstGeom prst="rect">
            <a:avLst/>
          </a:prstGeom>
          <a:noFill/>
          <a:ln w="635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37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60B80573-753E-F223-F2C9-29B78EC8DEB0}"/>
              </a:ext>
            </a:extLst>
          </p:cNvPr>
          <p:cNvSpPr/>
          <p:nvPr/>
        </p:nvSpPr>
        <p:spPr>
          <a:xfrm>
            <a:off x="527776" y="4197257"/>
            <a:ext cx="186600" cy="158843"/>
          </a:xfrm>
          <a:prstGeom prst="rect">
            <a:avLst/>
          </a:prstGeom>
          <a:noFill/>
          <a:ln w="635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37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117E760A-B007-EFB7-1369-0C9C1FE26F8C}"/>
              </a:ext>
            </a:extLst>
          </p:cNvPr>
          <p:cNvSpPr/>
          <p:nvPr/>
        </p:nvSpPr>
        <p:spPr>
          <a:xfrm>
            <a:off x="318226" y="4197257"/>
            <a:ext cx="186600" cy="158843"/>
          </a:xfrm>
          <a:prstGeom prst="rect">
            <a:avLst/>
          </a:prstGeom>
          <a:noFill/>
          <a:ln w="635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37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8E90C8E4-9E23-C391-2BBF-560D649FF9FD}"/>
              </a:ext>
            </a:extLst>
          </p:cNvPr>
          <p:cNvSpPr txBox="1"/>
          <p:nvPr/>
        </p:nvSpPr>
        <p:spPr>
          <a:xfrm>
            <a:off x="163286" y="7584460"/>
            <a:ext cx="6531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ja-JP" sz="1200" b="1" dirty="0"/>
              <a:t>Supplementary Figure 9. Uncropped images of western blotting.</a:t>
            </a:r>
          </a:p>
          <a:p>
            <a:pPr algn="just"/>
            <a:r>
              <a:rPr lang="en-US" altLang="ja-JP" sz="1200" dirty="0"/>
              <a:t>Uncropped image of western blotting is presented, and the dotted square indicates the figure used in Fig. 4f.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BC48F3A4-6D6E-FD0B-DB54-0159976DDBC2}"/>
              </a:ext>
            </a:extLst>
          </p:cNvPr>
          <p:cNvSpPr txBox="1"/>
          <p:nvPr/>
        </p:nvSpPr>
        <p:spPr>
          <a:xfrm>
            <a:off x="3333384" y="2899836"/>
            <a:ext cx="35246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/>
              <a:t>Left: DT40-10MAC2-HLA-A total cell protein (2 µL)</a:t>
            </a:r>
          </a:p>
          <a:p>
            <a:r>
              <a:rPr kumimoji="1" lang="en-US" altLang="ja-JP" sz="1200" dirty="0"/>
              <a:t>Right: DT40-10MAC2 total cell protein (2 µL)</a:t>
            </a:r>
          </a:p>
          <a:p>
            <a:r>
              <a:rPr kumimoji="1" lang="en-US" altLang="ja-JP" sz="1200" dirty="0"/>
              <a:t>1</a:t>
            </a:r>
            <a:r>
              <a:rPr kumimoji="1" lang="en-US" altLang="ja-JP" sz="1200" baseline="30000" dirty="0"/>
              <a:t>st</a:t>
            </a:r>
            <a:r>
              <a:rPr kumimoji="1" lang="en-US" altLang="ja-JP" sz="1200" dirty="0"/>
              <a:t> Ab: anti-</a:t>
            </a:r>
            <a:r>
              <a:rPr kumimoji="1" lang="el-GR" altLang="ja-JP" sz="1200" dirty="0"/>
              <a:t>α-</a:t>
            </a:r>
            <a:r>
              <a:rPr kumimoji="1" lang="en-US" altLang="ja-JP" sz="1200" dirty="0"/>
              <a:t>Tubulin (Rabbit)</a:t>
            </a:r>
          </a:p>
          <a:p>
            <a:r>
              <a:rPr kumimoji="1" lang="en-US" altLang="ja-JP" sz="1200" dirty="0"/>
              <a:t>2</a:t>
            </a:r>
            <a:r>
              <a:rPr kumimoji="1" lang="en-US" altLang="ja-JP" sz="1200" baseline="30000" dirty="0"/>
              <a:t>nd</a:t>
            </a:r>
            <a:r>
              <a:rPr kumimoji="1" lang="en-US" altLang="ja-JP" sz="1200" dirty="0"/>
              <a:t> Ab: anti-Rabbit (Goat)</a:t>
            </a:r>
          </a:p>
          <a:p>
            <a:r>
              <a:rPr kumimoji="1" lang="en-US" altLang="ja-JP" sz="1200" dirty="0"/>
              <a:t>Substrate: Pierce ECL Western Blotting Substrate</a:t>
            </a:r>
          </a:p>
          <a:p>
            <a:r>
              <a:rPr kumimoji="1" lang="en-US" altLang="ja-JP" sz="1200" dirty="0"/>
              <a:t>Exposure: 480 s (Standard)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9B35459C-23D2-987E-1B3C-8DD507945A4B}"/>
              </a:ext>
            </a:extLst>
          </p:cNvPr>
          <p:cNvSpPr txBox="1"/>
          <p:nvPr/>
        </p:nvSpPr>
        <p:spPr>
          <a:xfrm>
            <a:off x="3333384" y="338554"/>
            <a:ext cx="35246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/>
              <a:t>Left: DT40-10MAC2 total cell protein (20 µL)</a:t>
            </a:r>
          </a:p>
          <a:p>
            <a:r>
              <a:rPr kumimoji="1" lang="en-US" altLang="ja-JP" sz="1200" dirty="0"/>
              <a:t>Right: DT40-10MAC2-HLA-A total cell protein (20 µL)</a:t>
            </a:r>
          </a:p>
          <a:p>
            <a:r>
              <a:rPr kumimoji="1" lang="en-US" altLang="ja-JP" sz="1200" dirty="0"/>
              <a:t>1</a:t>
            </a:r>
            <a:r>
              <a:rPr kumimoji="1" lang="en-US" altLang="ja-JP" sz="1200" baseline="30000" dirty="0"/>
              <a:t>st</a:t>
            </a:r>
            <a:r>
              <a:rPr kumimoji="1" lang="en-US" altLang="ja-JP" sz="1200" dirty="0"/>
              <a:t> Ab: anti-HLA-A (Rabbit)</a:t>
            </a:r>
          </a:p>
          <a:p>
            <a:r>
              <a:rPr kumimoji="1" lang="en-US" altLang="ja-JP" sz="1200" dirty="0"/>
              <a:t>2</a:t>
            </a:r>
            <a:r>
              <a:rPr kumimoji="1" lang="en-US" altLang="ja-JP" sz="1200" baseline="30000" dirty="0"/>
              <a:t>nd</a:t>
            </a:r>
            <a:r>
              <a:rPr kumimoji="1" lang="en-US" altLang="ja-JP" sz="1200" dirty="0"/>
              <a:t> Ab: anti-Rabbit (Goat)</a:t>
            </a:r>
          </a:p>
          <a:p>
            <a:r>
              <a:rPr kumimoji="1" lang="en-US" altLang="ja-JP" sz="1200" dirty="0"/>
              <a:t>Substrate: </a:t>
            </a:r>
            <a:r>
              <a:rPr kumimoji="1" lang="en-US" altLang="ja-JP" sz="1200" dirty="0" err="1"/>
              <a:t>SuperSignal</a:t>
            </a:r>
            <a:r>
              <a:rPr kumimoji="1" lang="en-US" altLang="ja-JP" sz="1200" dirty="0"/>
              <a:t> West </a:t>
            </a:r>
            <a:r>
              <a:rPr kumimoji="1" lang="en-US" altLang="ja-JP" sz="1200" dirty="0" err="1"/>
              <a:t>Femto</a:t>
            </a:r>
            <a:r>
              <a:rPr kumimoji="1" lang="en-US" altLang="ja-JP" sz="1200" dirty="0"/>
              <a:t> Maximum Sensitivity Substrate</a:t>
            </a:r>
          </a:p>
          <a:p>
            <a:r>
              <a:rPr kumimoji="1" lang="en-US" altLang="ja-JP" sz="1200" dirty="0"/>
              <a:t>Exposure: 30 s (Standard)</a:t>
            </a:r>
          </a:p>
        </p:txBody>
      </p:sp>
    </p:spTree>
    <p:extLst>
      <p:ext uri="{BB962C8B-B14F-4D97-AF65-F5344CB8AC3E}">
        <p14:creationId xmlns:p14="http://schemas.microsoft.com/office/powerpoint/2010/main" val="3450979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98917F7-B8B7-AAA1-8C42-46FFA2475B59}"/>
              </a:ext>
            </a:extLst>
          </p:cNvPr>
          <p:cNvSpPr txBox="1"/>
          <p:nvPr/>
        </p:nvSpPr>
        <p:spPr>
          <a:xfrm>
            <a:off x="0" y="0"/>
            <a:ext cx="34511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/>
              <a:t>Yamazaki </a:t>
            </a:r>
            <a:r>
              <a:rPr lang="en-US" altLang="ja-JP" sz="1600" i="1" dirty="0"/>
              <a:t>et al.</a:t>
            </a:r>
            <a:r>
              <a:rPr lang="en-US" altLang="ja-JP" sz="1600" dirty="0"/>
              <a:t> Supplementary </a:t>
            </a:r>
            <a:r>
              <a:rPr kumimoji="1" lang="en-US" altLang="ja-JP" sz="1600" dirty="0"/>
              <a:t>Table S1</a:t>
            </a:r>
            <a:endParaRPr kumimoji="1" lang="ja-JP" altLang="en-US" sz="1600"/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4BE8FB8A-C172-0CC8-86AA-32A3555AA9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4805289"/>
              </p:ext>
            </p:extLst>
          </p:nvPr>
        </p:nvGraphicFramePr>
        <p:xfrm>
          <a:off x="399045" y="423098"/>
          <a:ext cx="5915029" cy="1345784"/>
        </p:xfrm>
        <a:graphic>
          <a:graphicData uri="http://schemas.openxmlformats.org/drawingml/2006/table">
            <a:tbl>
              <a:tblPr/>
              <a:tblGrid>
                <a:gridCol w="591271">
                  <a:extLst>
                    <a:ext uri="{9D8B030D-6E8A-4147-A177-3AD203B41FA5}">
                      <a16:colId xmlns:a16="http://schemas.microsoft.com/office/drawing/2014/main" val="3610490977"/>
                    </a:ext>
                  </a:extLst>
                </a:gridCol>
                <a:gridCol w="591271">
                  <a:extLst>
                    <a:ext uri="{9D8B030D-6E8A-4147-A177-3AD203B41FA5}">
                      <a16:colId xmlns:a16="http://schemas.microsoft.com/office/drawing/2014/main" val="3352484793"/>
                    </a:ext>
                  </a:extLst>
                </a:gridCol>
                <a:gridCol w="591271">
                  <a:extLst>
                    <a:ext uri="{9D8B030D-6E8A-4147-A177-3AD203B41FA5}">
                      <a16:colId xmlns:a16="http://schemas.microsoft.com/office/drawing/2014/main" val="309977239"/>
                    </a:ext>
                  </a:extLst>
                </a:gridCol>
                <a:gridCol w="591271">
                  <a:extLst>
                    <a:ext uri="{9D8B030D-6E8A-4147-A177-3AD203B41FA5}">
                      <a16:colId xmlns:a16="http://schemas.microsoft.com/office/drawing/2014/main" val="3645458508"/>
                    </a:ext>
                  </a:extLst>
                </a:gridCol>
                <a:gridCol w="591271">
                  <a:extLst>
                    <a:ext uri="{9D8B030D-6E8A-4147-A177-3AD203B41FA5}">
                      <a16:colId xmlns:a16="http://schemas.microsoft.com/office/drawing/2014/main" val="2696858000"/>
                    </a:ext>
                  </a:extLst>
                </a:gridCol>
                <a:gridCol w="591271">
                  <a:extLst>
                    <a:ext uri="{9D8B030D-6E8A-4147-A177-3AD203B41FA5}">
                      <a16:colId xmlns:a16="http://schemas.microsoft.com/office/drawing/2014/main" val="2155193565"/>
                    </a:ext>
                  </a:extLst>
                </a:gridCol>
                <a:gridCol w="591271">
                  <a:extLst>
                    <a:ext uri="{9D8B030D-6E8A-4147-A177-3AD203B41FA5}">
                      <a16:colId xmlns:a16="http://schemas.microsoft.com/office/drawing/2014/main" val="2911503635"/>
                    </a:ext>
                  </a:extLst>
                </a:gridCol>
                <a:gridCol w="591271">
                  <a:extLst>
                    <a:ext uri="{9D8B030D-6E8A-4147-A177-3AD203B41FA5}">
                      <a16:colId xmlns:a16="http://schemas.microsoft.com/office/drawing/2014/main" val="3830367714"/>
                    </a:ext>
                  </a:extLst>
                </a:gridCol>
                <a:gridCol w="591271">
                  <a:extLst>
                    <a:ext uri="{9D8B030D-6E8A-4147-A177-3AD203B41FA5}">
                      <a16:colId xmlns:a16="http://schemas.microsoft.com/office/drawing/2014/main" val="2301547977"/>
                    </a:ext>
                  </a:extLst>
                </a:gridCol>
                <a:gridCol w="593590">
                  <a:extLst>
                    <a:ext uri="{9D8B030D-6E8A-4147-A177-3AD203B41FA5}">
                      <a16:colId xmlns:a16="http://schemas.microsoft.com/office/drawing/2014/main" val="3545917103"/>
                    </a:ext>
                  </a:extLst>
                </a:gridCol>
              </a:tblGrid>
              <a:tr h="194087">
                <a:tc gridSpan="9"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Supplementary Table 1. Electroporation conditions related in Fig. 2 and Table 2.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　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3369661"/>
                  </a:ext>
                </a:extLst>
              </a:tr>
              <a:tr h="194087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　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PX458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HR1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HR2-1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HR2-2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HR3-1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HR3-2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HR4-3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HR4-4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Total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4282833"/>
                  </a:ext>
                </a:extLst>
              </a:tr>
              <a:tr h="19408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HR1-BS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5,000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5,000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10,000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7899980"/>
                  </a:ext>
                </a:extLst>
              </a:tr>
              <a:tr h="18484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HR2-BSs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5,000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2,750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2,550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10,300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6169234"/>
                  </a:ext>
                </a:extLst>
              </a:tr>
              <a:tr h="18484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HR3-BSs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5,000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2,550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1,770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1,330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10,650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706097"/>
                  </a:ext>
                </a:extLst>
              </a:tr>
              <a:tr h="19408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HR4-BSs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5,000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　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　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　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1,770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1,330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1,100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1,730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10,930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7838207"/>
                  </a:ext>
                </a:extLst>
              </a:tr>
              <a:tr h="184845"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(ng)</a:t>
                      </a:r>
                    </a:p>
                  </a:txBody>
                  <a:tcPr marL="6932" marR="6932" marT="693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39234515"/>
                  </a:ext>
                </a:extLst>
              </a:tr>
            </a:tbl>
          </a:graphicData>
        </a:graphic>
      </p:graphicFrame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53E328F5-AD49-6210-990A-10CB812365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8916230"/>
              </p:ext>
            </p:extLst>
          </p:nvPr>
        </p:nvGraphicFramePr>
        <p:xfrm>
          <a:off x="399045" y="1853426"/>
          <a:ext cx="3797300" cy="1828800"/>
        </p:xfrm>
        <a:graphic>
          <a:graphicData uri="http://schemas.openxmlformats.org/drawingml/2006/table">
            <a:tbl>
              <a:tblPr/>
              <a:tblGrid>
                <a:gridCol w="1484659">
                  <a:extLst>
                    <a:ext uri="{9D8B030D-6E8A-4147-A177-3AD203B41FA5}">
                      <a16:colId xmlns:a16="http://schemas.microsoft.com/office/drawing/2014/main" val="3276231746"/>
                    </a:ext>
                  </a:extLst>
                </a:gridCol>
                <a:gridCol w="1094460">
                  <a:extLst>
                    <a:ext uri="{9D8B030D-6E8A-4147-A177-3AD203B41FA5}">
                      <a16:colId xmlns:a16="http://schemas.microsoft.com/office/drawing/2014/main" val="809012290"/>
                    </a:ext>
                  </a:extLst>
                </a:gridCol>
                <a:gridCol w="1218181">
                  <a:extLst>
                    <a:ext uri="{9D8B030D-6E8A-4147-A177-3AD203B41FA5}">
                      <a16:colId xmlns:a16="http://schemas.microsoft.com/office/drawing/2014/main" val="949084712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 Poring pulse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Transfer pulse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26230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Voltage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225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7682528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Pulse length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7029695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Pulse interval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66419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Number of pulses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5025308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Decay rate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1213389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Polarity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 </a:t>
                      </a: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+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 </a:t>
                      </a: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+/-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9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61271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98917F7-B8B7-AAA1-8C42-46FFA2475B59}"/>
              </a:ext>
            </a:extLst>
          </p:cNvPr>
          <p:cNvSpPr txBox="1"/>
          <p:nvPr/>
        </p:nvSpPr>
        <p:spPr>
          <a:xfrm>
            <a:off x="0" y="0"/>
            <a:ext cx="34511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/>
              <a:t>Yamazaki </a:t>
            </a:r>
            <a:r>
              <a:rPr lang="en-US" altLang="ja-JP" sz="1600" i="1" dirty="0"/>
              <a:t>et al.</a:t>
            </a:r>
            <a:r>
              <a:rPr lang="en-US" altLang="ja-JP" sz="1600" dirty="0"/>
              <a:t> Supplementary </a:t>
            </a:r>
            <a:r>
              <a:rPr kumimoji="1" lang="en-US" altLang="ja-JP" sz="1600" dirty="0"/>
              <a:t>Table S2</a:t>
            </a:r>
            <a:endParaRPr kumimoji="1" lang="ja-JP" altLang="en-US" sz="1600"/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898A4EF4-41DB-EA27-177A-A19A9CF08A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9423847"/>
              </p:ext>
            </p:extLst>
          </p:nvPr>
        </p:nvGraphicFramePr>
        <p:xfrm>
          <a:off x="95003" y="338554"/>
          <a:ext cx="6650187" cy="1697576"/>
        </p:xfrm>
        <a:graphic>
          <a:graphicData uri="http://schemas.openxmlformats.org/drawingml/2006/table">
            <a:tbl>
              <a:tblPr/>
              <a:tblGrid>
                <a:gridCol w="723633">
                  <a:extLst>
                    <a:ext uri="{9D8B030D-6E8A-4147-A177-3AD203B41FA5}">
                      <a16:colId xmlns:a16="http://schemas.microsoft.com/office/drawing/2014/main" val="4076087054"/>
                    </a:ext>
                  </a:extLst>
                </a:gridCol>
                <a:gridCol w="658506">
                  <a:extLst>
                    <a:ext uri="{9D8B030D-6E8A-4147-A177-3AD203B41FA5}">
                      <a16:colId xmlns:a16="http://schemas.microsoft.com/office/drawing/2014/main" val="247169064"/>
                    </a:ext>
                  </a:extLst>
                </a:gridCol>
                <a:gridCol w="658506">
                  <a:extLst>
                    <a:ext uri="{9D8B030D-6E8A-4147-A177-3AD203B41FA5}">
                      <a16:colId xmlns:a16="http://schemas.microsoft.com/office/drawing/2014/main" val="3120303473"/>
                    </a:ext>
                  </a:extLst>
                </a:gridCol>
                <a:gridCol w="658506">
                  <a:extLst>
                    <a:ext uri="{9D8B030D-6E8A-4147-A177-3AD203B41FA5}">
                      <a16:colId xmlns:a16="http://schemas.microsoft.com/office/drawing/2014/main" val="1810868313"/>
                    </a:ext>
                  </a:extLst>
                </a:gridCol>
                <a:gridCol w="658506">
                  <a:extLst>
                    <a:ext uri="{9D8B030D-6E8A-4147-A177-3AD203B41FA5}">
                      <a16:colId xmlns:a16="http://schemas.microsoft.com/office/drawing/2014/main" val="3926325982"/>
                    </a:ext>
                  </a:extLst>
                </a:gridCol>
                <a:gridCol w="658506">
                  <a:extLst>
                    <a:ext uri="{9D8B030D-6E8A-4147-A177-3AD203B41FA5}">
                      <a16:colId xmlns:a16="http://schemas.microsoft.com/office/drawing/2014/main" val="4283436719"/>
                    </a:ext>
                  </a:extLst>
                </a:gridCol>
                <a:gridCol w="658506">
                  <a:extLst>
                    <a:ext uri="{9D8B030D-6E8A-4147-A177-3AD203B41FA5}">
                      <a16:colId xmlns:a16="http://schemas.microsoft.com/office/drawing/2014/main" val="949321278"/>
                    </a:ext>
                  </a:extLst>
                </a:gridCol>
                <a:gridCol w="658506">
                  <a:extLst>
                    <a:ext uri="{9D8B030D-6E8A-4147-A177-3AD203B41FA5}">
                      <a16:colId xmlns:a16="http://schemas.microsoft.com/office/drawing/2014/main" val="2375352479"/>
                    </a:ext>
                  </a:extLst>
                </a:gridCol>
                <a:gridCol w="658506">
                  <a:extLst>
                    <a:ext uri="{9D8B030D-6E8A-4147-A177-3AD203B41FA5}">
                      <a16:colId xmlns:a16="http://schemas.microsoft.com/office/drawing/2014/main" val="159419466"/>
                    </a:ext>
                  </a:extLst>
                </a:gridCol>
                <a:gridCol w="658506">
                  <a:extLst>
                    <a:ext uri="{9D8B030D-6E8A-4147-A177-3AD203B41FA5}">
                      <a16:colId xmlns:a16="http://schemas.microsoft.com/office/drawing/2014/main" val="2204718586"/>
                    </a:ext>
                  </a:extLst>
                </a:gridCol>
              </a:tblGrid>
              <a:tr h="180809">
                <a:tc gridSpan="8"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Supplementary Table 2. Electroporation conditions related in Fig. 3 and Table 3.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　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　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412870"/>
                  </a:ext>
                </a:extLst>
              </a:tr>
              <a:tr h="370227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　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PX458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HR2-1</a:t>
                      </a:r>
                      <a:b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</a:b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.G600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HR2-2</a:t>
                      </a:r>
                      <a:b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</a:b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.G600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HR2-2</a:t>
                      </a:r>
                      <a:b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</a:b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.G300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HR2-2</a:t>
                      </a:r>
                      <a:b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</a:b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.G60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HR2-1</a:t>
                      </a:r>
                      <a:b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</a:b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.G600.L60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HR2-2</a:t>
                      </a:r>
                      <a:b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</a:b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.G600.R60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HR2-2</a:t>
                      </a:r>
                      <a:b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</a:b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.G60.R60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Total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1560193"/>
                  </a:ext>
                </a:extLst>
              </a:tr>
              <a:tr h="18080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HR-G600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5,000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1,770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3,600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メイリオ" panose="020B0604030504040204" pitchFamily="34" charset="-128"/>
                      </a:endParaRP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メイリオ" panose="020B0604030504040204" pitchFamily="34" charset="-128"/>
                      </a:endParaRP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メイリオ" panose="020B0604030504040204" pitchFamily="34" charset="-128"/>
                      </a:endParaRP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メイリオ" panose="020B0604030504040204" pitchFamily="34" charset="-128"/>
                      </a:endParaRP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メイリオ" panose="020B0604030504040204" pitchFamily="34" charset="-128"/>
                      </a:endParaRP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10,370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6168636"/>
                  </a:ext>
                </a:extLst>
              </a:tr>
              <a:tr h="1721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HR-G300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5,000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1,770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メイリオ" panose="020B0604030504040204" pitchFamily="34" charset="-128"/>
                      </a:endParaRP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3,400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メイリオ" panose="020B0604030504040204" pitchFamily="34" charset="-128"/>
                      </a:endParaRP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メイリオ" panose="020B0604030504040204" pitchFamily="34" charset="-128"/>
                      </a:endParaRP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メイリオ" panose="020B0604030504040204" pitchFamily="34" charset="-128"/>
                      </a:endParaRP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メイリオ" panose="020B0604030504040204" pitchFamily="34" charset="-128"/>
                      </a:endParaRP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10,170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3607828"/>
                  </a:ext>
                </a:extLst>
              </a:tr>
              <a:tr h="1721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HR-G60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5,000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1,770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メイリオ" panose="020B0604030504040204" pitchFamily="34" charset="-128"/>
                      </a:endParaRP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メイリオ" panose="020B0604030504040204" pitchFamily="34" charset="-128"/>
                      </a:endParaRP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3,260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メイリオ" panose="020B0604030504040204" pitchFamily="34" charset="-128"/>
                      </a:endParaRP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メイリオ" panose="020B0604030504040204" pitchFamily="34" charset="-128"/>
                      </a:endParaRP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メイリオ" panose="020B0604030504040204" pitchFamily="34" charset="-128"/>
                      </a:endParaRP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10,030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9215272"/>
                  </a:ext>
                </a:extLst>
              </a:tr>
              <a:tr h="17219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HR-LR60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5,000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メイリオ" panose="020B0604030504040204" pitchFamily="34" charset="-128"/>
                      </a:endParaRP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メイリオ" panose="020B0604030504040204" pitchFamily="34" charset="-128"/>
                      </a:endParaRP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メイリオ" panose="020B0604030504040204" pitchFamily="34" charset="-128"/>
                      </a:endParaRP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メイリオ" panose="020B0604030504040204" pitchFamily="34" charset="-128"/>
                      </a:endParaRP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1,400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3,100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メイリオ" panose="020B0604030504040204" pitchFamily="34" charset="-128"/>
                      </a:endParaRP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9,500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458231"/>
                  </a:ext>
                </a:extLst>
              </a:tr>
              <a:tr h="18080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HR-LRG60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5,000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　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　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　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　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1,400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　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メイリオ" panose="020B0604030504040204" pitchFamily="34" charset="-128"/>
                        </a:rPr>
                        <a:t>2,760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9,160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5871862"/>
                  </a:ext>
                </a:extLst>
              </a:tr>
              <a:tr h="180809">
                <a:tc>
                  <a:txBody>
                    <a:bodyPr/>
                    <a:lstStyle/>
                    <a:p>
                      <a:pPr algn="l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(ng)</a:t>
                      </a:r>
                    </a:p>
                  </a:txBody>
                  <a:tcPr marL="6457" marR="6457" marT="6457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4188167"/>
                  </a:ext>
                </a:extLst>
              </a:tr>
            </a:tbl>
          </a:graphicData>
        </a:graphic>
      </p:graphicFrame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8B203EEE-DCE5-3192-4B9A-F40A54C467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4047135"/>
              </p:ext>
            </p:extLst>
          </p:nvPr>
        </p:nvGraphicFramePr>
        <p:xfrm>
          <a:off x="95003" y="2036130"/>
          <a:ext cx="3797300" cy="1828800"/>
        </p:xfrm>
        <a:graphic>
          <a:graphicData uri="http://schemas.openxmlformats.org/drawingml/2006/table">
            <a:tbl>
              <a:tblPr/>
              <a:tblGrid>
                <a:gridCol w="1484659">
                  <a:extLst>
                    <a:ext uri="{9D8B030D-6E8A-4147-A177-3AD203B41FA5}">
                      <a16:colId xmlns:a16="http://schemas.microsoft.com/office/drawing/2014/main" val="3276231746"/>
                    </a:ext>
                  </a:extLst>
                </a:gridCol>
                <a:gridCol w="1094460">
                  <a:extLst>
                    <a:ext uri="{9D8B030D-6E8A-4147-A177-3AD203B41FA5}">
                      <a16:colId xmlns:a16="http://schemas.microsoft.com/office/drawing/2014/main" val="809012290"/>
                    </a:ext>
                  </a:extLst>
                </a:gridCol>
                <a:gridCol w="1218181">
                  <a:extLst>
                    <a:ext uri="{9D8B030D-6E8A-4147-A177-3AD203B41FA5}">
                      <a16:colId xmlns:a16="http://schemas.microsoft.com/office/drawing/2014/main" val="949084712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 Poring pulse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Transfer pulse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26230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Voltage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225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7682528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Pulse length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7029695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Pulse interval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66419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Number of pulses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5025308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Decay rate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1213389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Polarity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 </a:t>
                      </a: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+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 </a:t>
                      </a: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+/-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9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38147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98917F7-B8B7-AAA1-8C42-46FFA2475B59}"/>
              </a:ext>
            </a:extLst>
          </p:cNvPr>
          <p:cNvSpPr txBox="1"/>
          <p:nvPr/>
        </p:nvSpPr>
        <p:spPr>
          <a:xfrm>
            <a:off x="0" y="0"/>
            <a:ext cx="34511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/>
              <a:t>Yamazaki </a:t>
            </a:r>
            <a:r>
              <a:rPr lang="en-US" altLang="ja-JP" sz="1600" i="1" dirty="0"/>
              <a:t>et al.</a:t>
            </a:r>
            <a:r>
              <a:rPr lang="en-US" altLang="ja-JP" sz="1600" dirty="0"/>
              <a:t> Supplementary </a:t>
            </a:r>
            <a:r>
              <a:rPr kumimoji="1" lang="en-US" altLang="ja-JP" sz="1600" dirty="0"/>
              <a:t>Table S3</a:t>
            </a:r>
            <a:endParaRPr kumimoji="1" lang="ja-JP" altLang="en-US" sz="1600"/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DD760451-C691-0F65-566C-ECA8C673A4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6311775"/>
              </p:ext>
            </p:extLst>
          </p:nvPr>
        </p:nvGraphicFramePr>
        <p:xfrm>
          <a:off x="1045260" y="338554"/>
          <a:ext cx="4767480" cy="1066800"/>
        </p:xfrm>
        <a:graphic>
          <a:graphicData uri="http://schemas.openxmlformats.org/drawingml/2006/table">
            <a:tbl>
              <a:tblPr/>
              <a:tblGrid>
                <a:gridCol w="953496">
                  <a:extLst>
                    <a:ext uri="{9D8B030D-6E8A-4147-A177-3AD203B41FA5}">
                      <a16:colId xmlns:a16="http://schemas.microsoft.com/office/drawing/2014/main" val="4181557181"/>
                    </a:ext>
                  </a:extLst>
                </a:gridCol>
                <a:gridCol w="953496">
                  <a:extLst>
                    <a:ext uri="{9D8B030D-6E8A-4147-A177-3AD203B41FA5}">
                      <a16:colId xmlns:a16="http://schemas.microsoft.com/office/drawing/2014/main" val="215715824"/>
                    </a:ext>
                  </a:extLst>
                </a:gridCol>
                <a:gridCol w="953496">
                  <a:extLst>
                    <a:ext uri="{9D8B030D-6E8A-4147-A177-3AD203B41FA5}">
                      <a16:colId xmlns:a16="http://schemas.microsoft.com/office/drawing/2014/main" val="334944009"/>
                    </a:ext>
                  </a:extLst>
                </a:gridCol>
                <a:gridCol w="953496">
                  <a:extLst>
                    <a:ext uri="{9D8B030D-6E8A-4147-A177-3AD203B41FA5}">
                      <a16:colId xmlns:a16="http://schemas.microsoft.com/office/drawing/2014/main" val="2724518648"/>
                    </a:ext>
                  </a:extLst>
                </a:gridCol>
                <a:gridCol w="953496">
                  <a:extLst>
                    <a:ext uri="{9D8B030D-6E8A-4147-A177-3AD203B41FA5}">
                      <a16:colId xmlns:a16="http://schemas.microsoft.com/office/drawing/2014/main" val="2032757284"/>
                    </a:ext>
                  </a:extLst>
                </a:gridCol>
              </a:tblGrid>
              <a:tr h="266700">
                <a:tc gridSpan="5">
                  <a:txBody>
                    <a:bodyPr/>
                    <a:lstStyle/>
                    <a:p>
                      <a:pPr algn="l" fontAlgn="ctr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Supplementary Table 3. Electroporation conditions related in Fig. 4.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8791632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PX458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HLA-A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5'EGFP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3'EGFP-BS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Total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0020502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5,000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15,000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5,800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5,600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31,400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8444446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Meiryo" panose="020B0604030504040204" pitchFamily="34" charset="-12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(ng)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71022938"/>
                  </a:ext>
                </a:extLst>
              </a:tr>
            </a:tbl>
          </a:graphicData>
        </a:graphic>
      </p:graphicFrame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05AC6269-A77E-31B9-B579-9DC67D5F9B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4545928"/>
              </p:ext>
            </p:extLst>
          </p:nvPr>
        </p:nvGraphicFramePr>
        <p:xfrm>
          <a:off x="1045260" y="1405354"/>
          <a:ext cx="3797300" cy="1828800"/>
        </p:xfrm>
        <a:graphic>
          <a:graphicData uri="http://schemas.openxmlformats.org/drawingml/2006/table">
            <a:tbl>
              <a:tblPr/>
              <a:tblGrid>
                <a:gridCol w="1484659">
                  <a:extLst>
                    <a:ext uri="{9D8B030D-6E8A-4147-A177-3AD203B41FA5}">
                      <a16:colId xmlns:a16="http://schemas.microsoft.com/office/drawing/2014/main" val="3276231746"/>
                    </a:ext>
                  </a:extLst>
                </a:gridCol>
                <a:gridCol w="1094460">
                  <a:extLst>
                    <a:ext uri="{9D8B030D-6E8A-4147-A177-3AD203B41FA5}">
                      <a16:colId xmlns:a16="http://schemas.microsoft.com/office/drawing/2014/main" val="809012290"/>
                    </a:ext>
                  </a:extLst>
                </a:gridCol>
                <a:gridCol w="1218181">
                  <a:extLst>
                    <a:ext uri="{9D8B030D-6E8A-4147-A177-3AD203B41FA5}">
                      <a16:colId xmlns:a16="http://schemas.microsoft.com/office/drawing/2014/main" val="949084712"/>
                    </a:ext>
                  </a:extLst>
                </a:gridCol>
              </a:tblGrid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 Poring pulse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Transfer pulse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A5A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26230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Voltage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225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20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7682528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Pulse length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7029695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Pulse interval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50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66419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Number of pulses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75025308"/>
                  </a:ext>
                </a:extLst>
              </a:tr>
              <a:tr h="2540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Decay rate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40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1213389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Polarity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 </a:t>
                      </a: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+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 </a:t>
                      </a: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+/-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9023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D0937DA-96CB-E4F5-57D3-9C76E18A98DD}"/>
              </a:ext>
            </a:extLst>
          </p:cNvPr>
          <p:cNvSpPr txBox="1"/>
          <p:nvPr/>
        </p:nvSpPr>
        <p:spPr>
          <a:xfrm>
            <a:off x="163285" y="3234154"/>
            <a:ext cx="6531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ja-JP" sz="1200" dirty="0"/>
              <a:t>Electroporation were performed under conditions optimized for transfection efficiency of PCR HDR donors, 10-kb HLA-A, 3-kb 5’EGFP, and 2.3-kb 3’EGFP-BS.</a:t>
            </a:r>
          </a:p>
        </p:txBody>
      </p:sp>
    </p:spTree>
    <p:extLst>
      <p:ext uri="{BB962C8B-B14F-4D97-AF65-F5344CB8AC3E}">
        <p14:creationId xmlns:p14="http://schemas.microsoft.com/office/powerpoint/2010/main" val="2470782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3A20F60-3C7F-BF8B-07F1-3BB6AEF82964}"/>
              </a:ext>
            </a:extLst>
          </p:cNvPr>
          <p:cNvSpPr txBox="1"/>
          <p:nvPr/>
        </p:nvSpPr>
        <p:spPr>
          <a:xfrm>
            <a:off x="246695" y="490905"/>
            <a:ext cx="540533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kumimoji="1" lang="en-US" altLang="ja-JP" sz="800" dirty="0"/>
              <a:t>10MAC2</a:t>
            </a:r>
            <a:endParaRPr kumimoji="1" lang="ja-JP" altLang="en-US" sz="800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1F489A7-3AF2-9607-2D76-EB724C9E1ABD}"/>
              </a:ext>
            </a:extLst>
          </p:cNvPr>
          <p:cNvGrpSpPr/>
          <p:nvPr/>
        </p:nvGrpSpPr>
        <p:grpSpPr>
          <a:xfrm>
            <a:off x="482412" y="602301"/>
            <a:ext cx="1499689" cy="209414"/>
            <a:chOff x="948099" y="770709"/>
            <a:chExt cx="2666113" cy="372291"/>
          </a:xfrm>
        </p:grpSpPr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CFD7353A-0049-E07B-0E5E-3EF8B38B88C8}"/>
                </a:ext>
              </a:extLst>
            </p:cNvPr>
            <p:cNvCxnSpPr>
              <a:cxnSpLocks/>
            </p:cNvCxnSpPr>
            <p:nvPr/>
          </p:nvCxnSpPr>
          <p:spPr>
            <a:xfrm>
              <a:off x="2281169" y="770709"/>
              <a:ext cx="0" cy="111034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グループ化 16">
              <a:extLst>
                <a:ext uri="{FF2B5EF4-FFF2-40B4-BE49-F238E27FC236}">
                  <a16:creationId xmlns:a16="http://schemas.microsoft.com/office/drawing/2014/main" id="{7F53256B-25E8-014A-E7B7-6B8F5F9492D3}"/>
                </a:ext>
              </a:extLst>
            </p:cNvPr>
            <p:cNvGrpSpPr/>
            <p:nvPr/>
          </p:nvGrpSpPr>
          <p:grpSpPr>
            <a:xfrm>
              <a:off x="948099" y="881743"/>
              <a:ext cx="2666113" cy="261257"/>
              <a:chOff x="1260566" y="881743"/>
              <a:chExt cx="2041206" cy="261257"/>
            </a:xfrm>
          </p:grpSpPr>
          <p:cxnSp>
            <p:nvCxnSpPr>
              <p:cNvPr id="19" name="直線コネクタ 18">
                <a:extLst>
                  <a:ext uri="{FF2B5EF4-FFF2-40B4-BE49-F238E27FC236}">
                    <a16:creationId xmlns:a16="http://schemas.microsoft.com/office/drawing/2014/main" id="{D53C4B1C-E93E-93CB-44BC-F978C007E88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260566" y="881743"/>
                <a:ext cx="1020603" cy="261257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直線コネクタ 19">
                <a:extLst>
                  <a:ext uri="{FF2B5EF4-FFF2-40B4-BE49-F238E27FC236}">
                    <a16:creationId xmlns:a16="http://schemas.microsoft.com/office/drawing/2014/main" id="{ACECEE5D-91A3-5B88-2AAE-EE3B4B4EBE4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281169" y="881743"/>
                <a:ext cx="1020603" cy="261257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EB2C1E9-2E68-1FB8-243F-A7EFCB53878F}"/>
              </a:ext>
            </a:extLst>
          </p:cNvPr>
          <p:cNvSpPr txBox="1"/>
          <p:nvPr/>
        </p:nvSpPr>
        <p:spPr>
          <a:xfrm>
            <a:off x="207048" y="811715"/>
            <a:ext cx="20136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800" dirty="0"/>
              <a:t>...GACC</a:t>
            </a:r>
            <a:r>
              <a:rPr kumimoji="1" lang="en-US" altLang="ja-JP" sz="800" b="1" dirty="0"/>
              <a:t>CAACCCCTTATCAAGAGATC</a:t>
            </a:r>
            <a:r>
              <a:rPr kumimoji="1" lang="en-US" altLang="ja-JP" sz="800" b="1" dirty="0">
                <a:solidFill>
                  <a:srgbClr val="FF0000"/>
                </a:solidFill>
              </a:rPr>
              <a:t>TGG</a:t>
            </a:r>
            <a:r>
              <a:rPr kumimoji="1" lang="en-US" altLang="ja-JP" sz="800" dirty="0"/>
              <a:t>TA...</a:t>
            </a:r>
            <a:endParaRPr kumimoji="1" lang="ja-JP" altLang="en-US" sz="80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956E48D6-BD0E-E8E9-CC31-022DD83AE8B8}"/>
              </a:ext>
            </a:extLst>
          </p:cNvPr>
          <p:cNvSpPr txBox="1"/>
          <p:nvPr/>
        </p:nvSpPr>
        <p:spPr>
          <a:xfrm>
            <a:off x="1650544" y="941541"/>
            <a:ext cx="38504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800" dirty="0">
                <a:solidFill>
                  <a:srgbClr val="FF0000"/>
                </a:solidFill>
              </a:rPr>
              <a:t>PAM</a:t>
            </a:r>
            <a:endParaRPr kumimoji="1" lang="ja-JP" altLang="en-US" sz="800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910225E1-EC62-8E43-5021-5D5BE56BE7AB}"/>
              </a:ext>
            </a:extLst>
          </p:cNvPr>
          <p:cNvSpPr txBox="1"/>
          <p:nvPr/>
        </p:nvSpPr>
        <p:spPr>
          <a:xfrm>
            <a:off x="961273" y="941541"/>
            <a:ext cx="4539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800" dirty="0"/>
              <a:t>sgRNA</a:t>
            </a:r>
            <a:endParaRPr kumimoji="1" lang="ja-JP" altLang="en-US" sz="800"/>
          </a:p>
        </p:txBody>
      </p: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E69AB7B1-D471-B57C-A8FC-4155144CC99E}"/>
              </a:ext>
            </a:extLst>
          </p:cNvPr>
          <p:cNvCxnSpPr>
            <a:cxnSpLocks/>
          </p:cNvCxnSpPr>
          <p:nvPr/>
        </p:nvCxnSpPr>
        <p:spPr>
          <a:xfrm>
            <a:off x="618836" y="964338"/>
            <a:ext cx="113884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9D2832A4-B350-F6B1-F5FE-7A508688B98B}"/>
              </a:ext>
            </a:extLst>
          </p:cNvPr>
          <p:cNvCxnSpPr>
            <a:cxnSpLocks/>
          </p:cNvCxnSpPr>
          <p:nvPr/>
        </p:nvCxnSpPr>
        <p:spPr>
          <a:xfrm flipV="1">
            <a:off x="728746" y="598626"/>
            <a:ext cx="953229" cy="3056"/>
          </a:xfrm>
          <a:prstGeom prst="straightConnector1">
            <a:avLst/>
          </a:prstGeom>
          <a:ln w="28575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円/楕円 30">
            <a:extLst>
              <a:ext uri="{FF2B5EF4-FFF2-40B4-BE49-F238E27FC236}">
                <a16:creationId xmlns:a16="http://schemas.microsoft.com/office/drawing/2014/main" id="{9AE810AA-A9DB-6611-9FE3-1D3DBC4FB0E2}"/>
              </a:ext>
            </a:extLst>
          </p:cNvPr>
          <p:cNvSpPr/>
          <p:nvPr/>
        </p:nvSpPr>
        <p:spPr>
          <a:xfrm>
            <a:off x="831641" y="561005"/>
            <a:ext cx="75239" cy="7523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00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329BC1E4-DB56-E415-3BFB-DDD185262792}"/>
              </a:ext>
            </a:extLst>
          </p:cNvPr>
          <p:cNvSpPr txBox="1"/>
          <p:nvPr/>
        </p:nvSpPr>
        <p:spPr>
          <a:xfrm>
            <a:off x="42380" y="353256"/>
            <a:ext cx="2712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a</a:t>
            </a:r>
            <a:endParaRPr kumimoji="1" lang="ja-JP" altLang="en-US" sz="1400" b="1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8F23C83F-F9F7-7C31-51A8-9418350C5A7C}"/>
              </a:ext>
            </a:extLst>
          </p:cNvPr>
          <p:cNvSpPr txBox="1"/>
          <p:nvPr/>
        </p:nvSpPr>
        <p:spPr>
          <a:xfrm>
            <a:off x="3278914" y="353256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b</a:t>
            </a:r>
            <a:endParaRPr kumimoji="1" lang="ja-JP" altLang="en-US" sz="1400" b="1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E779480A-F564-1960-CA27-8D069BA305AE}"/>
              </a:ext>
            </a:extLst>
          </p:cNvPr>
          <p:cNvSpPr txBox="1"/>
          <p:nvPr/>
        </p:nvSpPr>
        <p:spPr>
          <a:xfrm>
            <a:off x="39225" y="1508766"/>
            <a:ext cx="2600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c</a:t>
            </a:r>
            <a:endParaRPr kumimoji="1" lang="ja-JP" altLang="en-US" sz="1400" b="1"/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A0561C7F-0119-69E8-28DE-AFD377994E10}"/>
              </a:ext>
            </a:extLst>
          </p:cNvPr>
          <p:cNvSpPr txBox="1"/>
          <p:nvPr/>
        </p:nvSpPr>
        <p:spPr>
          <a:xfrm>
            <a:off x="3278914" y="1708064"/>
            <a:ext cx="2792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/>
              <a:t>d</a:t>
            </a:r>
            <a:endParaRPr kumimoji="1" lang="ja-JP" altLang="en-US" sz="1400" b="1"/>
          </a:p>
        </p:txBody>
      </p:sp>
      <p:sp>
        <p:nvSpPr>
          <p:cNvPr id="157" name="正方形/長方形 156">
            <a:extLst>
              <a:ext uri="{FF2B5EF4-FFF2-40B4-BE49-F238E27FC236}">
                <a16:creationId xmlns:a16="http://schemas.microsoft.com/office/drawing/2014/main" id="{C1F36847-F900-C713-F068-D38000D4E7CB}"/>
              </a:ext>
            </a:extLst>
          </p:cNvPr>
          <p:cNvSpPr/>
          <p:nvPr/>
        </p:nvSpPr>
        <p:spPr>
          <a:xfrm>
            <a:off x="746454" y="1950584"/>
            <a:ext cx="206385" cy="231367"/>
          </a:xfrm>
          <a:prstGeom prst="rect">
            <a:avLst/>
          </a:prstGeom>
          <a:solidFill>
            <a:schemeClr val="bg2">
              <a:alpha val="29771"/>
            </a:schemeClr>
          </a:solidFill>
          <a:ln w="31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00"/>
          </a:p>
        </p:txBody>
      </p:sp>
      <p:sp>
        <p:nvSpPr>
          <p:cNvPr id="158" name="正方形/長方形 157">
            <a:extLst>
              <a:ext uri="{FF2B5EF4-FFF2-40B4-BE49-F238E27FC236}">
                <a16:creationId xmlns:a16="http://schemas.microsoft.com/office/drawing/2014/main" id="{C7050AA3-9ABB-CD1E-562A-78C592DD41AC}"/>
              </a:ext>
            </a:extLst>
          </p:cNvPr>
          <p:cNvSpPr/>
          <p:nvPr/>
        </p:nvSpPr>
        <p:spPr>
          <a:xfrm>
            <a:off x="2272930" y="1950584"/>
            <a:ext cx="206385" cy="231367"/>
          </a:xfrm>
          <a:prstGeom prst="rect">
            <a:avLst/>
          </a:prstGeom>
          <a:solidFill>
            <a:schemeClr val="bg2">
              <a:alpha val="29771"/>
            </a:schemeClr>
          </a:solidFill>
          <a:ln w="31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00"/>
          </a:p>
        </p:txBody>
      </p:sp>
      <p:cxnSp>
        <p:nvCxnSpPr>
          <p:cNvPr id="160" name="直線矢印コネクタ 159">
            <a:extLst>
              <a:ext uri="{FF2B5EF4-FFF2-40B4-BE49-F238E27FC236}">
                <a16:creationId xmlns:a16="http://schemas.microsoft.com/office/drawing/2014/main" id="{723225A3-B8FF-FB76-D1A4-1EEE05DD3FC1}"/>
              </a:ext>
            </a:extLst>
          </p:cNvPr>
          <p:cNvCxnSpPr>
            <a:cxnSpLocks/>
          </p:cNvCxnSpPr>
          <p:nvPr/>
        </p:nvCxnSpPr>
        <p:spPr>
          <a:xfrm flipV="1">
            <a:off x="537204" y="3149711"/>
            <a:ext cx="953229" cy="3056"/>
          </a:xfrm>
          <a:prstGeom prst="straightConnector1">
            <a:avLst/>
          </a:prstGeom>
          <a:ln w="254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テキスト ボックス 160">
            <a:extLst>
              <a:ext uri="{FF2B5EF4-FFF2-40B4-BE49-F238E27FC236}">
                <a16:creationId xmlns:a16="http://schemas.microsoft.com/office/drawing/2014/main" id="{BDB31B6D-49A4-37E1-5BAF-1165B3FC1316}"/>
              </a:ext>
            </a:extLst>
          </p:cNvPr>
          <p:cNvSpPr txBox="1"/>
          <p:nvPr/>
        </p:nvSpPr>
        <p:spPr>
          <a:xfrm>
            <a:off x="161248" y="3053135"/>
            <a:ext cx="484428" cy="196208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kumimoji="1" lang="en-US" altLang="ja-JP" sz="675" dirty="0"/>
              <a:t>10MAC2</a:t>
            </a:r>
            <a:endParaRPr kumimoji="1" lang="ja-JP" altLang="en-US" sz="675"/>
          </a:p>
        </p:txBody>
      </p:sp>
      <p:sp>
        <p:nvSpPr>
          <p:cNvPr id="162" name="円/楕円 161">
            <a:extLst>
              <a:ext uri="{FF2B5EF4-FFF2-40B4-BE49-F238E27FC236}">
                <a16:creationId xmlns:a16="http://schemas.microsoft.com/office/drawing/2014/main" id="{9DBBAF83-E531-5CB1-1801-9E7AA2AEC9FC}"/>
              </a:ext>
            </a:extLst>
          </p:cNvPr>
          <p:cNvSpPr/>
          <p:nvPr/>
        </p:nvSpPr>
        <p:spPr>
          <a:xfrm>
            <a:off x="640099" y="3113618"/>
            <a:ext cx="75239" cy="7523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00"/>
          </a:p>
        </p:txBody>
      </p:sp>
      <p:sp>
        <p:nvSpPr>
          <p:cNvPr id="166" name="テキスト ボックス 165">
            <a:extLst>
              <a:ext uri="{FF2B5EF4-FFF2-40B4-BE49-F238E27FC236}">
                <a16:creationId xmlns:a16="http://schemas.microsoft.com/office/drawing/2014/main" id="{6EAE3848-34D5-B573-1E37-272E09F2FD36}"/>
              </a:ext>
            </a:extLst>
          </p:cNvPr>
          <p:cNvSpPr txBox="1"/>
          <p:nvPr/>
        </p:nvSpPr>
        <p:spPr>
          <a:xfrm>
            <a:off x="715482" y="2979185"/>
            <a:ext cx="341761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kumimoji="1" lang="en-US" altLang="ja-JP" sz="800" dirty="0"/>
              <a:t>nLA</a:t>
            </a:r>
            <a:endParaRPr kumimoji="1" lang="ja-JP" altLang="en-US" sz="800"/>
          </a:p>
        </p:txBody>
      </p:sp>
      <p:sp>
        <p:nvSpPr>
          <p:cNvPr id="167" name="テキスト ボックス 166">
            <a:extLst>
              <a:ext uri="{FF2B5EF4-FFF2-40B4-BE49-F238E27FC236}">
                <a16:creationId xmlns:a16="http://schemas.microsoft.com/office/drawing/2014/main" id="{C32141EC-912E-9444-8AA7-5E168113805B}"/>
              </a:ext>
            </a:extLst>
          </p:cNvPr>
          <p:cNvSpPr txBox="1"/>
          <p:nvPr/>
        </p:nvSpPr>
        <p:spPr>
          <a:xfrm>
            <a:off x="1005184" y="2979185"/>
            <a:ext cx="354584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kumimoji="1" lang="en-US" altLang="ja-JP" sz="800" dirty="0"/>
              <a:t>nRA</a:t>
            </a:r>
            <a:endParaRPr kumimoji="1" lang="ja-JP" altLang="en-US" sz="800"/>
          </a:p>
        </p:txBody>
      </p:sp>
      <p:cxnSp>
        <p:nvCxnSpPr>
          <p:cNvPr id="169" name="直線コネクタ 168">
            <a:extLst>
              <a:ext uri="{FF2B5EF4-FFF2-40B4-BE49-F238E27FC236}">
                <a16:creationId xmlns:a16="http://schemas.microsoft.com/office/drawing/2014/main" id="{9457D7F5-F2DD-12D6-1675-3C7E6D8B0E41}"/>
              </a:ext>
            </a:extLst>
          </p:cNvPr>
          <p:cNvCxnSpPr>
            <a:cxnSpLocks/>
          </p:cNvCxnSpPr>
          <p:nvPr/>
        </p:nvCxnSpPr>
        <p:spPr>
          <a:xfrm>
            <a:off x="1043440" y="3149710"/>
            <a:ext cx="99721" cy="0"/>
          </a:xfrm>
          <a:prstGeom prst="line">
            <a:avLst/>
          </a:prstGeom>
          <a:ln w="28575">
            <a:solidFill>
              <a:srgbClr val="FF67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テキスト ボックス 169">
            <a:extLst>
              <a:ext uri="{FF2B5EF4-FFF2-40B4-BE49-F238E27FC236}">
                <a16:creationId xmlns:a16="http://schemas.microsoft.com/office/drawing/2014/main" id="{C79AB425-8A21-38D6-6482-5A5B5E1FC79C}"/>
              </a:ext>
            </a:extLst>
          </p:cNvPr>
          <p:cNvSpPr txBox="1"/>
          <p:nvPr/>
        </p:nvSpPr>
        <p:spPr>
          <a:xfrm>
            <a:off x="696345" y="1622225"/>
            <a:ext cx="511680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kumimoji="1" lang="en-US" altLang="ja-JP" sz="800" dirty="0" err="1"/>
              <a:t>Fcy</a:t>
            </a:r>
            <a:r>
              <a:rPr kumimoji="1" lang="en-US" altLang="ja-JP" sz="800" dirty="0"/>
              <a:t>::Fur</a:t>
            </a:r>
            <a:endParaRPr kumimoji="1" lang="ja-JP" altLang="en-US" sz="800"/>
          </a:p>
        </p:txBody>
      </p:sp>
      <p:sp>
        <p:nvSpPr>
          <p:cNvPr id="171" name="テキスト ボックス 170">
            <a:extLst>
              <a:ext uri="{FF2B5EF4-FFF2-40B4-BE49-F238E27FC236}">
                <a16:creationId xmlns:a16="http://schemas.microsoft.com/office/drawing/2014/main" id="{18907E5F-2176-41EB-725C-7F9C5DF68BC0}"/>
              </a:ext>
            </a:extLst>
          </p:cNvPr>
          <p:cNvSpPr txBox="1"/>
          <p:nvPr/>
        </p:nvSpPr>
        <p:spPr>
          <a:xfrm>
            <a:off x="926186" y="1786394"/>
            <a:ext cx="603050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kumimoji="1" lang="en-US" altLang="ja-JP" sz="800" dirty="0"/>
              <a:t>CAG;EGFP</a:t>
            </a:r>
            <a:endParaRPr kumimoji="1" lang="ja-JP" altLang="en-US" sz="800"/>
          </a:p>
        </p:txBody>
      </p:sp>
      <p:sp>
        <p:nvSpPr>
          <p:cNvPr id="172" name="テキスト ボックス 171">
            <a:extLst>
              <a:ext uri="{FF2B5EF4-FFF2-40B4-BE49-F238E27FC236}">
                <a16:creationId xmlns:a16="http://schemas.microsoft.com/office/drawing/2014/main" id="{11B4AF06-3F71-8660-6C5A-2B4B3F7ADE10}"/>
              </a:ext>
            </a:extLst>
          </p:cNvPr>
          <p:cNvSpPr txBox="1"/>
          <p:nvPr/>
        </p:nvSpPr>
        <p:spPr>
          <a:xfrm>
            <a:off x="2198938" y="1786394"/>
            <a:ext cx="354584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kumimoji="1" lang="en-US" altLang="ja-JP" sz="800" dirty="0"/>
              <a:t>nRA</a:t>
            </a:r>
            <a:endParaRPr kumimoji="1" lang="ja-JP" altLang="en-US" sz="800"/>
          </a:p>
        </p:txBody>
      </p:sp>
      <p:sp>
        <p:nvSpPr>
          <p:cNvPr id="173" name="テキスト ボックス 172">
            <a:extLst>
              <a:ext uri="{FF2B5EF4-FFF2-40B4-BE49-F238E27FC236}">
                <a16:creationId xmlns:a16="http://schemas.microsoft.com/office/drawing/2014/main" id="{BFAD331E-F761-69B7-D736-FA3D863DCA0D}"/>
              </a:ext>
            </a:extLst>
          </p:cNvPr>
          <p:cNvSpPr txBox="1"/>
          <p:nvPr/>
        </p:nvSpPr>
        <p:spPr>
          <a:xfrm>
            <a:off x="679027" y="1786394"/>
            <a:ext cx="341761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kumimoji="1" lang="en-US" altLang="ja-JP" sz="800" dirty="0"/>
              <a:t>nLA</a:t>
            </a:r>
            <a:endParaRPr kumimoji="1" lang="ja-JP" altLang="en-US" sz="800"/>
          </a:p>
        </p:txBody>
      </p:sp>
      <p:sp>
        <p:nvSpPr>
          <p:cNvPr id="174" name="角丸四角形 173">
            <a:extLst>
              <a:ext uri="{FF2B5EF4-FFF2-40B4-BE49-F238E27FC236}">
                <a16:creationId xmlns:a16="http://schemas.microsoft.com/office/drawing/2014/main" id="{470F85A5-7A60-8535-B7BB-4D42E87246C6}"/>
              </a:ext>
            </a:extLst>
          </p:cNvPr>
          <p:cNvSpPr/>
          <p:nvPr/>
        </p:nvSpPr>
        <p:spPr>
          <a:xfrm rot="10800000" flipV="1">
            <a:off x="585818" y="1680424"/>
            <a:ext cx="2032907" cy="270161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00"/>
          </a:p>
        </p:txBody>
      </p:sp>
      <p:cxnSp>
        <p:nvCxnSpPr>
          <p:cNvPr id="175" name="直線コネクタ 174">
            <a:extLst>
              <a:ext uri="{FF2B5EF4-FFF2-40B4-BE49-F238E27FC236}">
                <a16:creationId xmlns:a16="http://schemas.microsoft.com/office/drawing/2014/main" id="{69614CAC-E806-2496-CFD4-45613A0959A4}"/>
              </a:ext>
            </a:extLst>
          </p:cNvPr>
          <p:cNvCxnSpPr>
            <a:cxnSpLocks/>
          </p:cNvCxnSpPr>
          <p:nvPr/>
        </p:nvCxnSpPr>
        <p:spPr>
          <a:xfrm>
            <a:off x="745812" y="1950583"/>
            <a:ext cx="208189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直線コネクタ 175">
            <a:extLst>
              <a:ext uri="{FF2B5EF4-FFF2-40B4-BE49-F238E27FC236}">
                <a16:creationId xmlns:a16="http://schemas.microsoft.com/office/drawing/2014/main" id="{6E3F12F6-42A7-AB85-F132-8FB24A697D9A}"/>
              </a:ext>
            </a:extLst>
          </p:cNvPr>
          <p:cNvCxnSpPr>
            <a:cxnSpLocks/>
          </p:cNvCxnSpPr>
          <p:nvPr/>
        </p:nvCxnSpPr>
        <p:spPr>
          <a:xfrm>
            <a:off x="2274733" y="1950583"/>
            <a:ext cx="208189" cy="0"/>
          </a:xfrm>
          <a:prstGeom prst="line">
            <a:avLst/>
          </a:prstGeom>
          <a:ln w="28575">
            <a:solidFill>
              <a:srgbClr val="FF67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直線コネクタ 176">
            <a:extLst>
              <a:ext uri="{FF2B5EF4-FFF2-40B4-BE49-F238E27FC236}">
                <a16:creationId xmlns:a16="http://schemas.microsoft.com/office/drawing/2014/main" id="{7DE12F8D-702C-B9D0-8BBC-A4B0F077CADE}"/>
              </a:ext>
            </a:extLst>
          </p:cNvPr>
          <p:cNvCxnSpPr>
            <a:cxnSpLocks/>
          </p:cNvCxnSpPr>
          <p:nvPr/>
        </p:nvCxnSpPr>
        <p:spPr>
          <a:xfrm>
            <a:off x="1004122" y="1950583"/>
            <a:ext cx="447176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テキスト ボックス 177">
            <a:extLst>
              <a:ext uri="{FF2B5EF4-FFF2-40B4-BE49-F238E27FC236}">
                <a16:creationId xmlns:a16="http://schemas.microsoft.com/office/drawing/2014/main" id="{507D8C0D-310A-4EBF-BAC8-1304FBE5B99C}"/>
              </a:ext>
            </a:extLst>
          </p:cNvPr>
          <p:cNvSpPr txBox="1"/>
          <p:nvPr/>
        </p:nvSpPr>
        <p:spPr>
          <a:xfrm>
            <a:off x="1427921" y="1786394"/>
            <a:ext cx="508473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kumimoji="1" lang="en-US" altLang="ja-JP" sz="800" dirty="0"/>
              <a:t>PGK;BS</a:t>
            </a:r>
            <a:r>
              <a:rPr kumimoji="1" lang="en-US" altLang="ja-JP" sz="800" baseline="30000" dirty="0"/>
              <a:t>r</a:t>
            </a:r>
            <a:endParaRPr kumimoji="1" lang="ja-JP" altLang="en-US" sz="800" baseline="30000"/>
          </a:p>
        </p:txBody>
      </p:sp>
      <p:cxnSp>
        <p:nvCxnSpPr>
          <p:cNvPr id="179" name="直線コネクタ 178">
            <a:extLst>
              <a:ext uri="{FF2B5EF4-FFF2-40B4-BE49-F238E27FC236}">
                <a16:creationId xmlns:a16="http://schemas.microsoft.com/office/drawing/2014/main" id="{5C178667-7E3A-1DC1-0D12-DDDF369464D6}"/>
              </a:ext>
            </a:extLst>
          </p:cNvPr>
          <p:cNvCxnSpPr>
            <a:cxnSpLocks/>
          </p:cNvCxnSpPr>
          <p:nvPr/>
        </p:nvCxnSpPr>
        <p:spPr>
          <a:xfrm>
            <a:off x="1510510" y="1950583"/>
            <a:ext cx="343294" cy="0"/>
          </a:xfrm>
          <a:prstGeom prst="line">
            <a:avLst/>
          </a:prstGeom>
          <a:ln w="28575">
            <a:solidFill>
              <a:srgbClr val="043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直線コネクタ 179">
            <a:extLst>
              <a:ext uri="{FF2B5EF4-FFF2-40B4-BE49-F238E27FC236}">
                <a16:creationId xmlns:a16="http://schemas.microsoft.com/office/drawing/2014/main" id="{478B9B7F-5410-85E4-035A-336BC428AE09}"/>
              </a:ext>
            </a:extLst>
          </p:cNvPr>
          <p:cNvCxnSpPr>
            <a:cxnSpLocks/>
          </p:cNvCxnSpPr>
          <p:nvPr/>
        </p:nvCxnSpPr>
        <p:spPr>
          <a:xfrm>
            <a:off x="736848" y="1680423"/>
            <a:ext cx="430675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直線コネクタ 180">
            <a:extLst>
              <a:ext uri="{FF2B5EF4-FFF2-40B4-BE49-F238E27FC236}">
                <a16:creationId xmlns:a16="http://schemas.microsoft.com/office/drawing/2014/main" id="{4BE923D8-ADE3-365F-7714-D4E28A406F98}"/>
              </a:ext>
            </a:extLst>
          </p:cNvPr>
          <p:cNvCxnSpPr/>
          <p:nvPr/>
        </p:nvCxnSpPr>
        <p:spPr>
          <a:xfrm>
            <a:off x="745813" y="2184302"/>
            <a:ext cx="173451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直線コネクタ 181">
            <a:extLst>
              <a:ext uri="{FF2B5EF4-FFF2-40B4-BE49-F238E27FC236}">
                <a16:creationId xmlns:a16="http://schemas.microsoft.com/office/drawing/2014/main" id="{1C852DE7-DDC8-0ADB-64C5-ABE1BB50B0FD}"/>
              </a:ext>
            </a:extLst>
          </p:cNvPr>
          <p:cNvCxnSpPr>
            <a:cxnSpLocks/>
          </p:cNvCxnSpPr>
          <p:nvPr/>
        </p:nvCxnSpPr>
        <p:spPr>
          <a:xfrm>
            <a:off x="745812" y="2184302"/>
            <a:ext cx="208189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直線コネクタ 182">
            <a:extLst>
              <a:ext uri="{FF2B5EF4-FFF2-40B4-BE49-F238E27FC236}">
                <a16:creationId xmlns:a16="http://schemas.microsoft.com/office/drawing/2014/main" id="{8DE90F02-5133-D4E3-88BE-885A9497AB31}"/>
              </a:ext>
            </a:extLst>
          </p:cNvPr>
          <p:cNvCxnSpPr>
            <a:cxnSpLocks/>
          </p:cNvCxnSpPr>
          <p:nvPr/>
        </p:nvCxnSpPr>
        <p:spPr>
          <a:xfrm>
            <a:off x="2274733" y="2184302"/>
            <a:ext cx="208189" cy="0"/>
          </a:xfrm>
          <a:prstGeom prst="line">
            <a:avLst/>
          </a:prstGeom>
          <a:ln w="28575">
            <a:solidFill>
              <a:srgbClr val="FF67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直線コネクタ 183">
            <a:extLst>
              <a:ext uri="{FF2B5EF4-FFF2-40B4-BE49-F238E27FC236}">
                <a16:creationId xmlns:a16="http://schemas.microsoft.com/office/drawing/2014/main" id="{F3395F8C-FCC8-E854-BB0D-A012F19616E3}"/>
              </a:ext>
            </a:extLst>
          </p:cNvPr>
          <p:cNvCxnSpPr>
            <a:cxnSpLocks/>
          </p:cNvCxnSpPr>
          <p:nvPr/>
        </p:nvCxnSpPr>
        <p:spPr>
          <a:xfrm>
            <a:off x="1004122" y="2184302"/>
            <a:ext cx="447176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線コネクタ 184">
            <a:extLst>
              <a:ext uri="{FF2B5EF4-FFF2-40B4-BE49-F238E27FC236}">
                <a16:creationId xmlns:a16="http://schemas.microsoft.com/office/drawing/2014/main" id="{6AF27C66-4D7D-F3DB-BC27-16A9671E4353}"/>
              </a:ext>
            </a:extLst>
          </p:cNvPr>
          <p:cNvCxnSpPr>
            <a:cxnSpLocks/>
          </p:cNvCxnSpPr>
          <p:nvPr/>
        </p:nvCxnSpPr>
        <p:spPr>
          <a:xfrm>
            <a:off x="1510510" y="2184302"/>
            <a:ext cx="343294" cy="0"/>
          </a:xfrm>
          <a:prstGeom prst="line">
            <a:avLst/>
          </a:prstGeom>
          <a:ln w="28575">
            <a:solidFill>
              <a:srgbClr val="043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テキスト ボックス 188">
            <a:extLst>
              <a:ext uri="{FF2B5EF4-FFF2-40B4-BE49-F238E27FC236}">
                <a16:creationId xmlns:a16="http://schemas.microsoft.com/office/drawing/2014/main" id="{9B1F3F20-841E-23B7-B35F-A1CCEF4DDB69}"/>
              </a:ext>
            </a:extLst>
          </p:cNvPr>
          <p:cNvSpPr txBox="1"/>
          <p:nvPr/>
        </p:nvSpPr>
        <p:spPr>
          <a:xfrm>
            <a:off x="305051" y="1700130"/>
            <a:ext cx="356188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kumimoji="1" lang="en-US" altLang="ja-JP" sz="800" dirty="0"/>
              <a:t>HR1</a:t>
            </a:r>
            <a:endParaRPr kumimoji="1" lang="ja-JP" altLang="en-US" sz="800"/>
          </a:p>
        </p:txBody>
      </p:sp>
      <p:sp>
        <p:nvSpPr>
          <p:cNvPr id="190" name="テキスト ボックス 189">
            <a:extLst>
              <a:ext uri="{FF2B5EF4-FFF2-40B4-BE49-F238E27FC236}">
                <a16:creationId xmlns:a16="http://schemas.microsoft.com/office/drawing/2014/main" id="{DBA2A751-1229-8B09-0D72-B2FA197A9974}"/>
              </a:ext>
            </a:extLst>
          </p:cNvPr>
          <p:cNvSpPr txBox="1"/>
          <p:nvPr/>
        </p:nvSpPr>
        <p:spPr>
          <a:xfrm>
            <a:off x="305053" y="2076581"/>
            <a:ext cx="490840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kumimoji="1" lang="en-US" altLang="ja-JP" sz="800" dirty="0"/>
              <a:t>HR1-BS</a:t>
            </a:r>
            <a:endParaRPr kumimoji="1" lang="ja-JP" altLang="en-US" sz="800"/>
          </a:p>
        </p:txBody>
      </p:sp>
      <p:sp>
        <p:nvSpPr>
          <p:cNvPr id="222" name="テキスト ボックス 221">
            <a:extLst>
              <a:ext uri="{FF2B5EF4-FFF2-40B4-BE49-F238E27FC236}">
                <a16:creationId xmlns:a16="http://schemas.microsoft.com/office/drawing/2014/main" id="{8ABC4720-D1FE-C6C9-5F1E-61C75A0CE9C5}"/>
              </a:ext>
            </a:extLst>
          </p:cNvPr>
          <p:cNvSpPr txBox="1"/>
          <p:nvPr/>
        </p:nvSpPr>
        <p:spPr>
          <a:xfrm>
            <a:off x="1173705" y="2466723"/>
            <a:ext cx="837089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kumimoji="1" lang="en-US" altLang="ja-JP" sz="800" dirty="0"/>
              <a:t>Electroporation</a:t>
            </a:r>
            <a:endParaRPr kumimoji="1" lang="ja-JP" altLang="en-US" sz="800"/>
          </a:p>
        </p:txBody>
      </p:sp>
      <p:cxnSp>
        <p:nvCxnSpPr>
          <p:cNvPr id="232" name="直線コネクタ 231">
            <a:extLst>
              <a:ext uri="{FF2B5EF4-FFF2-40B4-BE49-F238E27FC236}">
                <a16:creationId xmlns:a16="http://schemas.microsoft.com/office/drawing/2014/main" id="{CF696B9F-2C0B-E2E1-34E8-D057BF9C4065}"/>
              </a:ext>
            </a:extLst>
          </p:cNvPr>
          <p:cNvCxnSpPr>
            <a:cxnSpLocks/>
          </p:cNvCxnSpPr>
          <p:nvPr/>
        </p:nvCxnSpPr>
        <p:spPr>
          <a:xfrm>
            <a:off x="946652" y="3149710"/>
            <a:ext cx="99721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3" name="グループ化 232">
            <a:extLst>
              <a:ext uri="{FF2B5EF4-FFF2-40B4-BE49-F238E27FC236}">
                <a16:creationId xmlns:a16="http://schemas.microsoft.com/office/drawing/2014/main" id="{C455F1EF-A6C9-32F1-2BFB-ECA51FD27B1F}"/>
              </a:ext>
            </a:extLst>
          </p:cNvPr>
          <p:cNvGrpSpPr/>
          <p:nvPr/>
        </p:nvGrpSpPr>
        <p:grpSpPr>
          <a:xfrm rot="10800000">
            <a:off x="625050" y="2907661"/>
            <a:ext cx="828175" cy="209414"/>
            <a:chOff x="948099" y="770709"/>
            <a:chExt cx="2666113" cy="372291"/>
          </a:xfrm>
        </p:grpSpPr>
        <p:cxnSp>
          <p:nvCxnSpPr>
            <p:cNvPr id="234" name="直線コネクタ 233">
              <a:extLst>
                <a:ext uri="{FF2B5EF4-FFF2-40B4-BE49-F238E27FC236}">
                  <a16:creationId xmlns:a16="http://schemas.microsoft.com/office/drawing/2014/main" id="{1D9A2118-9740-F260-469E-FC2DDA745476}"/>
                </a:ext>
              </a:extLst>
            </p:cNvPr>
            <p:cNvCxnSpPr>
              <a:cxnSpLocks/>
            </p:cNvCxnSpPr>
            <p:nvPr/>
          </p:nvCxnSpPr>
          <p:spPr>
            <a:xfrm>
              <a:off x="2281169" y="770709"/>
              <a:ext cx="0" cy="111034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5" name="グループ化 234">
              <a:extLst>
                <a:ext uri="{FF2B5EF4-FFF2-40B4-BE49-F238E27FC236}">
                  <a16:creationId xmlns:a16="http://schemas.microsoft.com/office/drawing/2014/main" id="{A2745E4A-24C6-4828-6E73-E6ECBED6DDC8}"/>
                </a:ext>
              </a:extLst>
            </p:cNvPr>
            <p:cNvGrpSpPr/>
            <p:nvPr/>
          </p:nvGrpSpPr>
          <p:grpSpPr>
            <a:xfrm>
              <a:off x="948099" y="881743"/>
              <a:ext cx="2666113" cy="261257"/>
              <a:chOff x="1260566" y="881743"/>
              <a:chExt cx="2041206" cy="261257"/>
            </a:xfrm>
          </p:grpSpPr>
          <p:cxnSp>
            <p:nvCxnSpPr>
              <p:cNvPr id="236" name="直線コネクタ 235">
                <a:extLst>
                  <a:ext uri="{FF2B5EF4-FFF2-40B4-BE49-F238E27FC236}">
                    <a16:creationId xmlns:a16="http://schemas.microsoft.com/office/drawing/2014/main" id="{AE42FF4C-87ED-55B4-7BAE-579E6E4E632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260566" y="881743"/>
                <a:ext cx="1020603" cy="261257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7" name="直線コネクタ 236">
                <a:extLst>
                  <a:ext uri="{FF2B5EF4-FFF2-40B4-BE49-F238E27FC236}">
                    <a16:creationId xmlns:a16="http://schemas.microsoft.com/office/drawing/2014/main" id="{C0C81D6E-46A7-3416-2847-13CD119B842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281169" y="881743"/>
                <a:ext cx="1020603" cy="261257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47" name="テキスト ボックス 246">
            <a:extLst>
              <a:ext uri="{FF2B5EF4-FFF2-40B4-BE49-F238E27FC236}">
                <a16:creationId xmlns:a16="http://schemas.microsoft.com/office/drawing/2014/main" id="{C34D9196-C3D4-36B2-4654-C0A857732BDC}"/>
              </a:ext>
            </a:extLst>
          </p:cNvPr>
          <p:cNvSpPr txBox="1"/>
          <p:nvPr/>
        </p:nvSpPr>
        <p:spPr>
          <a:xfrm>
            <a:off x="1868696" y="1786394"/>
            <a:ext cx="375424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kumimoji="1" lang="en-US" altLang="ja-JP" sz="800" dirty="0"/>
              <a:t>TetR</a:t>
            </a:r>
            <a:endParaRPr kumimoji="1" lang="ja-JP" altLang="en-US" sz="800"/>
          </a:p>
        </p:txBody>
      </p:sp>
      <p:cxnSp>
        <p:nvCxnSpPr>
          <p:cNvPr id="248" name="直線コネクタ 247">
            <a:extLst>
              <a:ext uri="{FF2B5EF4-FFF2-40B4-BE49-F238E27FC236}">
                <a16:creationId xmlns:a16="http://schemas.microsoft.com/office/drawing/2014/main" id="{187AF880-8CEF-46B2-CF32-D91E5B263ED2}"/>
              </a:ext>
            </a:extLst>
          </p:cNvPr>
          <p:cNvCxnSpPr>
            <a:cxnSpLocks/>
          </p:cNvCxnSpPr>
          <p:nvPr/>
        </p:nvCxnSpPr>
        <p:spPr>
          <a:xfrm>
            <a:off x="1933495" y="1950583"/>
            <a:ext cx="240149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直線コネクタ 248">
            <a:extLst>
              <a:ext uri="{FF2B5EF4-FFF2-40B4-BE49-F238E27FC236}">
                <a16:creationId xmlns:a16="http://schemas.microsoft.com/office/drawing/2014/main" id="{AAFA3F44-6B3A-71FA-3437-8C9B38EAFD82}"/>
              </a:ext>
            </a:extLst>
          </p:cNvPr>
          <p:cNvCxnSpPr>
            <a:cxnSpLocks/>
          </p:cNvCxnSpPr>
          <p:nvPr/>
        </p:nvCxnSpPr>
        <p:spPr>
          <a:xfrm>
            <a:off x="1933495" y="2183862"/>
            <a:ext cx="240149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5" name="テキスト ボックス 254">
            <a:extLst>
              <a:ext uri="{FF2B5EF4-FFF2-40B4-BE49-F238E27FC236}">
                <a16:creationId xmlns:a16="http://schemas.microsoft.com/office/drawing/2014/main" id="{D94EB8BC-25B7-D29E-0D5D-398256674747}"/>
              </a:ext>
            </a:extLst>
          </p:cNvPr>
          <p:cNvSpPr txBox="1"/>
          <p:nvPr/>
        </p:nvSpPr>
        <p:spPr>
          <a:xfrm>
            <a:off x="621080" y="2148901"/>
            <a:ext cx="479619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kumimoji="1" lang="en-US" altLang="ja-JP" sz="800" dirty="0"/>
              <a:t>nLA</a:t>
            </a:r>
          </a:p>
          <a:p>
            <a:pPr algn="ctr"/>
            <a:r>
              <a:rPr kumimoji="1" lang="en-US" altLang="ja-JP" sz="800" dirty="0"/>
              <a:t>701-bp</a:t>
            </a:r>
            <a:endParaRPr kumimoji="1" lang="ja-JP" altLang="en-US" sz="800"/>
          </a:p>
        </p:txBody>
      </p:sp>
      <p:sp>
        <p:nvSpPr>
          <p:cNvPr id="256" name="テキスト ボックス 255">
            <a:extLst>
              <a:ext uri="{FF2B5EF4-FFF2-40B4-BE49-F238E27FC236}">
                <a16:creationId xmlns:a16="http://schemas.microsoft.com/office/drawing/2014/main" id="{CAD3EA56-7395-D830-4361-23E7B336F6B8}"/>
              </a:ext>
            </a:extLst>
          </p:cNvPr>
          <p:cNvSpPr txBox="1"/>
          <p:nvPr/>
        </p:nvSpPr>
        <p:spPr>
          <a:xfrm>
            <a:off x="2136468" y="2148901"/>
            <a:ext cx="479619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kumimoji="1" lang="en-US" altLang="ja-JP" sz="800" dirty="0"/>
              <a:t>nRA</a:t>
            </a:r>
          </a:p>
          <a:p>
            <a:pPr algn="ctr"/>
            <a:r>
              <a:rPr kumimoji="1" lang="en-US" altLang="ja-JP" sz="800" dirty="0"/>
              <a:t>936-bp</a:t>
            </a:r>
            <a:endParaRPr kumimoji="1" lang="ja-JP" altLang="en-US" sz="800"/>
          </a:p>
        </p:txBody>
      </p:sp>
      <p:grpSp>
        <p:nvGrpSpPr>
          <p:cNvPr id="277" name="グループ化 276">
            <a:extLst>
              <a:ext uri="{FF2B5EF4-FFF2-40B4-BE49-F238E27FC236}">
                <a16:creationId xmlns:a16="http://schemas.microsoft.com/office/drawing/2014/main" id="{A634CC6C-2E9A-A8A9-81FB-AB64C00E15D1}"/>
              </a:ext>
            </a:extLst>
          </p:cNvPr>
          <p:cNvGrpSpPr/>
          <p:nvPr/>
        </p:nvGrpSpPr>
        <p:grpSpPr>
          <a:xfrm>
            <a:off x="618837" y="2900085"/>
            <a:ext cx="834388" cy="91138"/>
            <a:chOff x="7282937" y="2642183"/>
            <a:chExt cx="1845293" cy="0"/>
          </a:xfrm>
        </p:grpSpPr>
        <p:cxnSp>
          <p:nvCxnSpPr>
            <p:cNvPr id="267" name="直線コネクタ 266">
              <a:extLst>
                <a:ext uri="{FF2B5EF4-FFF2-40B4-BE49-F238E27FC236}">
                  <a16:creationId xmlns:a16="http://schemas.microsoft.com/office/drawing/2014/main" id="{0C78A868-BF2A-C613-EE1E-EB3968DB922C}"/>
                </a:ext>
              </a:extLst>
            </p:cNvPr>
            <p:cNvCxnSpPr>
              <a:cxnSpLocks/>
            </p:cNvCxnSpPr>
            <p:nvPr/>
          </p:nvCxnSpPr>
          <p:spPr>
            <a:xfrm>
              <a:off x="7282938" y="2642183"/>
              <a:ext cx="184253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直線コネクタ 267">
              <a:extLst>
                <a:ext uri="{FF2B5EF4-FFF2-40B4-BE49-F238E27FC236}">
                  <a16:creationId xmlns:a16="http://schemas.microsoft.com/office/drawing/2014/main" id="{9824FAB4-DEAE-1435-FAF0-B759D584E227}"/>
                </a:ext>
              </a:extLst>
            </p:cNvPr>
            <p:cNvCxnSpPr>
              <a:cxnSpLocks/>
            </p:cNvCxnSpPr>
            <p:nvPr/>
          </p:nvCxnSpPr>
          <p:spPr>
            <a:xfrm>
              <a:off x="7282937" y="2642183"/>
              <a:ext cx="221155" cy="0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9" name="直線コネクタ 268">
              <a:extLst>
                <a:ext uri="{FF2B5EF4-FFF2-40B4-BE49-F238E27FC236}">
                  <a16:creationId xmlns:a16="http://schemas.microsoft.com/office/drawing/2014/main" id="{C465BB52-D250-86DA-A34C-9A4421A10BC6}"/>
                </a:ext>
              </a:extLst>
            </p:cNvPr>
            <p:cNvCxnSpPr>
              <a:cxnSpLocks/>
            </p:cNvCxnSpPr>
            <p:nvPr/>
          </p:nvCxnSpPr>
          <p:spPr>
            <a:xfrm>
              <a:off x="8907075" y="2642183"/>
              <a:ext cx="221155" cy="0"/>
            </a:xfrm>
            <a:prstGeom prst="line">
              <a:avLst/>
            </a:prstGeom>
            <a:ln w="28575">
              <a:solidFill>
                <a:srgbClr val="FF67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直線コネクタ 269">
              <a:extLst>
                <a:ext uri="{FF2B5EF4-FFF2-40B4-BE49-F238E27FC236}">
                  <a16:creationId xmlns:a16="http://schemas.microsoft.com/office/drawing/2014/main" id="{8A44A649-A89A-9A2B-1231-40CEA80C3E8B}"/>
                </a:ext>
              </a:extLst>
            </p:cNvPr>
            <p:cNvCxnSpPr>
              <a:cxnSpLocks/>
            </p:cNvCxnSpPr>
            <p:nvPr/>
          </p:nvCxnSpPr>
          <p:spPr>
            <a:xfrm>
              <a:off x="7557334" y="2642183"/>
              <a:ext cx="475025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直線コネクタ 270">
              <a:extLst>
                <a:ext uri="{FF2B5EF4-FFF2-40B4-BE49-F238E27FC236}">
                  <a16:creationId xmlns:a16="http://schemas.microsoft.com/office/drawing/2014/main" id="{34EBD98B-2BE0-FF7E-DDE7-A64DC931630E}"/>
                </a:ext>
              </a:extLst>
            </p:cNvPr>
            <p:cNvCxnSpPr>
              <a:cxnSpLocks/>
            </p:cNvCxnSpPr>
            <p:nvPr/>
          </p:nvCxnSpPr>
          <p:spPr>
            <a:xfrm>
              <a:off x="8095259" y="2642183"/>
              <a:ext cx="364673" cy="0"/>
            </a:xfrm>
            <a:prstGeom prst="line">
              <a:avLst/>
            </a:prstGeom>
            <a:ln w="28575">
              <a:solidFill>
                <a:srgbClr val="0432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5" name="直線コネクタ 274">
              <a:extLst>
                <a:ext uri="{FF2B5EF4-FFF2-40B4-BE49-F238E27FC236}">
                  <a16:creationId xmlns:a16="http://schemas.microsoft.com/office/drawing/2014/main" id="{5C2EAE0E-1FBC-49E3-3295-C736A9DA4F28}"/>
                </a:ext>
              </a:extLst>
            </p:cNvPr>
            <p:cNvCxnSpPr>
              <a:cxnSpLocks/>
            </p:cNvCxnSpPr>
            <p:nvPr/>
          </p:nvCxnSpPr>
          <p:spPr>
            <a:xfrm>
              <a:off x="8544586" y="2642183"/>
              <a:ext cx="255105" cy="0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78" name="直線矢印コネクタ 277">
            <a:extLst>
              <a:ext uri="{FF2B5EF4-FFF2-40B4-BE49-F238E27FC236}">
                <a16:creationId xmlns:a16="http://schemas.microsoft.com/office/drawing/2014/main" id="{EB1B95E5-A0E2-9B9D-62EE-F601980CC920}"/>
              </a:ext>
            </a:extLst>
          </p:cNvPr>
          <p:cNvCxnSpPr>
            <a:cxnSpLocks/>
          </p:cNvCxnSpPr>
          <p:nvPr/>
        </p:nvCxnSpPr>
        <p:spPr>
          <a:xfrm flipV="1">
            <a:off x="1594131" y="3149711"/>
            <a:ext cx="953229" cy="3056"/>
          </a:xfrm>
          <a:prstGeom prst="straightConnector1">
            <a:avLst/>
          </a:prstGeom>
          <a:ln w="254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9" name="円/楕円 278">
            <a:extLst>
              <a:ext uri="{FF2B5EF4-FFF2-40B4-BE49-F238E27FC236}">
                <a16:creationId xmlns:a16="http://schemas.microsoft.com/office/drawing/2014/main" id="{A68D7837-6B3B-AE67-E9D5-5A73BCC10C21}"/>
              </a:ext>
            </a:extLst>
          </p:cNvPr>
          <p:cNvSpPr/>
          <p:nvPr/>
        </p:nvSpPr>
        <p:spPr>
          <a:xfrm>
            <a:off x="1697026" y="3113618"/>
            <a:ext cx="75239" cy="7523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00"/>
          </a:p>
        </p:txBody>
      </p:sp>
      <p:cxnSp>
        <p:nvCxnSpPr>
          <p:cNvPr id="281" name="直線コネクタ 280">
            <a:extLst>
              <a:ext uri="{FF2B5EF4-FFF2-40B4-BE49-F238E27FC236}">
                <a16:creationId xmlns:a16="http://schemas.microsoft.com/office/drawing/2014/main" id="{0442FC74-C0D5-2E51-89B7-40F46F512A60}"/>
              </a:ext>
            </a:extLst>
          </p:cNvPr>
          <p:cNvCxnSpPr>
            <a:cxnSpLocks/>
          </p:cNvCxnSpPr>
          <p:nvPr/>
        </p:nvCxnSpPr>
        <p:spPr>
          <a:xfrm>
            <a:off x="2014640" y="3188857"/>
            <a:ext cx="9797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2" name="直線コネクタ 281">
            <a:extLst>
              <a:ext uri="{FF2B5EF4-FFF2-40B4-BE49-F238E27FC236}">
                <a16:creationId xmlns:a16="http://schemas.microsoft.com/office/drawing/2014/main" id="{F33196A2-5300-F09F-2F1A-795FAFAD7B7C}"/>
              </a:ext>
            </a:extLst>
          </p:cNvPr>
          <p:cNvCxnSpPr>
            <a:cxnSpLocks/>
          </p:cNvCxnSpPr>
          <p:nvPr/>
        </p:nvCxnSpPr>
        <p:spPr>
          <a:xfrm>
            <a:off x="2106489" y="3188857"/>
            <a:ext cx="4898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テキスト ボックス 282">
            <a:extLst>
              <a:ext uri="{FF2B5EF4-FFF2-40B4-BE49-F238E27FC236}">
                <a16:creationId xmlns:a16="http://schemas.microsoft.com/office/drawing/2014/main" id="{694034B9-9F5F-D7F3-AC78-19D79D5E5E57}"/>
              </a:ext>
            </a:extLst>
          </p:cNvPr>
          <p:cNvSpPr txBox="1"/>
          <p:nvPr/>
        </p:nvSpPr>
        <p:spPr>
          <a:xfrm>
            <a:off x="1772408" y="2979185"/>
            <a:ext cx="341761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kumimoji="1" lang="en-US" altLang="ja-JP" sz="800" dirty="0"/>
              <a:t>nLA</a:t>
            </a:r>
            <a:endParaRPr kumimoji="1" lang="ja-JP" altLang="en-US" sz="800"/>
          </a:p>
        </p:txBody>
      </p:sp>
      <p:sp>
        <p:nvSpPr>
          <p:cNvPr id="284" name="テキスト ボックス 283">
            <a:extLst>
              <a:ext uri="{FF2B5EF4-FFF2-40B4-BE49-F238E27FC236}">
                <a16:creationId xmlns:a16="http://schemas.microsoft.com/office/drawing/2014/main" id="{D4BE4935-D2AE-8DA6-1F90-2404119B6D38}"/>
              </a:ext>
            </a:extLst>
          </p:cNvPr>
          <p:cNvSpPr txBox="1"/>
          <p:nvPr/>
        </p:nvSpPr>
        <p:spPr>
          <a:xfrm>
            <a:off x="2062111" y="2979185"/>
            <a:ext cx="354584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kumimoji="1" lang="en-US" altLang="ja-JP" sz="800" dirty="0"/>
              <a:t>nRA</a:t>
            </a:r>
            <a:endParaRPr kumimoji="1" lang="ja-JP" altLang="en-US" sz="800"/>
          </a:p>
        </p:txBody>
      </p:sp>
      <p:sp>
        <p:nvSpPr>
          <p:cNvPr id="285" name="テキスト ボックス 284">
            <a:extLst>
              <a:ext uri="{FF2B5EF4-FFF2-40B4-BE49-F238E27FC236}">
                <a16:creationId xmlns:a16="http://schemas.microsoft.com/office/drawing/2014/main" id="{7EA9C7F6-E223-55B3-8F6A-DFB381074CD1}"/>
              </a:ext>
            </a:extLst>
          </p:cNvPr>
          <p:cNvSpPr txBox="1"/>
          <p:nvPr/>
        </p:nvSpPr>
        <p:spPr>
          <a:xfrm>
            <a:off x="1756772" y="3239427"/>
            <a:ext cx="700833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kumimoji="1" lang="en-US" altLang="ja-JP" sz="800" dirty="0"/>
              <a:t>sgRNA+Cas9</a:t>
            </a:r>
            <a:endParaRPr kumimoji="1" lang="ja-JP" altLang="en-US" sz="800"/>
          </a:p>
        </p:txBody>
      </p:sp>
      <p:cxnSp>
        <p:nvCxnSpPr>
          <p:cNvPr id="286" name="直線コネクタ 285">
            <a:extLst>
              <a:ext uri="{FF2B5EF4-FFF2-40B4-BE49-F238E27FC236}">
                <a16:creationId xmlns:a16="http://schemas.microsoft.com/office/drawing/2014/main" id="{A76C9A4E-8E9E-934F-CB10-58029EEA5171}"/>
              </a:ext>
            </a:extLst>
          </p:cNvPr>
          <p:cNvCxnSpPr>
            <a:cxnSpLocks/>
          </p:cNvCxnSpPr>
          <p:nvPr/>
        </p:nvCxnSpPr>
        <p:spPr>
          <a:xfrm>
            <a:off x="2100367" y="3149710"/>
            <a:ext cx="99721" cy="0"/>
          </a:xfrm>
          <a:prstGeom prst="line">
            <a:avLst/>
          </a:prstGeom>
          <a:ln w="28575">
            <a:solidFill>
              <a:srgbClr val="FF67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6B3B8165-E8F2-287D-6093-6B5196135820}"/>
              </a:ext>
            </a:extLst>
          </p:cNvPr>
          <p:cNvGrpSpPr/>
          <p:nvPr/>
        </p:nvGrpSpPr>
        <p:grpSpPr>
          <a:xfrm>
            <a:off x="1059307" y="2442990"/>
            <a:ext cx="1056927" cy="367943"/>
            <a:chOff x="1059307" y="2585464"/>
            <a:chExt cx="1056927" cy="225469"/>
          </a:xfrm>
        </p:grpSpPr>
        <p:cxnSp>
          <p:nvCxnSpPr>
            <p:cNvPr id="221" name="直線矢印コネクタ 220">
              <a:extLst>
                <a:ext uri="{FF2B5EF4-FFF2-40B4-BE49-F238E27FC236}">
                  <a16:creationId xmlns:a16="http://schemas.microsoft.com/office/drawing/2014/main" id="{AFEE767F-C44D-4422-0477-DE7988B663AC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946572" y="2698199"/>
              <a:ext cx="225469" cy="0"/>
            </a:xfrm>
            <a:prstGeom prst="straightConnector1">
              <a:avLst/>
            </a:prstGeom>
            <a:ln w="698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7" name="直線矢印コネクタ 286">
              <a:extLst>
                <a:ext uri="{FF2B5EF4-FFF2-40B4-BE49-F238E27FC236}">
                  <a16:creationId xmlns:a16="http://schemas.microsoft.com/office/drawing/2014/main" id="{AF012C83-024D-F17F-8791-C21923074C2E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2003499" y="2698199"/>
              <a:ext cx="225469" cy="0"/>
            </a:xfrm>
            <a:prstGeom prst="straightConnector1">
              <a:avLst/>
            </a:prstGeom>
            <a:ln w="698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88" name="グラフィックス 287" descr="はさみ 枠線">
            <a:extLst>
              <a:ext uri="{FF2B5EF4-FFF2-40B4-BE49-F238E27FC236}">
                <a16:creationId xmlns:a16="http://schemas.microsoft.com/office/drawing/2014/main" id="{BA76A480-1A8C-78F6-B88D-1704EACAA2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8100000">
            <a:off x="2002983" y="3132054"/>
            <a:ext cx="200888" cy="200888"/>
          </a:xfrm>
          <a:prstGeom prst="rect">
            <a:avLst/>
          </a:prstGeom>
        </p:spPr>
      </p:pic>
      <p:cxnSp>
        <p:nvCxnSpPr>
          <p:cNvPr id="289" name="直線コネクタ 288">
            <a:extLst>
              <a:ext uri="{FF2B5EF4-FFF2-40B4-BE49-F238E27FC236}">
                <a16:creationId xmlns:a16="http://schemas.microsoft.com/office/drawing/2014/main" id="{1A9A66A9-851F-F2EE-6D2F-61EBEF54781E}"/>
              </a:ext>
            </a:extLst>
          </p:cNvPr>
          <p:cNvCxnSpPr>
            <a:cxnSpLocks/>
          </p:cNvCxnSpPr>
          <p:nvPr/>
        </p:nvCxnSpPr>
        <p:spPr>
          <a:xfrm>
            <a:off x="2003579" y="3149710"/>
            <a:ext cx="99721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0" name="グループ化 289">
            <a:extLst>
              <a:ext uri="{FF2B5EF4-FFF2-40B4-BE49-F238E27FC236}">
                <a16:creationId xmlns:a16="http://schemas.microsoft.com/office/drawing/2014/main" id="{9F6E044D-5EE4-B6DB-0863-8A23D216F92C}"/>
              </a:ext>
            </a:extLst>
          </p:cNvPr>
          <p:cNvGrpSpPr/>
          <p:nvPr/>
        </p:nvGrpSpPr>
        <p:grpSpPr>
          <a:xfrm rot="10800000">
            <a:off x="1681977" y="2907661"/>
            <a:ext cx="828175" cy="209414"/>
            <a:chOff x="948099" y="770709"/>
            <a:chExt cx="2666113" cy="372291"/>
          </a:xfrm>
        </p:grpSpPr>
        <p:cxnSp>
          <p:nvCxnSpPr>
            <p:cNvPr id="291" name="直線コネクタ 290">
              <a:extLst>
                <a:ext uri="{FF2B5EF4-FFF2-40B4-BE49-F238E27FC236}">
                  <a16:creationId xmlns:a16="http://schemas.microsoft.com/office/drawing/2014/main" id="{A177B95D-73FF-5647-AE12-07EFBB617329}"/>
                </a:ext>
              </a:extLst>
            </p:cNvPr>
            <p:cNvCxnSpPr>
              <a:cxnSpLocks/>
            </p:cNvCxnSpPr>
            <p:nvPr/>
          </p:nvCxnSpPr>
          <p:spPr>
            <a:xfrm>
              <a:off x="2281169" y="770709"/>
              <a:ext cx="0" cy="111034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2" name="グループ化 291">
              <a:extLst>
                <a:ext uri="{FF2B5EF4-FFF2-40B4-BE49-F238E27FC236}">
                  <a16:creationId xmlns:a16="http://schemas.microsoft.com/office/drawing/2014/main" id="{9BBB6BA3-BC9F-F8D1-959C-BA3974DAB2D8}"/>
                </a:ext>
              </a:extLst>
            </p:cNvPr>
            <p:cNvGrpSpPr/>
            <p:nvPr/>
          </p:nvGrpSpPr>
          <p:grpSpPr>
            <a:xfrm>
              <a:off x="948099" y="881743"/>
              <a:ext cx="2666113" cy="261257"/>
              <a:chOff x="1260566" y="881743"/>
              <a:chExt cx="2041206" cy="261257"/>
            </a:xfrm>
          </p:grpSpPr>
          <p:cxnSp>
            <p:nvCxnSpPr>
              <p:cNvPr id="293" name="直線コネクタ 292">
                <a:extLst>
                  <a:ext uri="{FF2B5EF4-FFF2-40B4-BE49-F238E27FC236}">
                    <a16:creationId xmlns:a16="http://schemas.microsoft.com/office/drawing/2014/main" id="{4ABB063A-F88F-7197-2A44-85695F05786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260566" y="881743"/>
                <a:ext cx="1020603" cy="261257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4" name="直線コネクタ 293">
                <a:extLst>
                  <a:ext uri="{FF2B5EF4-FFF2-40B4-BE49-F238E27FC236}">
                    <a16:creationId xmlns:a16="http://schemas.microsoft.com/office/drawing/2014/main" id="{FB2DF9BE-6CCC-C571-F9EE-CEE15C8F72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281169" y="881743"/>
                <a:ext cx="1020603" cy="261257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A01E03A3-D328-FEFA-E9E2-B65AE37F48DD}"/>
              </a:ext>
            </a:extLst>
          </p:cNvPr>
          <p:cNvGrpSpPr/>
          <p:nvPr/>
        </p:nvGrpSpPr>
        <p:grpSpPr>
          <a:xfrm>
            <a:off x="1059309" y="3454871"/>
            <a:ext cx="1056927" cy="380595"/>
            <a:chOff x="1059309" y="3717468"/>
            <a:chExt cx="1056927" cy="225469"/>
          </a:xfrm>
        </p:grpSpPr>
        <p:cxnSp>
          <p:nvCxnSpPr>
            <p:cNvPr id="238" name="直線矢印コネクタ 237">
              <a:extLst>
                <a:ext uri="{FF2B5EF4-FFF2-40B4-BE49-F238E27FC236}">
                  <a16:creationId xmlns:a16="http://schemas.microsoft.com/office/drawing/2014/main" id="{7F25E0DE-664D-2F30-A406-8D664EE594C1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946574" y="3830203"/>
              <a:ext cx="225469" cy="0"/>
            </a:xfrm>
            <a:prstGeom prst="straightConnector1">
              <a:avLst/>
            </a:prstGeom>
            <a:ln w="698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5" name="直線矢印コネクタ 294">
              <a:extLst>
                <a:ext uri="{FF2B5EF4-FFF2-40B4-BE49-F238E27FC236}">
                  <a16:creationId xmlns:a16="http://schemas.microsoft.com/office/drawing/2014/main" id="{984C0D7C-0708-7CA9-CEAF-8A453EE39B34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2003501" y="3830203"/>
              <a:ext cx="225469" cy="0"/>
            </a:xfrm>
            <a:prstGeom prst="straightConnector1">
              <a:avLst/>
            </a:prstGeom>
            <a:ln w="698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3" name="グループ化 302">
            <a:extLst>
              <a:ext uri="{FF2B5EF4-FFF2-40B4-BE49-F238E27FC236}">
                <a16:creationId xmlns:a16="http://schemas.microsoft.com/office/drawing/2014/main" id="{DABCBD0D-36FD-7A2C-2677-E81517ADAD14}"/>
              </a:ext>
            </a:extLst>
          </p:cNvPr>
          <p:cNvGrpSpPr/>
          <p:nvPr/>
        </p:nvGrpSpPr>
        <p:grpSpPr>
          <a:xfrm>
            <a:off x="1675764" y="2900085"/>
            <a:ext cx="834388" cy="91138"/>
            <a:chOff x="7282937" y="2642183"/>
            <a:chExt cx="1845293" cy="0"/>
          </a:xfrm>
        </p:grpSpPr>
        <p:cxnSp>
          <p:nvCxnSpPr>
            <p:cNvPr id="304" name="直線コネクタ 303">
              <a:extLst>
                <a:ext uri="{FF2B5EF4-FFF2-40B4-BE49-F238E27FC236}">
                  <a16:creationId xmlns:a16="http://schemas.microsoft.com/office/drawing/2014/main" id="{2FDDACAB-9F33-4951-4C21-009AFC4877EB}"/>
                </a:ext>
              </a:extLst>
            </p:cNvPr>
            <p:cNvCxnSpPr>
              <a:cxnSpLocks/>
            </p:cNvCxnSpPr>
            <p:nvPr/>
          </p:nvCxnSpPr>
          <p:spPr>
            <a:xfrm>
              <a:off x="7282938" y="2642183"/>
              <a:ext cx="1842534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5" name="直線コネクタ 304">
              <a:extLst>
                <a:ext uri="{FF2B5EF4-FFF2-40B4-BE49-F238E27FC236}">
                  <a16:creationId xmlns:a16="http://schemas.microsoft.com/office/drawing/2014/main" id="{BE1556E5-382B-14BA-9AAC-148464FC3DC6}"/>
                </a:ext>
              </a:extLst>
            </p:cNvPr>
            <p:cNvCxnSpPr>
              <a:cxnSpLocks/>
            </p:cNvCxnSpPr>
            <p:nvPr/>
          </p:nvCxnSpPr>
          <p:spPr>
            <a:xfrm>
              <a:off x="7282937" y="2642183"/>
              <a:ext cx="221155" cy="0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6" name="直線コネクタ 305">
              <a:extLst>
                <a:ext uri="{FF2B5EF4-FFF2-40B4-BE49-F238E27FC236}">
                  <a16:creationId xmlns:a16="http://schemas.microsoft.com/office/drawing/2014/main" id="{BBA7ABF7-ACB3-DEE4-540D-4C983D2B3C12}"/>
                </a:ext>
              </a:extLst>
            </p:cNvPr>
            <p:cNvCxnSpPr>
              <a:cxnSpLocks/>
            </p:cNvCxnSpPr>
            <p:nvPr/>
          </p:nvCxnSpPr>
          <p:spPr>
            <a:xfrm>
              <a:off x="8907075" y="2642183"/>
              <a:ext cx="221155" cy="0"/>
            </a:xfrm>
            <a:prstGeom prst="line">
              <a:avLst/>
            </a:prstGeom>
            <a:ln w="28575">
              <a:solidFill>
                <a:srgbClr val="FF670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直線コネクタ 306">
              <a:extLst>
                <a:ext uri="{FF2B5EF4-FFF2-40B4-BE49-F238E27FC236}">
                  <a16:creationId xmlns:a16="http://schemas.microsoft.com/office/drawing/2014/main" id="{88E70703-BF97-A1E3-EB2E-DB9EB579670B}"/>
                </a:ext>
              </a:extLst>
            </p:cNvPr>
            <p:cNvCxnSpPr>
              <a:cxnSpLocks/>
            </p:cNvCxnSpPr>
            <p:nvPr/>
          </p:nvCxnSpPr>
          <p:spPr>
            <a:xfrm>
              <a:off x="7557334" y="2642183"/>
              <a:ext cx="475025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8" name="直線コネクタ 307">
              <a:extLst>
                <a:ext uri="{FF2B5EF4-FFF2-40B4-BE49-F238E27FC236}">
                  <a16:creationId xmlns:a16="http://schemas.microsoft.com/office/drawing/2014/main" id="{34BDA5F0-A6CF-CE9E-3BF7-D4E997944502}"/>
                </a:ext>
              </a:extLst>
            </p:cNvPr>
            <p:cNvCxnSpPr>
              <a:cxnSpLocks/>
            </p:cNvCxnSpPr>
            <p:nvPr/>
          </p:nvCxnSpPr>
          <p:spPr>
            <a:xfrm>
              <a:off x="8095259" y="2642183"/>
              <a:ext cx="364673" cy="0"/>
            </a:xfrm>
            <a:prstGeom prst="line">
              <a:avLst/>
            </a:prstGeom>
            <a:ln w="28575">
              <a:solidFill>
                <a:srgbClr val="0432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直線コネクタ 308">
              <a:extLst>
                <a:ext uri="{FF2B5EF4-FFF2-40B4-BE49-F238E27FC236}">
                  <a16:creationId xmlns:a16="http://schemas.microsoft.com/office/drawing/2014/main" id="{89F60E67-C9CA-E835-9809-9E8C5EF6E499}"/>
                </a:ext>
              </a:extLst>
            </p:cNvPr>
            <p:cNvCxnSpPr>
              <a:cxnSpLocks/>
            </p:cNvCxnSpPr>
            <p:nvPr/>
          </p:nvCxnSpPr>
          <p:spPr>
            <a:xfrm>
              <a:off x="8544586" y="2642183"/>
              <a:ext cx="255105" cy="0"/>
            </a:xfrm>
            <a:prstGeom prst="line">
              <a:avLst/>
            </a:prstGeom>
            <a:ln w="28575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0" name="テキスト ボックス 309">
            <a:extLst>
              <a:ext uri="{FF2B5EF4-FFF2-40B4-BE49-F238E27FC236}">
                <a16:creationId xmlns:a16="http://schemas.microsoft.com/office/drawing/2014/main" id="{CBB0B37B-F05E-E37D-6ABE-61EF6CFB5DF6}"/>
              </a:ext>
            </a:extLst>
          </p:cNvPr>
          <p:cNvSpPr txBox="1"/>
          <p:nvPr/>
        </p:nvSpPr>
        <p:spPr>
          <a:xfrm>
            <a:off x="4307195" y="576536"/>
            <a:ext cx="235962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kumimoji="1" lang="en-US" altLang="ja-JP" sz="800" dirty="0"/>
              <a:t>+</a:t>
            </a:r>
            <a:endParaRPr kumimoji="1" lang="ja-JP" altLang="en-US" sz="800"/>
          </a:p>
        </p:txBody>
      </p:sp>
      <p:sp>
        <p:nvSpPr>
          <p:cNvPr id="311" name="テキスト ボックス 310">
            <a:extLst>
              <a:ext uri="{FF2B5EF4-FFF2-40B4-BE49-F238E27FC236}">
                <a16:creationId xmlns:a16="http://schemas.microsoft.com/office/drawing/2014/main" id="{6B1A019F-C2FD-2131-DFCA-1D2A2A906FFA}"/>
              </a:ext>
            </a:extLst>
          </p:cNvPr>
          <p:cNvSpPr txBox="1"/>
          <p:nvPr/>
        </p:nvSpPr>
        <p:spPr>
          <a:xfrm>
            <a:off x="4628505" y="576536"/>
            <a:ext cx="216727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kumimoji="1" lang="en-US" altLang="ja-JP" sz="800" dirty="0"/>
              <a:t>-</a:t>
            </a:r>
            <a:endParaRPr kumimoji="1" lang="ja-JP" altLang="en-US" sz="800"/>
          </a:p>
        </p:txBody>
      </p:sp>
      <p:sp>
        <p:nvSpPr>
          <p:cNvPr id="312" name="テキスト ボックス 311">
            <a:extLst>
              <a:ext uri="{FF2B5EF4-FFF2-40B4-BE49-F238E27FC236}">
                <a16:creationId xmlns:a16="http://schemas.microsoft.com/office/drawing/2014/main" id="{E52808A3-1D6B-0D46-C3B7-81F264E8B5E2}"/>
              </a:ext>
            </a:extLst>
          </p:cNvPr>
          <p:cNvSpPr txBox="1"/>
          <p:nvPr/>
        </p:nvSpPr>
        <p:spPr>
          <a:xfrm>
            <a:off x="4908520" y="576536"/>
            <a:ext cx="235962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kumimoji="1" lang="en-US" altLang="ja-JP" sz="800" dirty="0"/>
              <a:t>+</a:t>
            </a:r>
            <a:endParaRPr kumimoji="1" lang="ja-JP" altLang="en-US" sz="800"/>
          </a:p>
        </p:txBody>
      </p:sp>
      <p:sp>
        <p:nvSpPr>
          <p:cNvPr id="313" name="テキスト ボックス 312">
            <a:extLst>
              <a:ext uri="{FF2B5EF4-FFF2-40B4-BE49-F238E27FC236}">
                <a16:creationId xmlns:a16="http://schemas.microsoft.com/office/drawing/2014/main" id="{45696B17-12F2-5F7F-24EB-7536ECFCD146}"/>
              </a:ext>
            </a:extLst>
          </p:cNvPr>
          <p:cNvSpPr txBox="1"/>
          <p:nvPr/>
        </p:nvSpPr>
        <p:spPr>
          <a:xfrm>
            <a:off x="5222836" y="576536"/>
            <a:ext cx="216727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kumimoji="1" lang="en-US" altLang="ja-JP" sz="800" dirty="0"/>
              <a:t>-</a:t>
            </a:r>
            <a:endParaRPr kumimoji="1" lang="ja-JP" altLang="en-US" sz="800"/>
          </a:p>
        </p:txBody>
      </p:sp>
      <p:sp>
        <p:nvSpPr>
          <p:cNvPr id="314" name="テキスト ボックス 313">
            <a:extLst>
              <a:ext uri="{FF2B5EF4-FFF2-40B4-BE49-F238E27FC236}">
                <a16:creationId xmlns:a16="http://schemas.microsoft.com/office/drawing/2014/main" id="{AEDF3495-E343-ECBB-7840-086DF0A86BA6}"/>
              </a:ext>
            </a:extLst>
          </p:cNvPr>
          <p:cNvSpPr txBox="1"/>
          <p:nvPr/>
        </p:nvSpPr>
        <p:spPr>
          <a:xfrm>
            <a:off x="3906044" y="576536"/>
            <a:ext cx="372218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kumimoji="1" lang="en-US" altLang="ja-JP" sz="800" dirty="0" err="1"/>
              <a:t>Cel</a:t>
            </a:r>
            <a:r>
              <a:rPr kumimoji="1" lang="en-US" altLang="ja-JP" sz="800" dirty="0"/>
              <a:t>-I</a:t>
            </a:r>
            <a:endParaRPr kumimoji="1" lang="ja-JP" altLang="en-US" sz="800"/>
          </a:p>
        </p:txBody>
      </p:sp>
      <p:cxnSp>
        <p:nvCxnSpPr>
          <p:cNvPr id="315" name="直線コネクタ 314">
            <a:extLst>
              <a:ext uri="{FF2B5EF4-FFF2-40B4-BE49-F238E27FC236}">
                <a16:creationId xmlns:a16="http://schemas.microsoft.com/office/drawing/2014/main" id="{019077BB-2267-255D-070F-9B4DEEC12264}"/>
              </a:ext>
            </a:extLst>
          </p:cNvPr>
          <p:cNvCxnSpPr>
            <a:cxnSpLocks/>
          </p:cNvCxnSpPr>
          <p:nvPr/>
        </p:nvCxnSpPr>
        <p:spPr>
          <a:xfrm>
            <a:off x="4306284" y="607629"/>
            <a:ext cx="5510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6" name="テキスト ボックス 315">
            <a:extLst>
              <a:ext uri="{FF2B5EF4-FFF2-40B4-BE49-F238E27FC236}">
                <a16:creationId xmlns:a16="http://schemas.microsoft.com/office/drawing/2014/main" id="{A0BDBE3F-B9A5-6FD0-65A5-CC17289329B1}"/>
              </a:ext>
            </a:extLst>
          </p:cNvPr>
          <p:cNvSpPr txBox="1"/>
          <p:nvPr/>
        </p:nvSpPr>
        <p:spPr>
          <a:xfrm>
            <a:off x="4164868" y="422497"/>
            <a:ext cx="833883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kumimoji="1" lang="en-US" altLang="ja-JP" sz="800" dirty="0"/>
              <a:t>Positive control</a:t>
            </a:r>
            <a:endParaRPr kumimoji="1" lang="ja-JP" altLang="en-US" sz="800"/>
          </a:p>
        </p:txBody>
      </p:sp>
      <p:cxnSp>
        <p:nvCxnSpPr>
          <p:cNvPr id="317" name="直線コネクタ 316">
            <a:extLst>
              <a:ext uri="{FF2B5EF4-FFF2-40B4-BE49-F238E27FC236}">
                <a16:creationId xmlns:a16="http://schemas.microsoft.com/office/drawing/2014/main" id="{188208DB-A3E3-E157-B840-1AC8C67A7664}"/>
              </a:ext>
            </a:extLst>
          </p:cNvPr>
          <p:cNvCxnSpPr>
            <a:cxnSpLocks/>
          </p:cNvCxnSpPr>
          <p:nvPr/>
        </p:nvCxnSpPr>
        <p:spPr>
          <a:xfrm>
            <a:off x="4901389" y="607629"/>
            <a:ext cx="5510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8" name="テキスト ボックス 317">
            <a:extLst>
              <a:ext uri="{FF2B5EF4-FFF2-40B4-BE49-F238E27FC236}">
                <a16:creationId xmlns:a16="http://schemas.microsoft.com/office/drawing/2014/main" id="{6EEEE924-776A-CDBA-15EE-D5F5C3755492}"/>
              </a:ext>
            </a:extLst>
          </p:cNvPr>
          <p:cNvSpPr txBox="1"/>
          <p:nvPr/>
        </p:nvSpPr>
        <p:spPr>
          <a:xfrm>
            <a:off x="4851345" y="303891"/>
            <a:ext cx="651140" cy="33855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kumimoji="1" lang="en-US" altLang="ja-JP" sz="800" dirty="0"/>
              <a:t>PX458.1a-</a:t>
            </a:r>
          </a:p>
          <a:p>
            <a:pPr algn="ctr"/>
            <a:r>
              <a:rPr kumimoji="1" lang="en-US" altLang="ja-JP" sz="800" dirty="0"/>
              <a:t>MAC10CR1</a:t>
            </a:r>
            <a:endParaRPr kumimoji="1" lang="ja-JP" altLang="en-US" sz="80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E9CCFF1-664F-EA2E-4052-7561299BEE25}"/>
              </a:ext>
            </a:extLst>
          </p:cNvPr>
          <p:cNvSpPr txBox="1"/>
          <p:nvPr/>
        </p:nvSpPr>
        <p:spPr>
          <a:xfrm>
            <a:off x="0" y="0"/>
            <a:ext cx="35301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/>
              <a:t>Yamazaki </a:t>
            </a:r>
            <a:r>
              <a:rPr lang="en-US" altLang="ja-JP" sz="1600" i="1" dirty="0"/>
              <a:t>et al.</a:t>
            </a:r>
            <a:r>
              <a:rPr lang="en-US" altLang="ja-JP" sz="1600" dirty="0"/>
              <a:t> Supplementary Figure S1</a:t>
            </a:r>
            <a:endParaRPr kumimoji="1" lang="ja-JP" altLang="en-US" sz="1600"/>
          </a:p>
        </p:txBody>
      </p:sp>
      <p:cxnSp>
        <p:nvCxnSpPr>
          <p:cNvPr id="47" name="直線矢印コネクタ 46">
            <a:extLst>
              <a:ext uri="{FF2B5EF4-FFF2-40B4-BE49-F238E27FC236}">
                <a16:creationId xmlns:a16="http://schemas.microsoft.com/office/drawing/2014/main" id="{7ACA8457-C13D-899E-FDB6-805ACF3FB98A}"/>
              </a:ext>
            </a:extLst>
          </p:cNvPr>
          <p:cNvCxnSpPr>
            <a:cxnSpLocks/>
          </p:cNvCxnSpPr>
          <p:nvPr/>
        </p:nvCxnSpPr>
        <p:spPr>
          <a:xfrm>
            <a:off x="295205" y="3885867"/>
            <a:ext cx="2301890" cy="0"/>
          </a:xfrm>
          <a:prstGeom prst="straightConnector1">
            <a:avLst/>
          </a:prstGeom>
          <a:ln w="254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円/楕円 47">
            <a:extLst>
              <a:ext uri="{FF2B5EF4-FFF2-40B4-BE49-F238E27FC236}">
                <a16:creationId xmlns:a16="http://schemas.microsoft.com/office/drawing/2014/main" id="{87568C55-2F2E-CEA0-E672-B29F12BD8B06}"/>
              </a:ext>
            </a:extLst>
          </p:cNvPr>
          <p:cNvSpPr/>
          <p:nvPr/>
        </p:nvSpPr>
        <p:spPr>
          <a:xfrm>
            <a:off x="417848" y="3848248"/>
            <a:ext cx="75239" cy="75239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00"/>
          </a:p>
        </p:txBody>
      </p: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AF97070C-5911-1073-FF88-96E95BF45F35}"/>
              </a:ext>
            </a:extLst>
          </p:cNvPr>
          <p:cNvCxnSpPr>
            <a:cxnSpLocks/>
          </p:cNvCxnSpPr>
          <p:nvPr/>
        </p:nvCxnSpPr>
        <p:spPr>
          <a:xfrm>
            <a:off x="619122" y="3885867"/>
            <a:ext cx="1734227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03AEE062-0189-8C51-9462-ADF20F9FB9B0}"/>
              </a:ext>
            </a:extLst>
          </p:cNvPr>
          <p:cNvCxnSpPr>
            <a:cxnSpLocks/>
          </p:cNvCxnSpPr>
          <p:nvPr/>
        </p:nvCxnSpPr>
        <p:spPr>
          <a:xfrm>
            <a:off x="618839" y="3885867"/>
            <a:ext cx="173451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64C865B1-BFBC-6B76-9E34-15E0B69D4263}"/>
              </a:ext>
            </a:extLst>
          </p:cNvPr>
          <p:cNvCxnSpPr>
            <a:cxnSpLocks/>
          </p:cNvCxnSpPr>
          <p:nvPr/>
        </p:nvCxnSpPr>
        <p:spPr>
          <a:xfrm>
            <a:off x="618837" y="3885867"/>
            <a:ext cx="208189" cy="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35E9EA78-692F-2090-3DC0-7CE6953A10C7}"/>
              </a:ext>
            </a:extLst>
          </p:cNvPr>
          <p:cNvCxnSpPr>
            <a:cxnSpLocks/>
          </p:cNvCxnSpPr>
          <p:nvPr/>
        </p:nvCxnSpPr>
        <p:spPr>
          <a:xfrm>
            <a:off x="2147758" y="3885867"/>
            <a:ext cx="208189" cy="0"/>
          </a:xfrm>
          <a:prstGeom prst="line">
            <a:avLst/>
          </a:prstGeom>
          <a:ln w="28575">
            <a:solidFill>
              <a:srgbClr val="FF670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8663E52B-EF60-CBCB-71E8-E68B3A514E28}"/>
              </a:ext>
            </a:extLst>
          </p:cNvPr>
          <p:cNvCxnSpPr>
            <a:cxnSpLocks/>
          </p:cNvCxnSpPr>
          <p:nvPr/>
        </p:nvCxnSpPr>
        <p:spPr>
          <a:xfrm>
            <a:off x="877147" y="3885867"/>
            <a:ext cx="447176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275013B2-FE77-4802-229F-9DF53E83263B}"/>
              </a:ext>
            </a:extLst>
          </p:cNvPr>
          <p:cNvCxnSpPr>
            <a:cxnSpLocks/>
          </p:cNvCxnSpPr>
          <p:nvPr/>
        </p:nvCxnSpPr>
        <p:spPr>
          <a:xfrm>
            <a:off x="1383535" y="3885867"/>
            <a:ext cx="343294" cy="0"/>
          </a:xfrm>
          <a:prstGeom prst="line">
            <a:avLst/>
          </a:prstGeom>
          <a:ln w="28575">
            <a:solidFill>
              <a:srgbClr val="0432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978AD6C3-2899-7077-36E1-64E8EB9695A2}"/>
              </a:ext>
            </a:extLst>
          </p:cNvPr>
          <p:cNvCxnSpPr>
            <a:cxnSpLocks/>
          </p:cNvCxnSpPr>
          <p:nvPr/>
        </p:nvCxnSpPr>
        <p:spPr>
          <a:xfrm>
            <a:off x="1806521" y="3885867"/>
            <a:ext cx="240149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矢印コネクタ 62">
            <a:extLst>
              <a:ext uri="{FF2B5EF4-FFF2-40B4-BE49-F238E27FC236}">
                <a16:creationId xmlns:a16="http://schemas.microsoft.com/office/drawing/2014/main" id="{879FA2BD-BFCA-D834-3320-59CB79AD46A6}"/>
              </a:ext>
            </a:extLst>
          </p:cNvPr>
          <p:cNvCxnSpPr>
            <a:cxnSpLocks/>
          </p:cNvCxnSpPr>
          <p:nvPr/>
        </p:nvCxnSpPr>
        <p:spPr>
          <a:xfrm>
            <a:off x="572121" y="3948299"/>
            <a:ext cx="305026" cy="0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直線矢印コネクタ 130">
            <a:extLst>
              <a:ext uri="{FF2B5EF4-FFF2-40B4-BE49-F238E27FC236}">
                <a16:creationId xmlns:a16="http://schemas.microsoft.com/office/drawing/2014/main" id="{F249674C-9283-919D-3852-F4326185AD61}"/>
              </a:ext>
            </a:extLst>
          </p:cNvPr>
          <p:cNvCxnSpPr>
            <a:cxnSpLocks/>
          </p:cNvCxnSpPr>
          <p:nvPr/>
        </p:nvCxnSpPr>
        <p:spPr>
          <a:xfrm>
            <a:off x="2051715" y="3948299"/>
            <a:ext cx="404514" cy="0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テキスト ボックス 131">
            <a:extLst>
              <a:ext uri="{FF2B5EF4-FFF2-40B4-BE49-F238E27FC236}">
                <a16:creationId xmlns:a16="http://schemas.microsoft.com/office/drawing/2014/main" id="{1498B995-6AEE-F81D-E627-04C90CFA79F2}"/>
              </a:ext>
            </a:extLst>
          </p:cNvPr>
          <p:cNvSpPr txBox="1"/>
          <p:nvPr/>
        </p:nvSpPr>
        <p:spPr>
          <a:xfrm>
            <a:off x="451546" y="3937537"/>
            <a:ext cx="543740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kumimoji="1" lang="en-US" altLang="ja-JP" sz="800" dirty="0"/>
              <a:t>Pr.18/19</a:t>
            </a:r>
            <a:endParaRPr kumimoji="1" lang="ja-JP" altLang="en-US" sz="800"/>
          </a:p>
        </p:txBody>
      </p:sp>
      <p:sp>
        <p:nvSpPr>
          <p:cNvPr id="136" name="テキスト ボックス 135">
            <a:extLst>
              <a:ext uri="{FF2B5EF4-FFF2-40B4-BE49-F238E27FC236}">
                <a16:creationId xmlns:a16="http://schemas.microsoft.com/office/drawing/2014/main" id="{1E3DA636-8B12-815A-DD3C-618659F93445}"/>
              </a:ext>
            </a:extLst>
          </p:cNvPr>
          <p:cNvSpPr txBox="1"/>
          <p:nvPr/>
        </p:nvSpPr>
        <p:spPr>
          <a:xfrm>
            <a:off x="1982102" y="3937537"/>
            <a:ext cx="543740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kumimoji="1" lang="en-US" altLang="ja-JP" sz="800" dirty="0"/>
              <a:t>Pr.26/27</a:t>
            </a:r>
            <a:endParaRPr kumimoji="1" lang="ja-JP" altLang="en-US" sz="80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3860A0F-1FA1-9FBD-AAE8-05C1A091904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6200" t="57355" r="34330" b="17239"/>
          <a:stretch/>
        </p:blipFill>
        <p:spPr>
          <a:xfrm>
            <a:off x="3961769" y="738235"/>
            <a:ext cx="1596098" cy="770531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7B0857B-FC36-65A5-9CA9-8B6678FC752F}"/>
              </a:ext>
            </a:extLst>
          </p:cNvPr>
          <p:cNvSpPr txBox="1"/>
          <p:nvPr/>
        </p:nvSpPr>
        <p:spPr>
          <a:xfrm>
            <a:off x="3501523" y="699119"/>
            <a:ext cx="524503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kumimoji="1" lang="en-US" altLang="ja-JP" sz="800" dirty="0"/>
              <a:t>700 bp -</a:t>
            </a:r>
            <a:endParaRPr kumimoji="1" lang="ja-JP" altLang="en-US" sz="80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0FA4FECC-ACF2-278D-9025-85983C5E5CA6}"/>
              </a:ext>
            </a:extLst>
          </p:cNvPr>
          <p:cNvSpPr txBox="1"/>
          <p:nvPr/>
        </p:nvSpPr>
        <p:spPr>
          <a:xfrm>
            <a:off x="3501523" y="861705"/>
            <a:ext cx="524503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kumimoji="1" lang="en-US" altLang="ja-JP" sz="800" b="1" dirty="0"/>
              <a:t>500 bp -</a:t>
            </a:r>
            <a:endParaRPr kumimoji="1" lang="ja-JP" altLang="en-US" sz="800" b="1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82FBAE0-70CD-3AB9-B65B-50CF9C60847C}"/>
              </a:ext>
            </a:extLst>
          </p:cNvPr>
          <p:cNvSpPr txBox="1"/>
          <p:nvPr/>
        </p:nvSpPr>
        <p:spPr>
          <a:xfrm>
            <a:off x="3501523" y="958898"/>
            <a:ext cx="524503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kumimoji="1" lang="en-US" altLang="ja-JP" sz="800" dirty="0"/>
              <a:t>400 bp -</a:t>
            </a:r>
            <a:endParaRPr kumimoji="1" lang="ja-JP" altLang="en-US" sz="80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E28D4B1-C440-BECA-87E9-48FE2D5DBB09}"/>
              </a:ext>
            </a:extLst>
          </p:cNvPr>
          <p:cNvSpPr txBox="1"/>
          <p:nvPr/>
        </p:nvSpPr>
        <p:spPr>
          <a:xfrm>
            <a:off x="3501523" y="1067641"/>
            <a:ext cx="524503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kumimoji="1" lang="en-US" altLang="ja-JP" sz="800" dirty="0"/>
              <a:t>300 bp -</a:t>
            </a:r>
            <a:endParaRPr kumimoji="1" lang="ja-JP" altLang="en-US" sz="8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1E82908-5A03-28D7-2A1A-B9455EF84AEE}"/>
              </a:ext>
            </a:extLst>
          </p:cNvPr>
          <p:cNvSpPr txBox="1"/>
          <p:nvPr/>
        </p:nvSpPr>
        <p:spPr>
          <a:xfrm>
            <a:off x="3501523" y="1209617"/>
            <a:ext cx="524503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r"/>
            <a:r>
              <a:rPr kumimoji="1" lang="en-US" altLang="ja-JP" sz="800" dirty="0"/>
              <a:t>200 bp -</a:t>
            </a:r>
            <a:endParaRPr kumimoji="1" lang="ja-JP" altLang="en-US" sz="80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FBFB5AC-068B-A4D9-BBCB-2B15D3F6CADC}"/>
              </a:ext>
            </a:extLst>
          </p:cNvPr>
          <p:cNvSpPr txBox="1"/>
          <p:nvPr/>
        </p:nvSpPr>
        <p:spPr>
          <a:xfrm>
            <a:off x="2112612" y="2641115"/>
            <a:ext cx="1091967" cy="193323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kumimoji="1" lang="en-US" altLang="ja-JP" sz="800" dirty="0"/>
              <a:t>PX458.1a-MAC10CR1 </a:t>
            </a:r>
            <a:endParaRPr kumimoji="1" lang="ja-JP" altLang="en-US" sz="800"/>
          </a:p>
        </p:txBody>
      </p: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2EC69E43-3A51-827B-15BB-92816D00D6B5}"/>
              </a:ext>
            </a:extLst>
          </p:cNvPr>
          <p:cNvGrpSpPr/>
          <p:nvPr/>
        </p:nvGrpSpPr>
        <p:grpSpPr>
          <a:xfrm>
            <a:off x="2376520" y="2508486"/>
            <a:ext cx="304435" cy="128880"/>
            <a:chOff x="3725982" y="2271003"/>
            <a:chExt cx="541217" cy="229120"/>
          </a:xfrm>
        </p:grpSpPr>
        <p:sp>
          <p:nvSpPr>
            <p:cNvPr id="35" name="角丸四角形 34">
              <a:extLst>
                <a:ext uri="{FF2B5EF4-FFF2-40B4-BE49-F238E27FC236}">
                  <a16:creationId xmlns:a16="http://schemas.microsoft.com/office/drawing/2014/main" id="{FD71D322-93B1-3A88-FA06-C3F3BD91777E}"/>
                </a:ext>
              </a:extLst>
            </p:cNvPr>
            <p:cNvSpPr/>
            <p:nvPr/>
          </p:nvSpPr>
          <p:spPr>
            <a:xfrm rot="10800000" flipV="1">
              <a:off x="3725982" y="2271004"/>
              <a:ext cx="541217" cy="229118"/>
            </a:xfrm>
            <a:prstGeom prst="roundRect">
              <a:avLst>
                <a:gd name="adj" fmla="val 50000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37"/>
            </a:p>
          </p:txBody>
        </p:sp>
        <p:grpSp>
          <p:nvGrpSpPr>
            <p:cNvPr id="36" name="グループ化 35">
              <a:extLst>
                <a:ext uri="{FF2B5EF4-FFF2-40B4-BE49-F238E27FC236}">
                  <a16:creationId xmlns:a16="http://schemas.microsoft.com/office/drawing/2014/main" id="{CF8C665C-41B8-CBDC-A276-0E64D87DAACD}"/>
                </a:ext>
              </a:extLst>
            </p:cNvPr>
            <p:cNvGrpSpPr/>
            <p:nvPr/>
          </p:nvGrpSpPr>
          <p:grpSpPr>
            <a:xfrm>
              <a:off x="3871404" y="2271003"/>
              <a:ext cx="250372" cy="0"/>
              <a:chOff x="3925282" y="3671619"/>
              <a:chExt cx="250372" cy="0"/>
            </a:xfrm>
          </p:grpSpPr>
          <p:cxnSp>
            <p:nvCxnSpPr>
              <p:cNvPr id="38" name="直線コネクタ 37">
                <a:extLst>
                  <a:ext uri="{FF2B5EF4-FFF2-40B4-BE49-F238E27FC236}">
                    <a16:creationId xmlns:a16="http://schemas.microsoft.com/office/drawing/2014/main" id="{9026CAF2-A38B-C0DA-A42A-281A62FE43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25282" y="3671619"/>
                <a:ext cx="174172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直線コネクタ 38">
                <a:extLst>
                  <a:ext uri="{FF2B5EF4-FFF2-40B4-BE49-F238E27FC236}">
                    <a16:creationId xmlns:a16="http://schemas.microsoft.com/office/drawing/2014/main" id="{4F3E8913-BC88-9B62-E426-587AB989CA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88568" y="3671619"/>
                <a:ext cx="87086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7" name="直線コネクタ 36">
              <a:extLst>
                <a:ext uri="{FF2B5EF4-FFF2-40B4-BE49-F238E27FC236}">
                  <a16:creationId xmlns:a16="http://schemas.microsoft.com/office/drawing/2014/main" id="{E050ECCF-91D0-A182-7A12-FF54FFB348BC}"/>
                </a:ext>
              </a:extLst>
            </p:cNvPr>
            <p:cNvCxnSpPr>
              <a:cxnSpLocks/>
            </p:cNvCxnSpPr>
            <p:nvPr/>
          </p:nvCxnSpPr>
          <p:spPr>
            <a:xfrm>
              <a:off x="3871404" y="2500123"/>
              <a:ext cx="272651" cy="0"/>
            </a:xfrm>
            <a:prstGeom prst="line">
              <a:avLst/>
            </a:prstGeom>
            <a:ln w="28575">
              <a:solidFill>
                <a:srgbClr val="FF4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E5C4CC7-927A-E2B2-4DCF-BF16D8AD192F}"/>
              </a:ext>
            </a:extLst>
          </p:cNvPr>
          <p:cNvSpPr txBox="1"/>
          <p:nvPr/>
        </p:nvSpPr>
        <p:spPr>
          <a:xfrm>
            <a:off x="5072409" y="1708064"/>
            <a:ext cx="2792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/>
              <a:t>e</a:t>
            </a:r>
            <a:endParaRPr kumimoji="1" lang="ja-JP" altLang="en-US" sz="1400" b="1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3D01510-F6ED-E8D1-CFC9-C945DD237CDA}"/>
              </a:ext>
            </a:extLst>
          </p:cNvPr>
          <p:cNvSpPr txBox="1"/>
          <p:nvPr/>
        </p:nvSpPr>
        <p:spPr>
          <a:xfrm>
            <a:off x="163286" y="4143813"/>
            <a:ext cx="65314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1. Evaluation of sgRNA efficiency and CRISPR-Cas9 mediated KI efficiency in DT40 cells.</a:t>
            </a:r>
            <a:endParaRPr lang="ja-JP" altLang="ja-JP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, Diagrammatic representation of the 10MAC2 sequence and designed sgRNA recognition sequence. </a:t>
            </a:r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, Analysis of sgRNA efficiency. For gel source data, refer to Supplementary Fig. 4. </a:t>
            </a:r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, Schematic representation of HDR-KI with and without CRISPR-Cas9 mediated DSB. Arrows indicate the position of PCR primers used for analysis. Dashed lines and gray shadings indicate homology arm position and length. EGFP expression of DT40-10MAC2 cells containing recombined PCR-based HDR donors. </a:t>
            </a:r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, The BS-resistant and EGFP-positive clone number after BS selection. </a:t>
            </a:r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, Confirmation of precise simHDR by PCR analysis and the positive clone number.</a:t>
            </a:r>
            <a:endParaRPr lang="ja-JP" altLang="ja-JP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3" name="グラフ 22">
            <a:extLst>
              <a:ext uri="{FF2B5EF4-FFF2-40B4-BE49-F238E27FC236}">
                <a16:creationId xmlns:a16="http://schemas.microsoft.com/office/drawing/2014/main" id="{9649B9F8-491B-5095-D275-A7FDB93D6B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1639455"/>
              </p:ext>
            </p:extLst>
          </p:nvPr>
        </p:nvGraphicFramePr>
        <p:xfrm>
          <a:off x="3170878" y="1940383"/>
          <a:ext cx="1942706" cy="22034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2" name="グラフ 31">
            <a:extLst>
              <a:ext uri="{FF2B5EF4-FFF2-40B4-BE49-F238E27FC236}">
                <a16:creationId xmlns:a16="http://schemas.microsoft.com/office/drawing/2014/main" id="{E46C4226-F153-5157-6F2A-2A0E5451D9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7733366"/>
              </p:ext>
            </p:extLst>
          </p:nvPr>
        </p:nvGraphicFramePr>
        <p:xfrm>
          <a:off x="4991889" y="1940383"/>
          <a:ext cx="1887750" cy="22034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1785384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E9CCFF1-664F-EA2E-4052-7561299BEE25}"/>
              </a:ext>
            </a:extLst>
          </p:cNvPr>
          <p:cNvSpPr txBox="1"/>
          <p:nvPr/>
        </p:nvSpPr>
        <p:spPr>
          <a:xfrm>
            <a:off x="0" y="0"/>
            <a:ext cx="35301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/>
              <a:t>Yamazaki </a:t>
            </a:r>
            <a:r>
              <a:rPr lang="en-US" altLang="ja-JP" sz="1600" i="1" dirty="0"/>
              <a:t>et al.</a:t>
            </a:r>
            <a:r>
              <a:rPr lang="en-US" altLang="ja-JP" sz="1600" dirty="0"/>
              <a:t> Supplementary Figure S2</a:t>
            </a:r>
            <a:endParaRPr kumimoji="1" lang="ja-JP" altLang="en-US" sz="1600"/>
          </a:p>
        </p:txBody>
      </p:sp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E57F02A0-1421-DDE7-F513-01D77F6D52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3181013"/>
              </p:ext>
            </p:extLst>
          </p:nvPr>
        </p:nvGraphicFramePr>
        <p:xfrm>
          <a:off x="199099" y="338554"/>
          <a:ext cx="4368560" cy="1646932"/>
        </p:xfrm>
        <a:graphic>
          <a:graphicData uri="http://schemas.openxmlformats.org/drawingml/2006/table">
            <a:tbl>
              <a:tblPr/>
              <a:tblGrid>
                <a:gridCol w="1092140">
                  <a:extLst>
                    <a:ext uri="{9D8B030D-6E8A-4147-A177-3AD203B41FA5}">
                      <a16:colId xmlns:a16="http://schemas.microsoft.com/office/drawing/2014/main" val="747018035"/>
                    </a:ext>
                  </a:extLst>
                </a:gridCol>
                <a:gridCol w="1092140">
                  <a:extLst>
                    <a:ext uri="{9D8B030D-6E8A-4147-A177-3AD203B41FA5}">
                      <a16:colId xmlns:a16="http://schemas.microsoft.com/office/drawing/2014/main" val="3070395853"/>
                    </a:ext>
                  </a:extLst>
                </a:gridCol>
                <a:gridCol w="1092140">
                  <a:extLst>
                    <a:ext uri="{9D8B030D-6E8A-4147-A177-3AD203B41FA5}">
                      <a16:colId xmlns:a16="http://schemas.microsoft.com/office/drawing/2014/main" val="160008627"/>
                    </a:ext>
                  </a:extLst>
                </a:gridCol>
                <a:gridCol w="1092140">
                  <a:extLst>
                    <a:ext uri="{9D8B030D-6E8A-4147-A177-3AD203B41FA5}">
                      <a16:colId xmlns:a16="http://schemas.microsoft.com/office/drawing/2014/main" val="510449155"/>
                    </a:ext>
                  </a:extLst>
                </a:gridCol>
              </a:tblGrid>
              <a:tr h="2554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Condition No.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DNA quantity</a:t>
                      </a:r>
                    </a:p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(µg)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Voltage</a:t>
                      </a:r>
                    </a:p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(V)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EGFP positive cells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2220924"/>
                  </a:ext>
                </a:extLst>
              </a:tr>
              <a:tr h="181504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1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0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275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0%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35574545"/>
                  </a:ext>
                </a:extLst>
              </a:tr>
              <a:tr h="17286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2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5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275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21%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500357"/>
                  </a:ext>
                </a:extLst>
              </a:tr>
              <a:tr h="17286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3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10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275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29%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5697402"/>
                  </a:ext>
                </a:extLst>
              </a:tr>
              <a:tr h="17286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4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15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275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19%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1027514"/>
                  </a:ext>
                </a:extLst>
              </a:tr>
              <a:tr h="17286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5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20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275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11%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2149659"/>
                  </a:ext>
                </a:extLst>
              </a:tr>
              <a:tr h="17286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6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10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175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20%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0366471"/>
                  </a:ext>
                </a:extLst>
              </a:tr>
              <a:tr h="17286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7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10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225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38%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579944"/>
                  </a:ext>
                </a:extLst>
              </a:tr>
              <a:tr h="172861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8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10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200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eiryo" panose="020B0604030504040204" pitchFamily="34" charset="-128"/>
                        </a:rPr>
                        <a:t>8%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2814570"/>
                  </a:ext>
                </a:extLst>
              </a:tr>
            </a:tbl>
          </a:graphicData>
        </a:graphic>
      </p:graphicFrame>
      <p:graphicFrame>
        <p:nvGraphicFramePr>
          <p:cNvPr id="11" name="グラフ 10">
            <a:extLst>
              <a:ext uri="{FF2B5EF4-FFF2-40B4-BE49-F238E27FC236}">
                <a16:creationId xmlns:a16="http://schemas.microsoft.com/office/drawing/2014/main" id="{23FCA24B-2784-9CFE-88D0-948166A2C5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1606302"/>
              </p:ext>
            </p:extLst>
          </p:nvPr>
        </p:nvGraphicFramePr>
        <p:xfrm>
          <a:off x="103424" y="2183310"/>
          <a:ext cx="3198143" cy="1884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2152263-F397-CDB9-03D5-D21EDAB288FD}"/>
              </a:ext>
            </a:extLst>
          </p:cNvPr>
          <p:cNvSpPr txBox="1"/>
          <p:nvPr/>
        </p:nvSpPr>
        <p:spPr>
          <a:xfrm>
            <a:off x="163286" y="4067560"/>
            <a:ext cx="65314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2. Optimization of electroporation conditions.</a:t>
            </a:r>
            <a:endParaRPr lang="ja-JP" altLang="ja-JP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To optimize the electroporation conditions for DT40-10MAC2 cells, </a:t>
            </a:r>
            <a:r>
              <a:rPr lang="en-US" altLang="ja-JP" sz="1200" dirty="0" err="1">
                <a:latin typeface="Arial" panose="020B0604020202020204" pitchFamily="34" charset="0"/>
                <a:cs typeface="Arial" panose="020B0604020202020204" pitchFamily="34" charset="0"/>
              </a:rPr>
              <a:t>pCX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-EGFP was transfected and EGFP-positive rate was evaluated. The DNA quantities were compared for 5, 10, 15, and 20 µg. The voltages at poring pulse were compared for 175, 100, 225, and 275 V.</a:t>
            </a:r>
            <a:endParaRPr lang="ja-JP" altLang="ja-JP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4107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F0621097-C656-9EDF-34DA-F7B8EA0A51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62" t="30774" r="38825" b="35781"/>
          <a:stretch/>
        </p:blipFill>
        <p:spPr>
          <a:xfrm rot="5400000">
            <a:off x="4374940" y="3529572"/>
            <a:ext cx="1497065" cy="1566371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4DCFEBA2-4EC6-6992-FF9C-AD700D5B46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613" t="28634" r="30983" b="39402"/>
          <a:stretch/>
        </p:blipFill>
        <p:spPr>
          <a:xfrm>
            <a:off x="2618888" y="3564226"/>
            <a:ext cx="1566372" cy="1497063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412A66D9-125D-9DFE-3C39-8FA3D9CA581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5757" t="23782" r="32839" b="44254"/>
          <a:stretch/>
        </p:blipFill>
        <p:spPr>
          <a:xfrm>
            <a:off x="223280" y="3564225"/>
            <a:ext cx="1566372" cy="1497064"/>
          </a:xfrm>
          <a:prstGeom prst="rect">
            <a:avLst/>
          </a:prstGeom>
        </p:spPr>
      </p:pic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B6A4BE06-472E-D0B4-8D32-BE4C29E72AC2}"/>
              </a:ext>
            </a:extLst>
          </p:cNvPr>
          <p:cNvCxnSpPr/>
          <p:nvPr/>
        </p:nvCxnSpPr>
        <p:spPr>
          <a:xfrm>
            <a:off x="1424167" y="4978641"/>
            <a:ext cx="312779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798AA3B3-A1BB-55B9-3A4D-B8AA90CB443A}"/>
              </a:ext>
            </a:extLst>
          </p:cNvPr>
          <p:cNvCxnSpPr>
            <a:cxnSpLocks/>
          </p:cNvCxnSpPr>
          <p:nvPr/>
        </p:nvCxnSpPr>
        <p:spPr>
          <a:xfrm flipV="1">
            <a:off x="726946" y="4654591"/>
            <a:ext cx="22738" cy="25292"/>
          </a:xfrm>
          <a:prstGeom prst="straightConnector1">
            <a:avLst/>
          </a:prstGeom>
          <a:ln w="38100">
            <a:solidFill>
              <a:schemeClr val="bg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図 28">
            <a:extLst>
              <a:ext uri="{FF2B5EF4-FFF2-40B4-BE49-F238E27FC236}">
                <a16:creationId xmlns:a16="http://schemas.microsoft.com/office/drawing/2014/main" id="{7EC33961-D9FD-4EAE-7D53-9E0C5953B7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030" t="41513" r="59671" b="54811"/>
          <a:stretch/>
        </p:blipFill>
        <p:spPr>
          <a:xfrm rot="5400000">
            <a:off x="5970774" y="4434094"/>
            <a:ext cx="613009" cy="641380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39ECD115-A08E-DACC-9283-0B3258CFE1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478" t="44871" r="51071" b="51616"/>
          <a:stretch/>
        </p:blipFill>
        <p:spPr>
          <a:xfrm>
            <a:off x="1839582" y="4456455"/>
            <a:ext cx="624279" cy="596657"/>
          </a:xfrm>
          <a:prstGeom prst="rect">
            <a:avLst/>
          </a:prstGeom>
        </p:spPr>
      </p:pic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50EF2126-1F65-7569-CF09-3D16B69C9356}"/>
              </a:ext>
            </a:extLst>
          </p:cNvPr>
          <p:cNvCxnSpPr>
            <a:cxnSpLocks/>
          </p:cNvCxnSpPr>
          <p:nvPr/>
        </p:nvCxnSpPr>
        <p:spPr>
          <a:xfrm flipH="1">
            <a:off x="5307165" y="3870227"/>
            <a:ext cx="17540" cy="23232"/>
          </a:xfrm>
          <a:prstGeom prst="straightConnector1">
            <a:avLst/>
          </a:prstGeom>
          <a:ln w="38100">
            <a:solidFill>
              <a:schemeClr val="bg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2DA4F01-259B-2244-B915-823AFA4B4914}"/>
              </a:ext>
            </a:extLst>
          </p:cNvPr>
          <p:cNvSpPr txBox="1"/>
          <p:nvPr/>
        </p:nvSpPr>
        <p:spPr>
          <a:xfrm>
            <a:off x="5020328" y="1510936"/>
            <a:ext cx="57580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800" dirty="0"/>
              <a:t>CHO cells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1D43D77-20EA-1019-C91F-86810B321A8A}"/>
              </a:ext>
            </a:extLst>
          </p:cNvPr>
          <p:cNvSpPr txBox="1"/>
          <p:nvPr/>
        </p:nvSpPr>
        <p:spPr>
          <a:xfrm>
            <a:off x="271619" y="509723"/>
            <a:ext cx="60465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800" dirty="0"/>
              <a:t>DT40 cells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424ADB21-5EE1-1132-125C-C20C4E263B77}"/>
              </a:ext>
            </a:extLst>
          </p:cNvPr>
          <p:cNvSpPr txBox="1"/>
          <p:nvPr/>
        </p:nvSpPr>
        <p:spPr>
          <a:xfrm>
            <a:off x="166733" y="3399155"/>
            <a:ext cx="9909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/>
              <a:t>DT40-10MAC2-HR3</a:t>
            </a:r>
            <a:endParaRPr kumimoji="1" lang="ja-JP" altLang="en-US" sz="800"/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BDA27800-DD6F-8CA7-4FBA-EB4049E7619E}"/>
              </a:ext>
            </a:extLst>
          </p:cNvPr>
          <p:cNvSpPr txBox="1"/>
          <p:nvPr/>
        </p:nvSpPr>
        <p:spPr>
          <a:xfrm>
            <a:off x="4277661" y="3399497"/>
            <a:ext cx="9621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/>
              <a:t>CHO-10MAC2-HR3</a:t>
            </a:r>
            <a:endParaRPr kumimoji="1" lang="ja-JP" altLang="en-US" sz="800"/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988C7087-6191-1221-3AA8-2C7C75C47D89}"/>
              </a:ext>
            </a:extLst>
          </p:cNvPr>
          <p:cNvSpPr txBox="1"/>
          <p:nvPr/>
        </p:nvSpPr>
        <p:spPr>
          <a:xfrm>
            <a:off x="0" y="0"/>
            <a:ext cx="35301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/>
              <a:t>Yamazaki </a:t>
            </a:r>
            <a:r>
              <a:rPr lang="en-US" altLang="ja-JP" sz="1600" i="1" dirty="0"/>
              <a:t>et al.</a:t>
            </a:r>
            <a:r>
              <a:rPr lang="en-US" altLang="ja-JP" sz="1600" dirty="0"/>
              <a:t> </a:t>
            </a:r>
            <a:r>
              <a:rPr kumimoji="1" lang="en-US" altLang="ja-JP" sz="1600" dirty="0"/>
              <a:t>Supplementary Figure S3</a:t>
            </a:r>
            <a:endParaRPr kumimoji="1" lang="ja-JP" altLang="en-US" sz="1600"/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814DE65E-2110-855D-4642-2CA497AA5643}"/>
              </a:ext>
            </a:extLst>
          </p:cNvPr>
          <p:cNvSpPr txBox="1"/>
          <p:nvPr/>
        </p:nvSpPr>
        <p:spPr>
          <a:xfrm>
            <a:off x="93044" y="338554"/>
            <a:ext cx="2712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a</a:t>
            </a:r>
            <a:endParaRPr kumimoji="1" lang="ja-JP" altLang="en-US" sz="1400" b="1"/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674920C0-3784-FECD-95DB-3654582B55EA}"/>
              </a:ext>
            </a:extLst>
          </p:cNvPr>
          <p:cNvSpPr txBox="1"/>
          <p:nvPr/>
        </p:nvSpPr>
        <p:spPr>
          <a:xfrm>
            <a:off x="93044" y="1659852"/>
            <a:ext cx="279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b</a:t>
            </a:r>
            <a:endParaRPr kumimoji="1" lang="ja-JP" altLang="en-US" sz="1400" b="1"/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76C13149-AC1F-816A-8810-983393220F7E}"/>
              </a:ext>
            </a:extLst>
          </p:cNvPr>
          <p:cNvSpPr txBox="1"/>
          <p:nvPr/>
        </p:nvSpPr>
        <p:spPr>
          <a:xfrm>
            <a:off x="93044" y="3230228"/>
            <a:ext cx="2600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c</a:t>
            </a:r>
            <a:endParaRPr kumimoji="1" lang="ja-JP" altLang="en-US" sz="1400" b="1"/>
          </a:p>
        </p:txBody>
      </p:sp>
      <p:sp>
        <p:nvSpPr>
          <p:cNvPr id="83" name="フリーフォーム 82">
            <a:extLst>
              <a:ext uri="{FF2B5EF4-FFF2-40B4-BE49-F238E27FC236}">
                <a16:creationId xmlns:a16="http://schemas.microsoft.com/office/drawing/2014/main" id="{7F96F93A-1574-DFB6-7F7C-C113B22EB8C0}"/>
              </a:ext>
            </a:extLst>
          </p:cNvPr>
          <p:cNvSpPr/>
          <p:nvPr/>
        </p:nvSpPr>
        <p:spPr>
          <a:xfrm>
            <a:off x="5152049" y="1221204"/>
            <a:ext cx="337129" cy="305816"/>
          </a:xfrm>
          <a:custGeom>
            <a:avLst/>
            <a:gdLst>
              <a:gd name="connsiteX0" fmla="*/ 455181 w 1557740"/>
              <a:gd name="connsiteY0" fmla="*/ 0 h 1413053"/>
              <a:gd name="connsiteX1" fmla="*/ 1102559 w 1557740"/>
              <a:gd name="connsiteY1" fmla="*/ 0 h 1413053"/>
              <a:gd name="connsiteX2" fmla="*/ 1214344 w 1557740"/>
              <a:gd name="connsiteY2" fmla="*/ 60675 h 1413053"/>
              <a:gd name="connsiteX3" fmla="*/ 1270748 w 1557740"/>
              <a:gd name="connsiteY3" fmla="*/ 107212 h 1413053"/>
              <a:gd name="connsiteX4" fmla="*/ 1553262 w 1557740"/>
              <a:gd name="connsiteY4" fmla="*/ 623900 h 1413053"/>
              <a:gd name="connsiteX5" fmla="*/ 1553719 w 1557740"/>
              <a:gd name="connsiteY5" fmla="*/ 626891 h 1413053"/>
              <a:gd name="connsiteX6" fmla="*/ 1557740 w 1557740"/>
              <a:gd name="connsiteY6" fmla="*/ 706526 h 1413053"/>
              <a:gd name="connsiteX7" fmla="*/ 1553719 w 1557740"/>
              <a:gd name="connsiteY7" fmla="*/ 786161 h 1413053"/>
              <a:gd name="connsiteX8" fmla="*/ 1553262 w 1557740"/>
              <a:gd name="connsiteY8" fmla="*/ 789154 h 1413053"/>
              <a:gd name="connsiteX9" fmla="*/ 1270749 w 1557740"/>
              <a:gd name="connsiteY9" fmla="*/ 1305839 h 1413053"/>
              <a:gd name="connsiteX10" fmla="*/ 1214344 w 1557740"/>
              <a:gd name="connsiteY10" fmla="*/ 1352377 h 1413053"/>
              <a:gd name="connsiteX11" fmla="*/ 1102557 w 1557740"/>
              <a:gd name="connsiteY11" fmla="*/ 1413053 h 1413053"/>
              <a:gd name="connsiteX12" fmla="*/ 455183 w 1557740"/>
              <a:gd name="connsiteY12" fmla="*/ 1413053 h 1413053"/>
              <a:gd name="connsiteX13" fmla="*/ 343396 w 1557740"/>
              <a:gd name="connsiteY13" fmla="*/ 1352377 h 1413053"/>
              <a:gd name="connsiteX14" fmla="*/ 286991 w 1557740"/>
              <a:gd name="connsiteY14" fmla="*/ 1305839 h 1413053"/>
              <a:gd name="connsiteX15" fmla="*/ 4478 w 1557740"/>
              <a:gd name="connsiteY15" fmla="*/ 789154 h 1413053"/>
              <a:gd name="connsiteX16" fmla="*/ 4021 w 1557740"/>
              <a:gd name="connsiteY16" fmla="*/ 786161 h 1413053"/>
              <a:gd name="connsiteX17" fmla="*/ 0 w 1557740"/>
              <a:gd name="connsiteY17" fmla="*/ 706526 h 1413053"/>
              <a:gd name="connsiteX18" fmla="*/ 4021 w 1557740"/>
              <a:gd name="connsiteY18" fmla="*/ 626891 h 1413053"/>
              <a:gd name="connsiteX19" fmla="*/ 4478 w 1557740"/>
              <a:gd name="connsiteY19" fmla="*/ 623900 h 1413053"/>
              <a:gd name="connsiteX20" fmla="*/ 286992 w 1557740"/>
              <a:gd name="connsiteY20" fmla="*/ 107212 h 1413053"/>
              <a:gd name="connsiteX21" fmla="*/ 343396 w 1557740"/>
              <a:gd name="connsiteY21" fmla="*/ 60675 h 1413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557740" h="1413053">
                <a:moveTo>
                  <a:pt x="455181" y="0"/>
                </a:moveTo>
                <a:lnTo>
                  <a:pt x="1102559" y="0"/>
                </a:lnTo>
                <a:lnTo>
                  <a:pt x="1214344" y="60675"/>
                </a:lnTo>
                <a:lnTo>
                  <a:pt x="1270748" y="107212"/>
                </a:lnTo>
                <a:lnTo>
                  <a:pt x="1553262" y="623900"/>
                </a:lnTo>
                <a:lnTo>
                  <a:pt x="1553719" y="626891"/>
                </a:lnTo>
                <a:cubicBezTo>
                  <a:pt x="1556378" y="653074"/>
                  <a:pt x="1557740" y="679641"/>
                  <a:pt x="1557740" y="706526"/>
                </a:cubicBezTo>
                <a:cubicBezTo>
                  <a:pt x="1557740" y="733411"/>
                  <a:pt x="1556378" y="759978"/>
                  <a:pt x="1553719" y="786161"/>
                </a:cubicBezTo>
                <a:lnTo>
                  <a:pt x="1553262" y="789154"/>
                </a:lnTo>
                <a:lnTo>
                  <a:pt x="1270749" y="1305839"/>
                </a:lnTo>
                <a:lnTo>
                  <a:pt x="1214344" y="1352377"/>
                </a:lnTo>
                <a:lnTo>
                  <a:pt x="1102557" y="1413053"/>
                </a:lnTo>
                <a:lnTo>
                  <a:pt x="455183" y="1413053"/>
                </a:lnTo>
                <a:lnTo>
                  <a:pt x="343396" y="1352377"/>
                </a:lnTo>
                <a:lnTo>
                  <a:pt x="286991" y="1305839"/>
                </a:lnTo>
                <a:lnTo>
                  <a:pt x="4478" y="789154"/>
                </a:lnTo>
                <a:lnTo>
                  <a:pt x="4021" y="786161"/>
                </a:lnTo>
                <a:cubicBezTo>
                  <a:pt x="1362" y="759978"/>
                  <a:pt x="0" y="733411"/>
                  <a:pt x="0" y="706526"/>
                </a:cubicBezTo>
                <a:cubicBezTo>
                  <a:pt x="0" y="679641"/>
                  <a:pt x="1362" y="653074"/>
                  <a:pt x="4021" y="626891"/>
                </a:cubicBezTo>
                <a:lnTo>
                  <a:pt x="4478" y="623900"/>
                </a:lnTo>
                <a:lnTo>
                  <a:pt x="286992" y="107212"/>
                </a:lnTo>
                <a:lnTo>
                  <a:pt x="343396" y="60675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737"/>
          </a:p>
        </p:txBody>
      </p:sp>
      <p:cxnSp>
        <p:nvCxnSpPr>
          <p:cNvPr id="85" name="直線矢印コネクタ 84">
            <a:extLst>
              <a:ext uri="{FF2B5EF4-FFF2-40B4-BE49-F238E27FC236}">
                <a16:creationId xmlns:a16="http://schemas.microsoft.com/office/drawing/2014/main" id="{4767B07D-D610-8A8D-9DB5-9C0D3FF252B9}"/>
              </a:ext>
            </a:extLst>
          </p:cNvPr>
          <p:cNvCxnSpPr>
            <a:cxnSpLocks/>
          </p:cNvCxnSpPr>
          <p:nvPr/>
        </p:nvCxnSpPr>
        <p:spPr>
          <a:xfrm>
            <a:off x="3150119" y="964650"/>
            <a:ext cx="632027" cy="0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線矢印コネクタ 85">
            <a:extLst>
              <a:ext uri="{FF2B5EF4-FFF2-40B4-BE49-F238E27FC236}">
                <a16:creationId xmlns:a16="http://schemas.microsoft.com/office/drawing/2014/main" id="{F2BF03E4-B698-7C2C-2D50-90EFABB0FC4A}"/>
              </a:ext>
            </a:extLst>
          </p:cNvPr>
          <p:cNvCxnSpPr>
            <a:cxnSpLocks/>
          </p:cNvCxnSpPr>
          <p:nvPr/>
        </p:nvCxnSpPr>
        <p:spPr>
          <a:xfrm>
            <a:off x="1355504" y="964650"/>
            <a:ext cx="632027" cy="0"/>
          </a:xfrm>
          <a:prstGeom prst="straightConnector1">
            <a:avLst/>
          </a:prstGeom>
          <a:ln w="28575">
            <a:solidFill>
              <a:schemeClr val="tx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id="{A0A6639A-3D68-635A-3A40-61032BFF3AB7}"/>
              </a:ext>
            </a:extLst>
          </p:cNvPr>
          <p:cNvSpPr txBox="1"/>
          <p:nvPr/>
        </p:nvSpPr>
        <p:spPr>
          <a:xfrm>
            <a:off x="1109505" y="746351"/>
            <a:ext cx="112402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800" dirty="0"/>
              <a:t>Micronuclei formation</a:t>
            </a:r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BB10AB3B-D2E3-26B4-ABE2-F9A3812AD421}"/>
              </a:ext>
            </a:extLst>
          </p:cNvPr>
          <p:cNvSpPr txBox="1"/>
          <p:nvPr/>
        </p:nvSpPr>
        <p:spPr>
          <a:xfrm>
            <a:off x="3071634" y="500130"/>
            <a:ext cx="7889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800" dirty="0"/>
              <a:t>Centrifugation</a:t>
            </a:r>
          </a:p>
          <a:p>
            <a:pPr algn="ctr"/>
            <a:r>
              <a:rPr lang="en-US" altLang="ja-JP" sz="800" dirty="0"/>
              <a:t>&amp;</a:t>
            </a:r>
          </a:p>
          <a:p>
            <a:pPr algn="ctr"/>
            <a:r>
              <a:rPr lang="en-US" altLang="ja-JP" sz="800" dirty="0" err="1"/>
              <a:t>denucleation</a:t>
            </a:r>
            <a:endParaRPr lang="en-US" altLang="ja-JP" sz="800" dirty="0"/>
          </a:p>
        </p:txBody>
      </p: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76B5A5E4-0272-1C29-F978-74B101E7E4E5}"/>
              </a:ext>
            </a:extLst>
          </p:cNvPr>
          <p:cNvSpPr txBox="1"/>
          <p:nvPr/>
        </p:nvSpPr>
        <p:spPr>
          <a:xfrm>
            <a:off x="5097651" y="746351"/>
            <a:ext cx="63350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800" dirty="0"/>
              <a:t>PEG fusion</a:t>
            </a: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9BA654CB-B5BC-6283-8620-24A019711C3E}"/>
              </a:ext>
            </a:extLst>
          </p:cNvPr>
          <p:cNvGrpSpPr/>
          <p:nvPr/>
        </p:nvGrpSpPr>
        <p:grpSpPr>
          <a:xfrm>
            <a:off x="409047" y="704964"/>
            <a:ext cx="730326" cy="636517"/>
            <a:chOff x="274431" y="665430"/>
            <a:chExt cx="730326" cy="636517"/>
          </a:xfrm>
        </p:grpSpPr>
        <p:grpSp>
          <p:nvGrpSpPr>
            <p:cNvPr id="56" name="グループ化 55">
              <a:extLst>
                <a:ext uri="{FF2B5EF4-FFF2-40B4-BE49-F238E27FC236}">
                  <a16:creationId xmlns:a16="http://schemas.microsoft.com/office/drawing/2014/main" id="{4F36207C-6720-7566-9D8C-A2DF51477D78}"/>
                </a:ext>
              </a:extLst>
            </p:cNvPr>
            <p:cNvGrpSpPr/>
            <p:nvPr/>
          </p:nvGrpSpPr>
          <p:grpSpPr>
            <a:xfrm>
              <a:off x="274431" y="665430"/>
              <a:ext cx="730326" cy="636517"/>
              <a:chOff x="6087180" y="943440"/>
              <a:chExt cx="716789" cy="624718"/>
            </a:xfrm>
          </p:grpSpPr>
          <p:sp>
            <p:nvSpPr>
              <p:cNvPr id="25" name="フリーフォーム 24">
                <a:extLst>
                  <a:ext uri="{FF2B5EF4-FFF2-40B4-BE49-F238E27FC236}">
                    <a16:creationId xmlns:a16="http://schemas.microsoft.com/office/drawing/2014/main" id="{64B04A8F-350C-EE57-CAA7-38A9CEC79547}"/>
                  </a:ext>
                </a:extLst>
              </p:cNvPr>
              <p:cNvSpPr/>
              <p:nvPr/>
            </p:nvSpPr>
            <p:spPr>
              <a:xfrm>
                <a:off x="6087180" y="943440"/>
                <a:ext cx="716789" cy="624718"/>
              </a:xfrm>
              <a:custGeom>
                <a:avLst/>
                <a:gdLst>
                  <a:gd name="connsiteX0" fmla="*/ 234245 w 716789"/>
                  <a:gd name="connsiteY0" fmla="*/ 21760 h 624718"/>
                  <a:gd name="connsiteX1" fmla="*/ 535870 w 716789"/>
                  <a:gd name="connsiteY1" fmla="*/ 15410 h 624718"/>
                  <a:gd name="connsiteX2" fmla="*/ 707320 w 716789"/>
                  <a:gd name="connsiteY2" fmla="*/ 231310 h 624718"/>
                  <a:gd name="connsiteX3" fmla="*/ 650170 w 716789"/>
                  <a:gd name="connsiteY3" fmla="*/ 517060 h 624718"/>
                  <a:gd name="connsiteX4" fmla="*/ 281870 w 716789"/>
                  <a:gd name="connsiteY4" fmla="*/ 621835 h 624718"/>
                  <a:gd name="connsiteX5" fmla="*/ 40570 w 716789"/>
                  <a:gd name="connsiteY5" fmla="*/ 418635 h 624718"/>
                  <a:gd name="connsiteX6" fmla="*/ 5645 w 716789"/>
                  <a:gd name="connsiteY6" fmla="*/ 174160 h 624718"/>
                  <a:gd name="connsiteX7" fmla="*/ 100895 w 716789"/>
                  <a:gd name="connsiteY7" fmla="*/ 56685 h 624718"/>
                  <a:gd name="connsiteX8" fmla="*/ 234245 w 716789"/>
                  <a:gd name="connsiteY8" fmla="*/ 21760 h 624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16789" h="624718">
                    <a:moveTo>
                      <a:pt x="234245" y="21760"/>
                    </a:moveTo>
                    <a:cubicBezTo>
                      <a:pt x="306741" y="14881"/>
                      <a:pt x="457024" y="-19515"/>
                      <a:pt x="535870" y="15410"/>
                    </a:cubicBezTo>
                    <a:cubicBezTo>
                      <a:pt x="614716" y="50335"/>
                      <a:pt x="688270" y="147702"/>
                      <a:pt x="707320" y="231310"/>
                    </a:cubicBezTo>
                    <a:cubicBezTo>
                      <a:pt x="726370" y="314918"/>
                      <a:pt x="721078" y="451973"/>
                      <a:pt x="650170" y="517060"/>
                    </a:cubicBezTo>
                    <a:cubicBezTo>
                      <a:pt x="579262" y="582147"/>
                      <a:pt x="383470" y="638239"/>
                      <a:pt x="281870" y="621835"/>
                    </a:cubicBezTo>
                    <a:cubicBezTo>
                      <a:pt x="180270" y="605431"/>
                      <a:pt x="86607" y="493247"/>
                      <a:pt x="40570" y="418635"/>
                    </a:cubicBezTo>
                    <a:cubicBezTo>
                      <a:pt x="-5467" y="344023"/>
                      <a:pt x="-4409" y="234485"/>
                      <a:pt x="5645" y="174160"/>
                    </a:cubicBezTo>
                    <a:cubicBezTo>
                      <a:pt x="15699" y="113835"/>
                      <a:pt x="64912" y="82614"/>
                      <a:pt x="100895" y="56685"/>
                    </a:cubicBezTo>
                    <a:cubicBezTo>
                      <a:pt x="136878" y="30756"/>
                      <a:pt x="161749" y="28639"/>
                      <a:pt x="234245" y="21760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737"/>
              </a:p>
            </p:txBody>
          </p:sp>
          <p:sp>
            <p:nvSpPr>
              <p:cNvPr id="55" name="フリーフォーム 54">
                <a:extLst>
                  <a:ext uri="{FF2B5EF4-FFF2-40B4-BE49-F238E27FC236}">
                    <a16:creationId xmlns:a16="http://schemas.microsoft.com/office/drawing/2014/main" id="{0C24784F-9061-187E-BE2D-FF4E0BE4AEB2}"/>
                  </a:ext>
                </a:extLst>
              </p:cNvPr>
              <p:cNvSpPr/>
              <p:nvPr/>
            </p:nvSpPr>
            <p:spPr>
              <a:xfrm rot="21307331">
                <a:off x="6167899" y="1068870"/>
                <a:ext cx="555350" cy="373857"/>
              </a:xfrm>
              <a:custGeom>
                <a:avLst/>
                <a:gdLst>
                  <a:gd name="connsiteX0" fmla="*/ 111609 w 359584"/>
                  <a:gd name="connsiteY0" fmla="*/ 1777 h 242069"/>
                  <a:gd name="connsiteX1" fmla="*/ 337034 w 359584"/>
                  <a:gd name="connsiteY1" fmla="*/ 24002 h 242069"/>
                  <a:gd name="connsiteX2" fmla="*/ 324334 w 359584"/>
                  <a:gd name="connsiteY2" fmla="*/ 201802 h 242069"/>
                  <a:gd name="connsiteX3" fmla="*/ 95734 w 359584"/>
                  <a:gd name="connsiteY3" fmla="*/ 236727 h 242069"/>
                  <a:gd name="connsiteX4" fmla="*/ 3659 w 359584"/>
                  <a:gd name="connsiteY4" fmla="*/ 119252 h 242069"/>
                  <a:gd name="connsiteX5" fmla="*/ 25884 w 359584"/>
                  <a:gd name="connsiteY5" fmla="*/ 24002 h 242069"/>
                  <a:gd name="connsiteX6" fmla="*/ 111609 w 359584"/>
                  <a:gd name="connsiteY6" fmla="*/ 1777 h 24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9584" h="242069">
                    <a:moveTo>
                      <a:pt x="111609" y="1777"/>
                    </a:moveTo>
                    <a:cubicBezTo>
                      <a:pt x="163467" y="1777"/>
                      <a:pt x="301580" y="-9335"/>
                      <a:pt x="337034" y="24002"/>
                    </a:cubicBezTo>
                    <a:cubicBezTo>
                      <a:pt x="372488" y="57339"/>
                      <a:pt x="364550" y="166348"/>
                      <a:pt x="324334" y="201802"/>
                    </a:cubicBezTo>
                    <a:cubicBezTo>
                      <a:pt x="284118" y="237256"/>
                      <a:pt x="149180" y="250485"/>
                      <a:pt x="95734" y="236727"/>
                    </a:cubicBezTo>
                    <a:cubicBezTo>
                      <a:pt x="42288" y="222969"/>
                      <a:pt x="15301" y="154706"/>
                      <a:pt x="3659" y="119252"/>
                    </a:cubicBezTo>
                    <a:cubicBezTo>
                      <a:pt x="-7983" y="83798"/>
                      <a:pt x="10538" y="44639"/>
                      <a:pt x="25884" y="24002"/>
                    </a:cubicBezTo>
                    <a:cubicBezTo>
                      <a:pt x="41230" y="3365"/>
                      <a:pt x="59751" y="1777"/>
                      <a:pt x="111609" y="1777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737"/>
              </a:p>
            </p:txBody>
          </p:sp>
        </p:grpSp>
        <p:sp>
          <p:nvSpPr>
            <p:cNvPr id="91" name="フリーフォーム 90">
              <a:extLst>
                <a:ext uri="{FF2B5EF4-FFF2-40B4-BE49-F238E27FC236}">
                  <a16:creationId xmlns:a16="http://schemas.microsoft.com/office/drawing/2014/main" id="{14A96C37-851E-2360-FC09-A1ED4D590276}"/>
                </a:ext>
              </a:extLst>
            </p:cNvPr>
            <p:cNvSpPr/>
            <p:nvPr/>
          </p:nvSpPr>
          <p:spPr>
            <a:xfrm rot="21307331">
              <a:off x="581230" y="992413"/>
              <a:ext cx="84553" cy="90146"/>
            </a:xfrm>
            <a:custGeom>
              <a:avLst/>
              <a:gdLst>
                <a:gd name="connsiteX0" fmla="*/ 111609 w 359584"/>
                <a:gd name="connsiteY0" fmla="*/ 1777 h 242069"/>
                <a:gd name="connsiteX1" fmla="*/ 337034 w 359584"/>
                <a:gd name="connsiteY1" fmla="*/ 24002 h 242069"/>
                <a:gd name="connsiteX2" fmla="*/ 324334 w 359584"/>
                <a:gd name="connsiteY2" fmla="*/ 201802 h 242069"/>
                <a:gd name="connsiteX3" fmla="*/ 95734 w 359584"/>
                <a:gd name="connsiteY3" fmla="*/ 236727 h 242069"/>
                <a:gd name="connsiteX4" fmla="*/ 3659 w 359584"/>
                <a:gd name="connsiteY4" fmla="*/ 119252 h 242069"/>
                <a:gd name="connsiteX5" fmla="*/ 25884 w 359584"/>
                <a:gd name="connsiteY5" fmla="*/ 24002 h 242069"/>
                <a:gd name="connsiteX6" fmla="*/ 111609 w 359584"/>
                <a:gd name="connsiteY6" fmla="*/ 1777 h 242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9584" h="242069">
                  <a:moveTo>
                    <a:pt x="111609" y="1777"/>
                  </a:moveTo>
                  <a:cubicBezTo>
                    <a:pt x="163467" y="1777"/>
                    <a:pt x="301580" y="-9335"/>
                    <a:pt x="337034" y="24002"/>
                  </a:cubicBezTo>
                  <a:cubicBezTo>
                    <a:pt x="372488" y="57339"/>
                    <a:pt x="364550" y="166348"/>
                    <a:pt x="324334" y="201802"/>
                  </a:cubicBezTo>
                  <a:cubicBezTo>
                    <a:pt x="284118" y="237256"/>
                    <a:pt x="149180" y="250485"/>
                    <a:pt x="95734" y="236727"/>
                  </a:cubicBezTo>
                  <a:cubicBezTo>
                    <a:pt x="42288" y="222969"/>
                    <a:pt x="15301" y="154706"/>
                    <a:pt x="3659" y="119252"/>
                  </a:cubicBezTo>
                  <a:cubicBezTo>
                    <a:pt x="-7983" y="83798"/>
                    <a:pt x="10538" y="44639"/>
                    <a:pt x="25884" y="24002"/>
                  </a:cubicBezTo>
                  <a:cubicBezTo>
                    <a:pt x="41230" y="3365"/>
                    <a:pt x="59751" y="1777"/>
                    <a:pt x="111609" y="1777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37"/>
            </a:p>
          </p:txBody>
        </p:sp>
      </p:grp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14F8DD3D-8866-0A93-0BDA-6E6D361A1A19}"/>
              </a:ext>
            </a:extLst>
          </p:cNvPr>
          <p:cNvGrpSpPr/>
          <p:nvPr/>
        </p:nvGrpSpPr>
        <p:grpSpPr>
          <a:xfrm>
            <a:off x="2203662" y="707327"/>
            <a:ext cx="730326" cy="636517"/>
            <a:chOff x="1857222" y="667793"/>
            <a:chExt cx="730326" cy="636517"/>
          </a:xfrm>
        </p:grpSpPr>
        <p:grpSp>
          <p:nvGrpSpPr>
            <p:cNvPr id="57" name="グループ化 56">
              <a:extLst>
                <a:ext uri="{FF2B5EF4-FFF2-40B4-BE49-F238E27FC236}">
                  <a16:creationId xmlns:a16="http://schemas.microsoft.com/office/drawing/2014/main" id="{CBFF24FF-0D6E-D6ED-721A-ECFC866E65FC}"/>
                </a:ext>
              </a:extLst>
            </p:cNvPr>
            <p:cNvGrpSpPr/>
            <p:nvPr/>
          </p:nvGrpSpPr>
          <p:grpSpPr>
            <a:xfrm>
              <a:off x="1857222" y="667793"/>
              <a:ext cx="730326" cy="636517"/>
              <a:chOff x="6087180" y="943440"/>
              <a:chExt cx="716789" cy="624718"/>
            </a:xfrm>
          </p:grpSpPr>
          <p:sp>
            <p:nvSpPr>
              <p:cNvPr id="58" name="フリーフォーム 57">
                <a:extLst>
                  <a:ext uri="{FF2B5EF4-FFF2-40B4-BE49-F238E27FC236}">
                    <a16:creationId xmlns:a16="http://schemas.microsoft.com/office/drawing/2014/main" id="{559B4633-C762-91E6-BAB4-1582A8AB44BF}"/>
                  </a:ext>
                </a:extLst>
              </p:cNvPr>
              <p:cNvSpPr/>
              <p:nvPr/>
            </p:nvSpPr>
            <p:spPr>
              <a:xfrm>
                <a:off x="6087180" y="943440"/>
                <a:ext cx="716789" cy="624718"/>
              </a:xfrm>
              <a:custGeom>
                <a:avLst/>
                <a:gdLst>
                  <a:gd name="connsiteX0" fmla="*/ 234245 w 716789"/>
                  <a:gd name="connsiteY0" fmla="*/ 21760 h 624718"/>
                  <a:gd name="connsiteX1" fmla="*/ 535870 w 716789"/>
                  <a:gd name="connsiteY1" fmla="*/ 15410 h 624718"/>
                  <a:gd name="connsiteX2" fmla="*/ 707320 w 716789"/>
                  <a:gd name="connsiteY2" fmla="*/ 231310 h 624718"/>
                  <a:gd name="connsiteX3" fmla="*/ 650170 w 716789"/>
                  <a:gd name="connsiteY3" fmla="*/ 517060 h 624718"/>
                  <a:gd name="connsiteX4" fmla="*/ 281870 w 716789"/>
                  <a:gd name="connsiteY4" fmla="*/ 621835 h 624718"/>
                  <a:gd name="connsiteX5" fmla="*/ 40570 w 716789"/>
                  <a:gd name="connsiteY5" fmla="*/ 418635 h 624718"/>
                  <a:gd name="connsiteX6" fmla="*/ 5645 w 716789"/>
                  <a:gd name="connsiteY6" fmla="*/ 174160 h 624718"/>
                  <a:gd name="connsiteX7" fmla="*/ 100895 w 716789"/>
                  <a:gd name="connsiteY7" fmla="*/ 56685 h 624718"/>
                  <a:gd name="connsiteX8" fmla="*/ 234245 w 716789"/>
                  <a:gd name="connsiteY8" fmla="*/ 21760 h 6247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16789" h="624718">
                    <a:moveTo>
                      <a:pt x="234245" y="21760"/>
                    </a:moveTo>
                    <a:cubicBezTo>
                      <a:pt x="306741" y="14881"/>
                      <a:pt x="457024" y="-19515"/>
                      <a:pt x="535870" y="15410"/>
                    </a:cubicBezTo>
                    <a:cubicBezTo>
                      <a:pt x="614716" y="50335"/>
                      <a:pt x="688270" y="147702"/>
                      <a:pt x="707320" y="231310"/>
                    </a:cubicBezTo>
                    <a:cubicBezTo>
                      <a:pt x="726370" y="314918"/>
                      <a:pt x="721078" y="451973"/>
                      <a:pt x="650170" y="517060"/>
                    </a:cubicBezTo>
                    <a:cubicBezTo>
                      <a:pt x="579262" y="582147"/>
                      <a:pt x="383470" y="638239"/>
                      <a:pt x="281870" y="621835"/>
                    </a:cubicBezTo>
                    <a:cubicBezTo>
                      <a:pt x="180270" y="605431"/>
                      <a:pt x="86607" y="493247"/>
                      <a:pt x="40570" y="418635"/>
                    </a:cubicBezTo>
                    <a:cubicBezTo>
                      <a:pt x="-5467" y="344023"/>
                      <a:pt x="-4409" y="234485"/>
                      <a:pt x="5645" y="174160"/>
                    </a:cubicBezTo>
                    <a:cubicBezTo>
                      <a:pt x="15699" y="113835"/>
                      <a:pt x="64912" y="82614"/>
                      <a:pt x="100895" y="56685"/>
                    </a:cubicBezTo>
                    <a:cubicBezTo>
                      <a:pt x="136878" y="30756"/>
                      <a:pt x="161749" y="28639"/>
                      <a:pt x="234245" y="21760"/>
                    </a:cubicBez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737"/>
              </a:p>
            </p:txBody>
          </p:sp>
          <p:sp>
            <p:nvSpPr>
              <p:cNvPr id="59" name="フリーフォーム 58">
                <a:extLst>
                  <a:ext uri="{FF2B5EF4-FFF2-40B4-BE49-F238E27FC236}">
                    <a16:creationId xmlns:a16="http://schemas.microsoft.com/office/drawing/2014/main" id="{5620D2F2-6E07-4ADC-C2B2-197CB115C10B}"/>
                  </a:ext>
                </a:extLst>
              </p:cNvPr>
              <p:cNvSpPr/>
              <p:nvPr/>
            </p:nvSpPr>
            <p:spPr>
              <a:xfrm rot="21307331">
                <a:off x="6197679" y="1100523"/>
                <a:ext cx="140301" cy="149582"/>
              </a:xfrm>
              <a:custGeom>
                <a:avLst/>
                <a:gdLst>
                  <a:gd name="connsiteX0" fmla="*/ 111609 w 359584"/>
                  <a:gd name="connsiteY0" fmla="*/ 1777 h 242069"/>
                  <a:gd name="connsiteX1" fmla="*/ 337034 w 359584"/>
                  <a:gd name="connsiteY1" fmla="*/ 24002 h 242069"/>
                  <a:gd name="connsiteX2" fmla="*/ 324334 w 359584"/>
                  <a:gd name="connsiteY2" fmla="*/ 201802 h 242069"/>
                  <a:gd name="connsiteX3" fmla="*/ 95734 w 359584"/>
                  <a:gd name="connsiteY3" fmla="*/ 236727 h 242069"/>
                  <a:gd name="connsiteX4" fmla="*/ 3659 w 359584"/>
                  <a:gd name="connsiteY4" fmla="*/ 119252 h 242069"/>
                  <a:gd name="connsiteX5" fmla="*/ 25884 w 359584"/>
                  <a:gd name="connsiteY5" fmla="*/ 24002 h 242069"/>
                  <a:gd name="connsiteX6" fmla="*/ 111609 w 359584"/>
                  <a:gd name="connsiteY6" fmla="*/ 1777 h 24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9584" h="242069">
                    <a:moveTo>
                      <a:pt x="111609" y="1777"/>
                    </a:moveTo>
                    <a:cubicBezTo>
                      <a:pt x="163467" y="1777"/>
                      <a:pt x="301580" y="-9335"/>
                      <a:pt x="337034" y="24002"/>
                    </a:cubicBezTo>
                    <a:cubicBezTo>
                      <a:pt x="372488" y="57339"/>
                      <a:pt x="364550" y="166348"/>
                      <a:pt x="324334" y="201802"/>
                    </a:cubicBezTo>
                    <a:cubicBezTo>
                      <a:pt x="284118" y="237256"/>
                      <a:pt x="149180" y="250485"/>
                      <a:pt x="95734" y="236727"/>
                    </a:cubicBezTo>
                    <a:cubicBezTo>
                      <a:pt x="42288" y="222969"/>
                      <a:pt x="15301" y="154706"/>
                      <a:pt x="3659" y="119252"/>
                    </a:cubicBezTo>
                    <a:cubicBezTo>
                      <a:pt x="-7983" y="83798"/>
                      <a:pt x="10538" y="44639"/>
                      <a:pt x="25884" y="24002"/>
                    </a:cubicBezTo>
                    <a:cubicBezTo>
                      <a:pt x="41230" y="3365"/>
                      <a:pt x="59751" y="1777"/>
                      <a:pt x="111609" y="1777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737"/>
              </a:p>
            </p:txBody>
          </p:sp>
          <p:sp>
            <p:nvSpPr>
              <p:cNvPr id="63" name="フリーフォーム 62">
                <a:extLst>
                  <a:ext uri="{FF2B5EF4-FFF2-40B4-BE49-F238E27FC236}">
                    <a16:creationId xmlns:a16="http://schemas.microsoft.com/office/drawing/2014/main" id="{53F62906-77FC-F29D-3D6A-B40812C43D56}"/>
                  </a:ext>
                </a:extLst>
              </p:cNvPr>
              <p:cNvSpPr/>
              <p:nvPr/>
            </p:nvSpPr>
            <p:spPr>
              <a:xfrm rot="2131762">
                <a:off x="6633291" y="1130926"/>
                <a:ext cx="76972" cy="99667"/>
              </a:xfrm>
              <a:custGeom>
                <a:avLst/>
                <a:gdLst>
                  <a:gd name="connsiteX0" fmla="*/ 111609 w 359584"/>
                  <a:gd name="connsiteY0" fmla="*/ 1777 h 242069"/>
                  <a:gd name="connsiteX1" fmla="*/ 337034 w 359584"/>
                  <a:gd name="connsiteY1" fmla="*/ 24002 h 242069"/>
                  <a:gd name="connsiteX2" fmla="*/ 324334 w 359584"/>
                  <a:gd name="connsiteY2" fmla="*/ 201802 h 242069"/>
                  <a:gd name="connsiteX3" fmla="*/ 95734 w 359584"/>
                  <a:gd name="connsiteY3" fmla="*/ 236727 h 242069"/>
                  <a:gd name="connsiteX4" fmla="*/ 3659 w 359584"/>
                  <a:gd name="connsiteY4" fmla="*/ 119252 h 242069"/>
                  <a:gd name="connsiteX5" fmla="*/ 25884 w 359584"/>
                  <a:gd name="connsiteY5" fmla="*/ 24002 h 242069"/>
                  <a:gd name="connsiteX6" fmla="*/ 111609 w 359584"/>
                  <a:gd name="connsiteY6" fmla="*/ 1777 h 2420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59584" h="242069">
                    <a:moveTo>
                      <a:pt x="111609" y="1777"/>
                    </a:moveTo>
                    <a:cubicBezTo>
                      <a:pt x="163467" y="1777"/>
                      <a:pt x="301580" y="-9335"/>
                      <a:pt x="337034" y="24002"/>
                    </a:cubicBezTo>
                    <a:cubicBezTo>
                      <a:pt x="372488" y="57339"/>
                      <a:pt x="364550" y="166348"/>
                      <a:pt x="324334" y="201802"/>
                    </a:cubicBezTo>
                    <a:cubicBezTo>
                      <a:pt x="284118" y="237256"/>
                      <a:pt x="149180" y="250485"/>
                      <a:pt x="95734" y="236727"/>
                    </a:cubicBezTo>
                    <a:cubicBezTo>
                      <a:pt x="42288" y="222969"/>
                      <a:pt x="15301" y="154706"/>
                      <a:pt x="3659" y="119252"/>
                    </a:cubicBezTo>
                    <a:cubicBezTo>
                      <a:pt x="-7983" y="83798"/>
                      <a:pt x="10538" y="44639"/>
                      <a:pt x="25884" y="24002"/>
                    </a:cubicBezTo>
                    <a:cubicBezTo>
                      <a:pt x="41230" y="3365"/>
                      <a:pt x="59751" y="1777"/>
                      <a:pt x="111609" y="1777"/>
                    </a:cubicBezTo>
                    <a:close/>
                  </a:path>
                </a:pathLst>
              </a:cu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737"/>
              </a:p>
            </p:txBody>
          </p:sp>
        </p:grpSp>
        <p:sp>
          <p:nvSpPr>
            <p:cNvPr id="61" name="フリーフォーム 60">
              <a:extLst>
                <a:ext uri="{FF2B5EF4-FFF2-40B4-BE49-F238E27FC236}">
                  <a16:creationId xmlns:a16="http://schemas.microsoft.com/office/drawing/2014/main" id="{9B8F74FB-9FA4-40BB-ECAA-4F02B1483773}"/>
                </a:ext>
              </a:extLst>
            </p:cNvPr>
            <p:cNvSpPr/>
            <p:nvPr/>
          </p:nvSpPr>
          <p:spPr>
            <a:xfrm>
              <a:off x="2118980" y="734670"/>
              <a:ext cx="294483" cy="255524"/>
            </a:xfrm>
            <a:custGeom>
              <a:avLst/>
              <a:gdLst>
                <a:gd name="connsiteX0" fmla="*/ 8934 w 523525"/>
                <a:gd name="connsiteY0" fmla="*/ 207067 h 454265"/>
                <a:gd name="connsiteX1" fmla="*/ 59734 w 523525"/>
                <a:gd name="connsiteY1" fmla="*/ 416617 h 454265"/>
                <a:gd name="connsiteX2" fmla="*/ 288334 w 523525"/>
                <a:gd name="connsiteY2" fmla="*/ 429317 h 454265"/>
                <a:gd name="connsiteX3" fmla="*/ 523284 w 523525"/>
                <a:gd name="connsiteY3" fmla="*/ 156267 h 454265"/>
                <a:gd name="connsiteX4" fmla="*/ 243884 w 523525"/>
                <a:gd name="connsiteY4" fmla="*/ 3867 h 454265"/>
                <a:gd name="connsiteX5" fmla="*/ 24809 w 523525"/>
                <a:gd name="connsiteY5" fmla="*/ 57842 h 454265"/>
                <a:gd name="connsiteX6" fmla="*/ 8934 w 523525"/>
                <a:gd name="connsiteY6" fmla="*/ 207067 h 454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525" h="454265">
                  <a:moveTo>
                    <a:pt x="8934" y="207067"/>
                  </a:moveTo>
                  <a:cubicBezTo>
                    <a:pt x="14755" y="266863"/>
                    <a:pt x="13167" y="379575"/>
                    <a:pt x="59734" y="416617"/>
                  </a:cubicBezTo>
                  <a:cubicBezTo>
                    <a:pt x="106301" y="453659"/>
                    <a:pt x="211076" y="472709"/>
                    <a:pt x="288334" y="429317"/>
                  </a:cubicBezTo>
                  <a:cubicBezTo>
                    <a:pt x="365592" y="385925"/>
                    <a:pt x="530692" y="227175"/>
                    <a:pt x="523284" y="156267"/>
                  </a:cubicBezTo>
                  <a:cubicBezTo>
                    <a:pt x="515876" y="85359"/>
                    <a:pt x="326963" y="20271"/>
                    <a:pt x="243884" y="3867"/>
                  </a:cubicBezTo>
                  <a:cubicBezTo>
                    <a:pt x="160805" y="-12537"/>
                    <a:pt x="63967" y="26621"/>
                    <a:pt x="24809" y="57842"/>
                  </a:cubicBezTo>
                  <a:cubicBezTo>
                    <a:pt x="-14349" y="89063"/>
                    <a:pt x="3113" y="147271"/>
                    <a:pt x="8934" y="20706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37"/>
            </a:p>
          </p:txBody>
        </p:sp>
        <p:sp>
          <p:nvSpPr>
            <p:cNvPr id="62" name="フリーフォーム 61">
              <a:extLst>
                <a:ext uri="{FF2B5EF4-FFF2-40B4-BE49-F238E27FC236}">
                  <a16:creationId xmlns:a16="http://schemas.microsoft.com/office/drawing/2014/main" id="{CEB094AE-C117-85C4-99F0-F3686A7C7BF2}"/>
                </a:ext>
              </a:extLst>
            </p:cNvPr>
            <p:cNvSpPr/>
            <p:nvPr/>
          </p:nvSpPr>
          <p:spPr>
            <a:xfrm>
              <a:off x="1971875" y="952783"/>
              <a:ext cx="472696" cy="256290"/>
            </a:xfrm>
            <a:custGeom>
              <a:avLst/>
              <a:gdLst>
                <a:gd name="connsiteX0" fmla="*/ 168558 w 840348"/>
                <a:gd name="connsiteY0" fmla="*/ 433067 h 455627"/>
                <a:gd name="connsiteX1" fmla="*/ 16158 w 840348"/>
                <a:gd name="connsiteY1" fmla="*/ 331467 h 455627"/>
                <a:gd name="connsiteX2" fmla="*/ 32033 w 840348"/>
                <a:gd name="connsiteY2" fmla="*/ 115567 h 455627"/>
                <a:gd name="connsiteX3" fmla="*/ 260633 w 840348"/>
                <a:gd name="connsiteY3" fmla="*/ 55242 h 455627"/>
                <a:gd name="connsiteX4" fmla="*/ 514633 w 840348"/>
                <a:gd name="connsiteY4" fmla="*/ 128267 h 455627"/>
                <a:gd name="connsiteX5" fmla="*/ 679733 w 840348"/>
                <a:gd name="connsiteY5" fmla="*/ 1267 h 455627"/>
                <a:gd name="connsiteX6" fmla="*/ 832133 w 840348"/>
                <a:gd name="connsiteY6" fmla="*/ 77467 h 455627"/>
                <a:gd name="connsiteX7" fmla="*/ 784508 w 840348"/>
                <a:gd name="connsiteY7" fmla="*/ 299717 h 455627"/>
                <a:gd name="connsiteX8" fmla="*/ 489233 w 840348"/>
                <a:gd name="connsiteY8" fmla="*/ 442592 h 455627"/>
                <a:gd name="connsiteX9" fmla="*/ 168558 w 840348"/>
                <a:gd name="connsiteY9" fmla="*/ 433067 h 455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0348" h="455627">
                  <a:moveTo>
                    <a:pt x="168558" y="433067"/>
                  </a:moveTo>
                  <a:cubicBezTo>
                    <a:pt x="89712" y="414546"/>
                    <a:pt x="38912" y="384384"/>
                    <a:pt x="16158" y="331467"/>
                  </a:cubicBezTo>
                  <a:cubicBezTo>
                    <a:pt x="-6596" y="278550"/>
                    <a:pt x="-8713" y="161604"/>
                    <a:pt x="32033" y="115567"/>
                  </a:cubicBezTo>
                  <a:cubicBezTo>
                    <a:pt x="72779" y="69530"/>
                    <a:pt x="180200" y="53125"/>
                    <a:pt x="260633" y="55242"/>
                  </a:cubicBezTo>
                  <a:cubicBezTo>
                    <a:pt x="341066" y="57359"/>
                    <a:pt x="444783" y="137263"/>
                    <a:pt x="514633" y="128267"/>
                  </a:cubicBezTo>
                  <a:cubicBezTo>
                    <a:pt x="584483" y="119271"/>
                    <a:pt x="626816" y="9734"/>
                    <a:pt x="679733" y="1267"/>
                  </a:cubicBezTo>
                  <a:cubicBezTo>
                    <a:pt x="732650" y="-7200"/>
                    <a:pt x="814671" y="27725"/>
                    <a:pt x="832133" y="77467"/>
                  </a:cubicBezTo>
                  <a:cubicBezTo>
                    <a:pt x="849596" y="127209"/>
                    <a:pt x="841658" y="238863"/>
                    <a:pt x="784508" y="299717"/>
                  </a:cubicBezTo>
                  <a:cubicBezTo>
                    <a:pt x="727358" y="360571"/>
                    <a:pt x="586600" y="417192"/>
                    <a:pt x="489233" y="442592"/>
                  </a:cubicBezTo>
                  <a:cubicBezTo>
                    <a:pt x="391866" y="467992"/>
                    <a:pt x="247404" y="451588"/>
                    <a:pt x="168558" y="43306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37"/>
            </a:p>
          </p:txBody>
        </p:sp>
        <p:sp>
          <p:nvSpPr>
            <p:cNvPr id="92" name="フリーフォーム 91">
              <a:extLst>
                <a:ext uri="{FF2B5EF4-FFF2-40B4-BE49-F238E27FC236}">
                  <a16:creationId xmlns:a16="http://schemas.microsoft.com/office/drawing/2014/main" id="{689E7AB8-DCE0-AC2E-920C-C4C4E0A981F0}"/>
                </a:ext>
              </a:extLst>
            </p:cNvPr>
            <p:cNvSpPr/>
            <p:nvPr/>
          </p:nvSpPr>
          <p:spPr>
            <a:xfrm rot="21307331">
              <a:off x="2246513" y="804966"/>
              <a:ext cx="84553" cy="90146"/>
            </a:xfrm>
            <a:custGeom>
              <a:avLst/>
              <a:gdLst>
                <a:gd name="connsiteX0" fmla="*/ 111609 w 359584"/>
                <a:gd name="connsiteY0" fmla="*/ 1777 h 242069"/>
                <a:gd name="connsiteX1" fmla="*/ 337034 w 359584"/>
                <a:gd name="connsiteY1" fmla="*/ 24002 h 242069"/>
                <a:gd name="connsiteX2" fmla="*/ 324334 w 359584"/>
                <a:gd name="connsiteY2" fmla="*/ 201802 h 242069"/>
                <a:gd name="connsiteX3" fmla="*/ 95734 w 359584"/>
                <a:gd name="connsiteY3" fmla="*/ 236727 h 242069"/>
                <a:gd name="connsiteX4" fmla="*/ 3659 w 359584"/>
                <a:gd name="connsiteY4" fmla="*/ 119252 h 242069"/>
                <a:gd name="connsiteX5" fmla="*/ 25884 w 359584"/>
                <a:gd name="connsiteY5" fmla="*/ 24002 h 242069"/>
                <a:gd name="connsiteX6" fmla="*/ 111609 w 359584"/>
                <a:gd name="connsiteY6" fmla="*/ 1777 h 242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9584" h="242069">
                  <a:moveTo>
                    <a:pt x="111609" y="1777"/>
                  </a:moveTo>
                  <a:cubicBezTo>
                    <a:pt x="163467" y="1777"/>
                    <a:pt x="301580" y="-9335"/>
                    <a:pt x="337034" y="24002"/>
                  </a:cubicBezTo>
                  <a:cubicBezTo>
                    <a:pt x="372488" y="57339"/>
                    <a:pt x="364550" y="166348"/>
                    <a:pt x="324334" y="201802"/>
                  </a:cubicBezTo>
                  <a:cubicBezTo>
                    <a:pt x="284118" y="237256"/>
                    <a:pt x="149180" y="250485"/>
                    <a:pt x="95734" y="236727"/>
                  </a:cubicBezTo>
                  <a:cubicBezTo>
                    <a:pt x="42288" y="222969"/>
                    <a:pt x="15301" y="154706"/>
                    <a:pt x="3659" y="119252"/>
                  </a:cubicBezTo>
                  <a:cubicBezTo>
                    <a:pt x="-7983" y="83798"/>
                    <a:pt x="10538" y="44639"/>
                    <a:pt x="25884" y="24002"/>
                  </a:cubicBezTo>
                  <a:cubicBezTo>
                    <a:pt x="41230" y="3365"/>
                    <a:pt x="59751" y="1777"/>
                    <a:pt x="111609" y="1777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37"/>
            </a:p>
          </p:txBody>
        </p:sp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4042F872-E07F-4D52-3E8A-6D5DAAC1CEA4}"/>
              </a:ext>
            </a:extLst>
          </p:cNvPr>
          <p:cNvGrpSpPr/>
          <p:nvPr/>
        </p:nvGrpSpPr>
        <p:grpSpPr>
          <a:xfrm>
            <a:off x="3998277" y="694807"/>
            <a:ext cx="883982" cy="628954"/>
            <a:chOff x="3299494" y="655273"/>
            <a:chExt cx="883982" cy="628954"/>
          </a:xfrm>
        </p:grpSpPr>
        <p:sp>
          <p:nvSpPr>
            <p:cNvPr id="76" name="フリーフォーム 75">
              <a:extLst>
                <a:ext uri="{FF2B5EF4-FFF2-40B4-BE49-F238E27FC236}">
                  <a16:creationId xmlns:a16="http://schemas.microsoft.com/office/drawing/2014/main" id="{F74751F5-D6DF-F74A-6ABD-05906E7126F1}"/>
                </a:ext>
              </a:extLst>
            </p:cNvPr>
            <p:cNvSpPr/>
            <p:nvPr/>
          </p:nvSpPr>
          <p:spPr>
            <a:xfrm>
              <a:off x="3299494" y="655273"/>
              <a:ext cx="513277" cy="371657"/>
            </a:xfrm>
            <a:custGeom>
              <a:avLst/>
              <a:gdLst>
                <a:gd name="connsiteX0" fmla="*/ 234245 w 716789"/>
                <a:gd name="connsiteY0" fmla="*/ 21760 h 624718"/>
                <a:gd name="connsiteX1" fmla="*/ 535870 w 716789"/>
                <a:gd name="connsiteY1" fmla="*/ 15410 h 624718"/>
                <a:gd name="connsiteX2" fmla="*/ 707320 w 716789"/>
                <a:gd name="connsiteY2" fmla="*/ 231310 h 624718"/>
                <a:gd name="connsiteX3" fmla="*/ 650170 w 716789"/>
                <a:gd name="connsiteY3" fmla="*/ 517060 h 624718"/>
                <a:gd name="connsiteX4" fmla="*/ 281870 w 716789"/>
                <a:gd name="connsiteY4" fmla="*/ 621835 h 624718"/>
                <a:gd name="connsiteX5" fmla="*/ 40570 w 716789"/>
                <a:gd name="connsiteY5" fmla="*/ 418635 h 624718"/>
                <a:gd name="connsiteX6" fmla="*/ 5645 w 716789"/>
                <a:gd name="connsiteY6" fmla="*/ 174160 h 624718"/>
                <a:gd name="connsiteX7" fmla="*/ 100895 w 716789"/>
                <a:gd name="connsiteY7" fmla="*/ 56685 h 624718"/>
                <a:gd name="connsiteX8" fmla="*/ 234245 w 716789"/>
                <a:gd name="connsiteY8" fmla="*/ 21760 h 624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6789" h="624718">
                  <a:moveTo>
                    <a:pt x="234245" y="21760"/>
                  </a:moveTo>
                  <a:cubicBezTo>
                    <a:pt x="306741" y="14881"/>
                    <a:pt x="457024" y="-19515"/>
                    <a:pt x="535870" y="15410"/>
                  </a:cubicBezTo>
                  <a:cubicBezTo>
                    <a:pt x="614716" y="50335"/>
                    <a:pt x="688270" y="147702"/>
                    <a:pt x="707320" y="231310"/>
                  </a:cubicBezTo>
                  <a:cubicBezTo>
                    <a:pt x="726370" y="314918"/>
                    <a:pt x="721078" y="451973"/>
                    <a:pt x="650170" y="517060"/>
                  </a:cubicBezTo>
                  <a:cubicBezTo>
                    <a:pt x="579262" y="582147"/>
                    <a:pt x="383470" y="638239"/>
                    <a:pt x="281870" y="621835"/>
                  </a:cubicBezTo>
                  <a:cubicBezTo>
                    <a:pt x="180270" y="605431"/>
                    <a:pt x="86607" y="493247"/>
                    <a:pt x="40570" y="418635"/>
                  </a:cubicBezTo>
                  <a:cubicBezTo>
                    <a:pt x="-5467" y="344023"/>
                    <a:pt x="-4409" y="234485"/>
                    <a:pt x="5645" y="174160"/>
                  </a:cubicBezTo>
                  <a:cubicBezTo>
                    <a:pt x="15699" y="113835"/>
                    <a:pt x="64912" y="82614"/>
                    <a:pt x="100895" y="56685"/>
                  </a:cubicBezTo>
                  <a:cubicBezTo>
                    <a:pt x="136878" y="30756"/>
                    <a:pt x="161749" y="28639"/>
                    <a:pt x="234245" y="2176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37"/>
            </a:p>
          </p:txBody>
        </p:sp>
        <p:sp>
          <p:nvSpPr>
            <p:cNvPr id="75" name="フリーフォーム 74">
              <a:extLst>
                <a:ext uri="{FF2B5EF4-FFF2-40B4-BE49-F238E27FC236}">
                  <a16:creationId xmlns:a16="http://schemas.microsoft.com/office/drawing/2014/main" id="{D5FCE2CF-706D-14A2-484A-CD7532B90BAB}"/>
                </a:ext>
              </a:extLst>
            </p:cNvPr>
            <p:cNvSpPr/>
            <p:nvPr/>
          </p:nvSpPr>
          <p:spPr>
            <a:xfrm rot="6521907">
              <a:off x="3858750" y="1149695"/>
              <a:ext cx="140846" cy="128217"/>
            </a:xfrm>
            <a:custGeom>
              <a:avLst/>
              <a:gdLst>
                <a:gd name="connsiteX0" fmla="*/ 234245 w 716789"/>
                <a:gd name="connsiteY0" fmla="*/ 21760 h 624718"/>
                <a:gd name="connsiteX1" fmla="*/ 535870 w 716789"/>
                <a:gd name="connsiteY1" fmla="*/ 15410 h 624718"/>
                <a:gd name="connsiteX2" fmla="*/ 707320 w 716789"/>
                <a:gd name="connsiteY2" fmla="*/ 231310 h 624718"/>
                <a:gd name="connsiteX3" fmla="*/ 650170 w 716789"/>
                <a:gd name="connsiteY3" fmla="*/ 517060 h 624718"/>
                <a:gd name="connsiteX4" fmla="*/ 281870 w 716789"/>
                <a:gd name="connsiteY4" fmla="*/ 621835 h 624718"/>
                <a:gd name="connsiteX5" fmla="*/ 40570 w 716789"/>
                <a:gd name="connsiteY5" fmla="*/ 418635 h 624718"/>
                <a:gd name="connsiteX6" fmla="*/ 5645 w 716789"/>
                <a:gd name="connsiteY6" fmla="*/ 174160 h 624718"/>
                <a:gd name="connsiteX7" fmla="*/ 100895 w 716789"/>
                <a:gd name="connsiteY7" fmla="*/ 56685 h 624718"/>
                <a:gd name="connsiteX8" fmla="*/ 234245 w 716789"/>
                <a:gd name="connsiteY8" fmla="*/ 21760 h 624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6789" h="624718">
                  <a:moveTo>
                    <a:pt x="234245" y="21760"/>
                  </a:moveTo>
                  <a:cubicBezTo>
                    <a:pt x="306741" y="14881"/>
                    <a:pt x="457024" y="-19515"/>
                    <a:pt x="535870" y="15410"/>
                  </a:cubicBezTo>
                  <a:cubicBezTo>
                    <a:pt x="614716" y="50335"/>
                    <a:pt x="688270" y="147702"/>
                    <a:pt x="707320" y="231310"/>
                  </a:cubicBezTo>
                  <a:cubicBezTo>
                    <a:pt x="726370" y="314918"/>
                    <a:pt x="721078" y="451973"/>
                    <a:pt x="650170" y="517060"/>
                  </a:cubicBezTo>
                  <a:cubicBezTo>
                    <a:pt x="579262" y="582147"/>
                    <a:pt x="383470" y="638239"/>
                    <a:pt x="281870" y="621835"/>
                  </a:cubicBezTo>
                  <a:cubicBezTo>
                    <a:pt x="180270" y="605431"/>
                    <a:pt x="86607" y="493247"/>
                    <a:pt x="40570" y="418635"/>
                  </a:cubicBezTo>
                  <a:cubicBezTo>
                    <a:pt x="-5467" y="344023"/>
                    <a:pt x="-4409" y="234485"/>
                    <a:pt x="5645" y="174160"/>
                  </a:cubicBezTo>
                  <a:cubicBezTo>
                    <a:pt x="15699" y="113835"/>
                    <a:pt x="64912" y="82614"/>
                    <a:pt x="100895" y="56685"/>
                  </a:cubicBezTo>
                  <a:cubicBezTo>
                    <a:pt x="136878" y="30756"/>
                    <a:pt x="161749" y="28639"/>
                    <a:pt x="234245" y="2176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37"/>
            </a:p>
          </p:txBody>
        </p:sp>
        <p:sp>
          <p:nvSpPr>
            <p:cNvPr id="74" name="フリーフォーム 73">
              <a:extLst>
                <a:ext uri="{FF2B5EF4-FFF2-40B4-BE49-F238E27FC236}">
                  <a16:creationId xmlns:a16="http://schemas.microsoft.com/office/drawing/2014/main" id="{52CFF26E-61F2-299A-AF7E-F74EAD713921}"/>
                </a:ext>
              </a:extLst>
            </p:cNvPr>
            <p:cNvSpPr/>
            <p:nvPr/>
          </p:nvSpPr>
          <p:spPr>
            <a:xfrm>
              <a:off x="3826949" y="784848"/>
              <a:ext cx="356527" cy="324561"/>
            </a:xfrm>
            <a:custGeom>
              <a:avLst/>
              <a:gdLst>
                <a:gd name="connsiteX0" fmla="*/ 234245 w 716789"/>
                <a:gd name="connsiteY0" fmla="*/ 21760 h 624718"/>
                <a:gd name="connsiteX1" fmla="*/ 535870 w 716789"/>
                <a:gd name="connsiteY1" fmla="*/ 15410 h 624718"/>
                <a:gd name="connsiteX2" fmla="*/ 707320 w 716789"/>
                <a:gd name="connsiteY2" fmla="*/ 231310 h 624718"/>
                <a:gd name="connsiteX3" fmla="*/ 650170 w 716789"/>
                <a:gd name="connsiteY3" fmla="*/ 517060 h 624718"/>
                <a:gd name="connsiteX4" fmla="*/ 281870 w 716789"/>
                <a:gd name="connsiteY4" fmla="*/ 621835 h 624718"/>
                <a:gd name="connsiteX5" fmla="*/ 40570 w 716789"/>
                <a:gd name="connsiteY5" fmla="*/ 418635 h 624718"/>
                <a:gd name="connsiteX6" fmla="*/ 5645 w 716789"/>
                <a:gd name="connsiteY6" fmla="*/ 174160 h 624718"/>
                <a:gd name="connsiteX7" fmla="*/ 100895 w 716789"/>
                <a:gd name="connsiteY7" fmla="*/ 56685 h 624718"/>
                <a:gd name="connsiteX8" fmla="*/ 234245 w 716789"/>
                <a:gd name="connsiteY8" fmla="*/ 21760 h 624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6789" h="624718">
                  <a:moveTo>
                    <a:pt x="234245" y="21760"/>
                  </a:moveTo>
                  <a:cubicBezTo>
                    <a:pt x="306741" y="14881"/>
                    <a:pt x="457024" y="-19515"/>
                    <a:pt x="535870" y="15410"/>
                  </a:cubicBezTo>
                  <a:cubicBezTo>
                    <a:pt x="614716" y="50335"/>
                    <a:pt x="688270" y="147702"/>
                    <a:pt x="707320" y="231310"/>
                  </a:cubicBezTo>
                  <a:cubicBezTo>
                    <a:pt x="726370" y="314918"/>
                    <a:pt x="721078" y="451973"/>
                    <a:pt x="650170" y="517060"/>
                  </a:cubicBezTo>
                  <a:cubicBezTo>
                    <a:pt x="579262" y="582147"/>
                    <a:pt x="383470" y="638239"/>
                    <a:pt x="281870" y="621835"/>
                  </a:cubicBezTo>
                  <a:cubicBezTo>
                    <a:pt x="180270" y="605431"/>
                    <a:pt x="86607" y="493247"/>
                    <a:pt x="40570" y="418635"/>
                  </a:cubicBezTo>
                  <a:cubicBezTo>
                    <a:pt x="-5467" y="344023"/>
                    <a:pt x="-4409" y="234485"/>
                    <a:pt x="5645" y="174160"/>
                  </a:cubicBezTo>
                  <a:cubicBezTo>
                    <a:pt x="15699" y="113835"/>
                    <a:pt x="64912" y="82614"/>
                    <a:pt x="100895" y="56685"/>
                  </a:cubicBezTo>
                  <a:cubicBezTo>
                    <a:pt x="136878" y="30756"/>
                    <a:pt x="161749" y="28639"/>
                    <a:pt x="234245" y="2176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37"/>
            </a:p>
          </p:txBody>
        </p:sp>
        <p:sp>
          <p:nvSpPr>
            <p:cNvPr id="69" name="フリーフォーム 68">
              <a:extLst>
                <a:ext uri="{FF2B5EF4-FFF2-40B4-BE49-F238E27FC236}">
                  <a16:creationId xmlns:a16="http://schemas.microsoft.com/office/drawing/2014/main" id="{A0BE977C-8F68-55D8-8AA7-3F96D82F6259}"/>
                </a:ext>
              </a:extLst>
            </p:cNvPr>
            <p:cNvSpPr/>
            <p:nvPr/>
          </p:nvSpPr>
          <p:spPr>
            <a:xfrm>
              <a:off x="3622610" y="1022827"/>
              <a:ext cx="223262" cy="194584"/>
            </a:xfrm>
            <a:custGeom>
              <a:avLst/>
              <a:gdLst>
                <a:gd name="connsiteX0" fmla="*/ 234245 w 716789"/>
                <a:gd name="connsiteY0" fmla="*/ 21760 h 624718"/>
                <a:gd name="connsiteX1" fmla="*/ 535870 w 716789"/>
                <a:gd name="connsiteY1" fmla="*/ 15410 h 624718"/>
                <a:gd name="connsiteX2" fmla="*/ 707320 w 716789"/>
                <a:gd name="connsiteY2" fmla="*/ 231310 h 624718"/>
                <a:gd name="connsiteX3" fmla="*/ 650170 w 716789"/>
                <a:gd name="connsiteY3" fmla="*/ 517060 h 624718"/>
                <a:gd name="connsiteX4" fmla="*/ 281870 w 716789"/>
                <a:gd name="connsiteY4" fmla="*/ 621835 h 624718"/>
                <a:gd name="connsiteX5" fmla="*/ 40570 w 716789"/>
                <a:gd name="connsiteY5" fmla="*/ 418635 h 624718"/>
                <a:gd name="connsiteX6" fmla="*/ 5645 w 716789"/>
                <a:gd name="connsiteY6" fmla="*/ 174160 h 624718"/>
                <a:gd name="connsiteX7" fmla="*/ 100895 w 716789"/>
                <a:gd name="connsiteY7" fmla="*/ 56685 h 624718"/>
                <a:gd name="connsiteX8" fmla="*/ 234245 w 716789"/>
                <a:gd name="connsiteY8" fmla="*/ 21760 h 6247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16789" h="624718">
                  <a:moveTo>
                    <a:pt x="234245" y="21760"/>
                  </a:moveTo>
                  <a:cubicBezTo>
                    <a:pt x="306741" y="14881"/>
                    <a:pt x="457024" y="-19515"/>
                    <a:pt x="535870" y="15410"/>
                  </a:cubicBezTo>
                  <a:cubicBezTo>
                    <a:pt x="614716" y="50335"/>
                    <a:pt x="688270" y="147702"/>
                    <a:pt x="707320" y="231310"/>
                  </a:cubicBezTo>
                  <a:cubicBezTo>
                    <a:pt x="726370" y="314918"/>
                    <a:pt x="721078" y="451973"/>
                    <a:pt x="650170" y="517060"/>
                  </a:cubicBezTo>
                  <a:cubicBezTo>
                    <a:pt x="579262" y="582147"/>
                    <a:pt x="383470" y="638239"/>
                    <a:pt x="281870" y="621835"/>
                  </a:cubicBezTo>
                  <a:cubicBezTo>
                    <a:pt x="180270" y="605431"/>
                    <a:pt x="86607" y="493247"/>
                    <a:pt x="40570" y="418635"/>
                  </a:cubicBezTo>
                  <a:cubicBezTo>
                    <a:pt x="-5467" y="344023"/>
                    <a:pt x="-4409" y="234485"/>
                    <a:pt x="5645" y="174160"/>
                  </a:cubicBezTo>
                  <a:cubicBezTo>
                    <a:pt x="15699" y="113835"/>
                    <a:pt x="64912" y="82614"/>
                    <a:pt x="100895" y="56685"/>
                  </a:cubicBezTo>
                  <a:cubicBezTo>
                    <a:pt x="136878" y="30756"/>
                    <a:pt x="161749" y="28639"/>
                    <a:pt x="234245" y="21760"/>
                  </a:cubicBez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37"/>
            </a:p>
          </p:txBody>
        </p:sp>
        <p:sp>
          <p:nvSpPr>
            <p:cNvPr id="70" name="フリーフォーム 69">
              <a:extLst>
                <a:ext uri="{FF2B5EF4-FFF2-40B4-BE49-F238E27FC236}">
                  <a16:creationId xmlns:a16="http://schemas.microsoft.com/office/drawing/2014/main" id="{C2BFA69C-F929-D348-BD27-670389DA0F50}"/>
                </a:ext>
              </a:extLst>
            </p:cNvPr>
            <p:cNvSpPr/>
            <p:nvPr/>
          </p:nvSpPr>
          <p:spPr>
            <a:xfrm rot="21307331">
              <a:off x="3662766" y="1043916"/>
              <a:ext cx="142951" cy="152407"/>
            </a:xfrm>
            <a:custGeom>
              <a:avLst/>
              <a:gdLst>
                <a:gd name="connsiteX0" fmla="*/ 111609 w 359584"/>
                <a:gd name="connsiteY0" fmla="*/ 1777 h 242069"/>
                <a:gd name="connsiteX1" fmla="*/ 337034 w 359584"/>
                <a:gd name="connsiteY1" fmla="*/ 24002 h 242069"/>
                <a:gd name="connsiteX2" fmla="*/ 324334 w 359584"/>
                <a:gd name="connsiteY2" fmla="*/ 201802 h 242069"/>
                <a:gd name="connsiteX3" fmla="*/ 95734 w 359584"/>
                <a:gd name="connsiteY3" fmla="*/ 236727 h 242069"/>
                <a:gd name="connsiteX4" fmla="*/ 3659 w 359584"/>
                <a:gd name="connsiteY4" fmla="*/ 119252 h 242069"/>
                <a:gd name="connsiteX5" fmla="*/ 25884 w 359584"/>
                <a:gd name="connsiteY5" fmla="*/ 24002 h 242069"/>
                <a:gd name="connsiteX6" fmla="*/ 111609 w 359584"/>
                <a:gd name="connsiteY6" fmla="*/ 1777 h 242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9584" h="242069">
                  <a:moveTo>
                    <a:pt x="111609" y="1777"/>
                  </a:moveTo>
                  <a:cubicBezTo>
                    <a:pt x="163467" y="1777"/>
                    <a:pt x="301580" y="-9335"/>
                    <a:pt x="337034" y="24002"/>
                  </a:cubicBezTo>
                  <a:cubicBezTo>
                    <a:pt x="372488" y="57339"/>
                    <a:pt x="364550" y="166348"/>
                    <a:pt x="324334" y="201802"/>
                  </a:cubicBezTo>
                  <a:cubicBezTo>
                    <a:pt x="284118" y="237256"/>
                    <a:pt x="149180" y="250485"/>
                    <a:pt x="95734" y="236727"/>
                  </a:cubicBezTo>
                  <a:cubicBezTo>
                    <a:pt x="42288" y="222969"/>
                    <a:pt x="15301" y="154706"/>
                    <a:pt x="3659" y="119252"/>
                  </a:cubicBezTo>
                  <a:cubicBezTo>
                    <a:pt x="-7983" y="83798"/>
                    <a:pt x="10538" y="44639"/>
                    <a:pt x="25884" y="24002"/>
                  </a:cubicBezTo>
                  <a:cubicBezTo>
                    <a:pt x="41230" y="3365"/>
                    <a:pt x="59751" y="1777"/>
                    <a:pt x="111609" y="177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37"/>
            </a:p>
          </p:txBody>
        </p:sp>
        <p:sp>
          <p:nvSpPr>
            <p:cNvPr id="71" name="フリーフォーム 70">
              <a:extLst>
                <a:ext uri="{FF2B5EF4-FFF2-40B4-BE49-F238E27FC236}">
                  <a16:creationId xmlns:a16="http://schemas.microsoft.com/office/drawing/2014/main" id="{477A4DD0-BAB6-1A2E-416C-F4F8BB629CCE}"/>
                </a:ext>
              </a:extLst>
            </p:cNvPr>
            <p:cNvSpPr/>
            <p:nvPr/>
          </p:nvSpPr>
          <p:spPr>
            <a:xfrm rot="2131762">
              <a:off x="3889960" y="1166636"/>
              <a:ext cx="78425" cy="101549"/>
            </a:xfrm>
            <a:custGeom>
              <a:avLst/>
              <a:gdLst>
                <a:gd name="connsiteX0" fmla="*/ 111609 w 359584"/>
                <a:gd name="connsiteY0" fmla="*/ 1777 h 242069"/>
                <a:gd name="connsiteX1" fmla="*/ 337034 w 359584"/>
                <a:gd name="connsiteY1" fmla="*/ 24002 h 242069"/>
                <a:gd name="connsiteX2" fmla="*/ 324334 w 359584"/>
                <a:gd name="connsiteY2" fmla="*/ 201802 h 242069"/>
                <a:gd name="connsiteX3" fmla="*/ 95734 w 359584"/>
                <a:gd name="connsiteY3" fmla="*/ 236727 h 242069"/>
                <a:gd name="connsiteX4" fmla="*/ 3659 w 359584"/>
                <a:gd name="connsiteY4" fmla="*/ 119252 h 242069"/>
                <a:gd name="connsiteX5" fmla="*/ 25884 w 359584"/>
                <a:gd name="connsiteY5" fmla="*/ 24002 h 242069"/>
                <a:gd name="connsiteX6" fmla="*/ 111609 w 359584"/>
                <a:gd name="connsiteY6" fmla="*/ 1777 h 242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9584" h="242069">
                  <a:moveTo>
                    <a:pt x="111609" y="1777"/>
                  </a:moveTo>
                  <a:cubicBezTo>
                    <a:pt x="163467" y="1777"/>
                    <a:pt x="301580" y="-9335"/>
                    <a:pt x="337034" y="24002"/>
                  </a:cubicBezTo>
                  <a:cubicBezTo>
                    <a:pt x="372488" y="57339"/>
                    <a:pt x="364550" y="166348"/>
                    <a:pt x="324334" y="201802"/>
                  </a:cubicBezTo>
                  <a:cubicBezTo>
                    <a:pt x="284118" y="237256"/>
                    <a:pt x="149180" y="250485"/>
                    <a:pt x="95734" y="236727"/>
                  </a:cubicBezTo>
                  <a:cubicBezTo>
                    <a:pt x="42288" y="222969"/>
                    <a:pt x="15301" y="154706"/>
                    <a:pt x="3659" y="119252"/>
                  </a:cubicBezTo>
                  <a:cubicBezTo>
                    <a:pt x="-7983" y="83798"/>
                    <a:pt x="10538" y="44639"/>
                    <a:pt x="25884" y="24002"/>
                  </a:cubicBezTo>
                  <a:cubicBezTo>
                    <a:pt x="41230" y="3365"/>
                    <a:pt x="59751" y="1777"/>
                    <a:pt x="111609" y="177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37"/>
            </a:p>
          </p:txBody>
        </p:sp>
        <p:sp>
          <p:nvSpPr>
            <p:cNvPr id="72" name="フリーフォーム 71">
              <a:extLst>
                <a:ext uri="{FF2B5EF4-FFF2-40B4-BE49-F238E27FC236}">
                  <a16:creationId xmlns:a16="http://schemas.microsoft.com/office/drawing/2014/main" id="{45F7371A-E795-5519-DEE9-63C13E33AA85}"/>
                </a:ext>
              </a:extLst>
            </p:cNvPr>
            <p:cNvSpPr/>
            <p:nvPr/>
          </p:nvSpPr>
          <p:spPr>
            <a:xfrm>
              <a:off x="3871003" y="814698"/>
              <a:ext cx="294483" cy="255524"/>
            </a:xfrm>
            <a:custGeom>
              <a:avLst/>
              <a:gdLst>
                <a:gd name="connsiteX0" fmla="*/ 8934 w 523525"/>
                <a:gd name="connsiteY0" fmla="*/ 207067 h 454265"/>
                <a:gd name="connsiteX1" fmla="*/ 59734 w 523525"/>
                <a:gd name="connsiteY1" fmla="*/ 416617 h 454265"/>
                <a:gd name="connsiteX2" fmla="*/ 288334 w 523525"/>
                <a:gd name="connsiteY2" fmla="*/ 429317 h 454265"/>
                <a:gd name="connsiteX3" fmla="*/ 523284 w 523525"/>
                <a:gd name="connsiteY3" fmla="*/ 156267 h 454265"/>
                <a:gd name="connsiteX4" fmla="*/ 243884 w 523525"/>
                <a:gd name="connsiteY4" fmla="*/ 3867 h 454265"/>
                <a:gd name="connsiteX5" fmla="*/ 24809 w 523525"/>
                <a:gd name="connsiteY5" fmla="*/ 57842 h 454265"/>
                <a:gd name="connsiteX6" fmla="*/ 8934 w 523525"/>
                <a:gd name="connsiteY6" fmla="*/ 207067 h 454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525" h="454265">
                  <a:moveTo>
                    <a:pt x="8934" y="207067"/>
                  </a:moveTo>
                  <a:cubicBezTo>
                    <a:pt x="14755" y="266863"/>
                    <a:pt x="13167" y="379575"/>
                    <a:pt x="59734" y="416617"/>
                  </a:cubicBezTo>
                  <a:cubicBezTo>
                    <a:pt x="106301" y="453659"/>
                    <a:pt x="211076" y="472709"/>
                    <a:pt x="288334" y="429317"/>
                  </a:cubicBezTo>
                  <a:cubicBezTo>
                    <a:pt x="365592" y="385925"/>
                    <a:pt x="530692" y="227175"/>
                    <a:pt x="523284" y="156267"/>
                  </a:cubicBezTo>
                  <a:cubicBezTo>
                    <a:pt x="515876" y="85359"/>
                    <a:pt x="326963" y="20271"/>
                    <a:pt x="243884" y="3867"/>
                  </a:cubicBezTo>
                  <a:cubicBezTo>
                    <a:pt x="160805" y="-12537"/>
                    <a:pt x="63967" y="26621"/>
                    <a:pt x="24809" y="57842"/>
                  </a:cubicBezTo>
                  <a:cubicBezTo>
                    <a:pt x="-14349" y="89063"/>
                    <a:pt x="3113" y="147271"/>
                    <a:pt x="8934" y="20706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37"/>
            </a:p>
          </p:txBody>
        </p:sp>
        <p:sp>
          <p:nvSpPr>
            <p:cNvPr id="73" name="フリーフォーム 72">
              <a:extLst>
                <a:ext uri="{FF2B5EF4-FFF2-40B4-BE49-F238E27FC236}">
                  <a16:creationId xmlns:a16="http://schemas.microsoft.com/office/drawing/2014/main" id="{B82385EB-FEA0-BAC5-025C-26287E931B62}"/>
                </a:ext>
              </a:extLst>
            </p:cNvPr>
            <p:cNvSpPr/>
            <p:nvPr/>
          </p:nvSpPr>
          <p:spPr>
            <a:xfrm rot="1186224">
              <a:off x="3318027" y="714733"/>
              <a:ext cx="472696" cy="256290"/>
            </a:xfrm>
            <a:custGeom>
              <a:avLst/>
              <a:gdLst>
                <a:gd name="connsiteX0" fmla="*/ 168558 w 840348"/>
                <a:gd name="connsiteY0" fmla="*/ 433067 h 455627"/>
                <a:gd name="connsiteX1" fmla="*/ 16158 w 840348"/>
                <a:gd name="connsiteY1" fmla="*/ 331467 h 455627"/>
                <a:gd name="connsiteX2" fmla="*/ 32033 w 840348"/>
                <a:gd name="connsiteY2" fmla="*/ 115567 h 455627"/>
                <a:gd name="connsiteX3" fmla="*/ 260633 w 840348"/>
                <a:gd name="connsiteY3" fmla="*/ 55242 h 455627"/>
                <a:gd name="connsiteX4" fmla="*/ 514633 w 840348"/>
                <a:gd name="connsiteY4" fmla="*/ 128267 h 455627"/>
                <a:gd name="connsiteX5" fmla="*/ 679733 w 840348"/>
                <a:gd name="connsiteY5" fmla="*/ 1267 h 455627"/>
                <a:gd name="connsiteX6" fmla="*/ 832133 w 840348"/>
                <a:gd name="connsiteY6" fmla="*/ 77467 h 455627"/>
                <a:gd name="connsiteX7" fmla="*/ 784508 w 840348"/>
                <a:gd name="connsiteY7" fmla="*/ 299717 h 455627"/>
                <a:gd name="connsiteX8" fmla="*/ 489233 w 840348"/>
                <a:gd name="connsiteY8" fmla="*/ 442592 h 455627"/>
                <a:gd name="connsiteX9" fmla="*/ 168558 w 840348"/>
                <a:gd name="connsiteY9" fmla="*/ 433067 h 455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40348" h="455627">
                  <a:moveTo>
                    <a:pt x="168558" y="433067"/>
                  </a:moveTo>
                  <a:cubicBezTo>
                    <a:pt x="89712" y="414546"/>
                    <a:pt x="38912" y="384384"/>
                    <a:pt x="16158" y="331467"/>
                  </a:cubicBezTo>
                  <a:cubicBezTo>
                    <a:pt x="-6596" y="278550"/>
                    <a:pt x="-8713" y="161604"/>
                    <a:pt x="32033" y="115567"/>
                  </a:cubicBezTo>
                  <a:cubicBezTo>
                    <a:pt x="72779" y="69530"/>
                    <a:pt x="180200" y="53125"/>
                    <a:pt x="260633" y="55242"/>
                  </a:cubicBezTo>
                  <a:cubicBezTo>
                    <a:pt x="341066" y="57359"/>
                    <a:pt x="444783" y="137263"/>
                    <a:pt x="514633" y="128267"/>
                  </a:cubicBezTo>
                  <a:cubicBezTo>
                    <a:pt x="584483" y="119271"/>
                    <a:pt x="626816" y="9734"/>
                    <a:pt x="679733" y="1267"/>
                  </a:cubicBezTo>
                  <a:cubicBezTo>
                    <a:pt x="732650" y="-7200"/>
                    <a:pt x="814671" y="27725"/>
                    <a:pt x="832133" y="77467"/>
                  </a:cubicBezTo>
                  <a:cubicBezTo>
                    <a:pt x="849596" y="127209"/>
                    <a:pt x="841658" y="238863"/>
                    <a:pt x="784508" y="299717"/>
                  </a:cubicBezTo>
                  <a:cubicBezTo>
                    <a:pt x="727358" y="360571"/>
                    <a:pt x="586600" y="417192"/>
                    <a:pt x="489233" y="442592"/>
                  </a:cubicBezTo>
                  <a:cubicBezTo>
                    <a:pt x="391866" y="467992"/>
                    <a:pt x="247404" y="451588"/>
                    <a:pt x="168558" y="43306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37"/>
            </a:p>
          </p:txBody>
        </p:sp>
        <p:sp>
          <p:nvSpPr>
            <p:cNvPr id="93" name="フリーフォーム 92">
              <a:extLst>
                <a:ext uri="{FF2B5EF4-FFF2-40B4-BE49-F238E27FC236}">
                  <a16:creationId xmlns:a16="http://schemas.microsoft.com/office/drawing/2014/main" id="{9EA43075-153B-05FC-C0B7-3997C3353BF8}"/>
                </a:ext>
              </a:extLst>
            </p:cNvPr>
            <p:cNvSpPr/>
            <p:nvPr/>
          </p:nvSpPr>
          <p:spPr>
            <a:xfrm rot="21307331">
              <a:off x="4013205" y="880044"/>
              <a:ext cx="84553" cy="90146"/>
            </a:xfrm>
            <a:custGeom>
              <a:avLst/>
              <a:gdLst>
                <a:gd name="connsiteX0" fmla="*/ 111609 w 359584"/>
                <a:gd name="connsiteY0" fmla="*/ 1777 h 242069"/>
                <a:gd name="connsiteX1" fmla="*/ 337034 w 359584"/>
                <a:gd name="connsiteY1" fmla="*/ 24002 h 242069"/>
                <a:gd name="connsiteX2" fmla="*/ 324334 w 359584"/>
                <a:gd name="connsiteY2" fmla="*/ 201802 h 242069"/>
                <a:gd name="connsiteX3" fmla="*/ 95734 w 359584"/>
                <a:gd name="connsiteY3" fmla="*/ 236727 h 242069"/>
                <a:gd name="connsiteX4" fmla="*/ 3659 w 359584"/>
                <a:gd name="connsiteY4" fmla="*/ 119252 h 242069"/>
                <a:gd name="connsiteX5" fmla="*/ 25884 w 359584"/>
                <a:gd name="connsiteY5" fmla="*/ 24002 h 242069"/>
                <a:gd name="connsiteX6" fmla="*/ 111609 w 359584"/>
                <a:gd name="connsiteY6" fmla="*/ 1777 h 242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9584" h="242069">
                  <a:moveTo>
                    <a:pt x="111609" y="1777"/>
                  </a:moveTo>
                  <a:cubicBezTo>
                    <a:pt x="163467" y="1777"/>
                    <a:pt x="301580" y="-9335"/>
                    <a:pt x="337034" y="24002"/>
                  </a:cubicBezTo>
                  <a:cubicBezTo>
                    <a:pt x="372488" y="57339"/>
                    <a:pt x="364550" y="166348"/>
                    <a:pt x="324334" y="201802"/>
                  </a:cubicBezTo>
                  <a:cubicBezTo>
                    <a:pt x="284118" y="237256"/>
                    <a:pt x="149180" y="250485"/>
                    <a:pt x="95734" y="236727"/>
                  </a:cubicBezTo>
                  <a:cubicBezTo>
                    <a:pt x="42288" y="222969"/>
                    <a:pt x="15301" y="154706"/>
                    <a:pt x="3659" y="119252"/>
                  </a:cubicBezTo>
                  <a:cubicBezTo>
                    <a:pt x="-7983" y="83798"/>
                    <a:pt x="10538" y="44639"/>
                    <a:pt x="25884" y="24002"/>
                  </a:cubicBezTo>
                  <a:cubicBezTo>
                    <a:pt x="41230" y="3365"/>
                    <a:pt x="59751" y="1777"/>
                    <a:pt x="111609" y="1777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37"/>
            </a:p>
          </p:txBody>
        </p:sp>
      </p:grp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D9F9B3C-4E32-73AF-D5FE-B1470B164494}"/>
              </a:ext>
            </a:extLst>
          </p:cNvPr>
          <p:cNvGrpSpPr/>
          <p:nvPr/>
        </p:nvGrpSpPr>
        <p:grpSpPr>
          <a:xfrm>
            <a:off x="5946549" y="726026"/>
            <a:ext cx="698997" cy="634073"/>
            <a:chOff x="5811933" y="686492"/>
            <a:chExt cx="698997" cy="634073"/>
          </a:xfrm>
        </p:grpSpPr>
        <p:sp>
          <p:nvSpPr>
            <p:cNvPr id="82" name="フリーフォーム 81">
              <a:extLst>
                <a:ext uri="{FF2B5EF4-FFF2-40B4-BE49-F238E27FC236}">
                  <a16:creationId xmlns:a16="http://schemas.microsoft.com/office/drawing/2014/main" id="{7825518C-9ED9-2E90-4F3C-8C7F5649DC35}"/>
                </a:ext>
              </a:extLst>
            </p:cNvPr>
            <p:cNvSpPr/>
            <p:nvPr/>
          </p:nvSpPr>
          <p:spPr>
            <a:xfrm>
              <a:off x="5811933" y="686492"/>
              <a:ext cx="698997" cy="634073"/>
            </a:xfrm>
            <a:custGeom>
              <a:avLst/>
              <a:gdLst>
                <a:gd name="connsiteX0" fmla="*/ 455181 w 1557740"/>
                <a:gd name="connsiteY0" fmla="*/ 0 h 1413053"/>
                <a:gd name="connsiteX1" fmla="*/ 1102559 w 1557740"/>
                <a:gd name="connsiteY1" fmla="*/ 0 h 1413053"/>
                <a:gd name="connsiteX2" fmla="*/ 1214344 w 1557740"/>
                <a:gd name="connsiteY2" fmla="*/ 60675 h 1413053"/>
                <a:gd name="connsiteX3" fmla="*/ 1270748 w 1557740"/>
                <a:gd name="connsiteY3" fmla="*/ 107212 h 1413053"/>
                <a:gd name="connsiteX4" fmla="*/ 1553262 w 1557740"/>
                <a:gd name="connsiteY4" fmla="*/ 623900 h 1413053"/>
                <a:gd name="connsiteX5" fmla="*/ 1553719 w 1557740"/>
                <a:gd name="connsiteY5" fmla="*/ 626891 h 1413053"/>
                <a:gd name="connsiteX6" fmla="*/ 1557740 w 1557740"/>
                <a:gd name="connsiteY6" fmla="*/ 706526 h 1413053"/>
                <a:gd name="connsiteX7" fmla="*/ 1553719 w 1557740"/>
                <a:gd name="connsiteY7" fmla="*/ 786161 h 1413053"/>
                <a:gd name="connsiteX8" fmla="*/ 1553262 w 1557740"/>
                <a:gd name="connsiteY8" fmla="*/ 789154 h 1413053"/>
                <a:gd name="connsiteX9" fmla="*/ 1270749 w 1557740"/>
                <a:gd name="connsiteY9" fmla="*/ 1305839 h 1413053"/>
                <a:gd name="connsiteX10" fmla="*/ 1214344 w 1557740"/>
                <a:gd name="connsiteY10" fmla="*/ 1352377 h 1413053"/>
                <a:gd name="connsiteX11" fmla="*/ 1102557 w 1557740"/>
                <a:gd name="connsiteY11" fmla="*/ 1413053 h 1413053"/>
                <a:gd name="connsiteX12" fmla="*/ 455183 w 1557740"/>
                <a:gd name="connsiteY12" fmla="*/ 1413053 h 1413053"/>
                <a:gd name="connsiteX13" fmla="*/ 343396 w 1557740"/>
                <a:gd name="connsiteY13" fmla="*/ 1352377 h 1413053"/>
                <a:gd name="connsiteX14" fmla="*/ 286991 w 1557740"/>
                <a:gd name="connsiteY14" fmla="*/ 1305839 h 1413053"/>
                <a:gd name="connsiteX15" fmla="*/ 4478 w 1557740"/>
                <a:gd name="connsiteY15" fmla="*/ 789154 h 1413053"/>
                <a:gd name="connsiteX16" fmla="*/ 4021 w 1557740"/>
                <a:gd name="connsiteY16" fmla="*/ 786161 h 1413053"/>
                <a:gd name="connsiteX17" fmla="*/ 0 w 1557740"/>
                <a:gd name="connsiteY17" fmla="*/ 706526 h 1413053"/>
                <a:gd name="connsiteX18" fmla="*/ 4021 w 1557740"/>
                <a:gd name="connsiteY18" fmla="*/ 626891 h 1413053"/>
                <a:gd name="connsiteX19" fmla="*/ 4478 w 1557740"/>
                <a:gd name="connsiteY19" fmla="*/ 623900 h 1413053"/>
                <a:gd name="connsiteX20" fmla="*/ 286992 w 1557740"/>
                <a:gd name="connsiteY20" fmla="*/ 107212 h 1413053"/>
                <a:gd name="connsiteX21" fmla="*/ 343396 w 1557740"/>
                <a:gd name="connsiteY21" fmla="*/ 60675 h 1413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57740" h="1413053">
                  <a:moveTo>
                    <a:pt x="455181" y="0"/>
                  </a:moveTo>
                  <a:lnTo>
                    <a:pt x="1102559" y="0"/>
                  </a:lnTo>
                  <a:lnTo>
                    <a:pt x="1214344" y="60675"/>
                  </a:lnTo>
                  <a:lnTo>
                    <a:pt x="1270748" y="107212"/>
                  </a:lnTo>
                  <a:lnTo>
                    <a:pt x="1553262" y="623900"/>
                  </a:lnTo>
                  <a:lnTo>
                    <a:pt x="1553719" y="626891"/>
                  </a:lnTo>
                  <a:cubicBezTo>
                    <a:pt x="1556378" y="653074"/>
                    <a:pt x="1557740" y="679641"/>
                    <a:pt x="1557740" y="706526"/>
                  </a:cubicBezTo>
                  <a:cubicBezTo>
                    <a:pt x="1557740" y="733411"/>
                    <a:pt x="1556378" y="759978"/>
                    <a:pt x="1553719" y="786161"/>
                  </a:cubicBezTo>
                  <a:lnTo>
                    <a:pt x="1553262" y="789154"/>
                  </a:lnTo>
                  <a:lnTo>
                    <a:pt x="1270749" y="1305839"/>
                  </a:lnTo>
                  <a:lnTo>
                    <a:pt x="1214344" y="1352377"/>
                  </a:lnTo>
                  <a:lnTo>
                    <a:pt x="1102557" y="1413053"/>
                  </a:lnTo>
                  <a:lnTo>
                    <a:pt x="455183" y="1413053"/>
                  </a:lnTo>
                  <a:lnTo>
                    <a:pt x="343396" y="1352377"/>
                  </a:lnTo>
                  <a:lnTo>
                    <a:pt x="286991" y="1305839"/>
                  </a:lnTo>
                  <a:lnTo>
                    <a:pt x="4478" y="789154"/>
                  </a:lnTo>
                  <a:lnTo>
                    <a:pt x="4021" y="786161"/>
                  </a:lnTo>
                  <a:cubicBezTo>
                    <a:pt x="1362" y="759978"/>
                    <a:pt x="0" y="733411"/>
                    <a:pt x="0" y="706526"/>
                  </a:cubicBezTo>
                  <a:cubicBezTo>
                    <a:pt x="0" y="679641"/>
                    <a:pt x="1362" y="653074"/>
                    <a:pt x="4021" y="626891"/>
                  </a:cubicBezTo>
                  <a:lnTo>
                    <a:pt x="4478" y="623900"/>
                  </a:lnTo>
                  <a:lnTo>
                    <a:pt x="286992" y="107212"/>
                  </a:lnTo>
                  <a:lnTo>
                    <a:pt x="343396" y="60675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 sz="737"/>
            </a:p>
          </p:txBody>
        </p:sp>
        <p:sp>
          <p:nvSpPr>
            <p:cNvPr id="89" name="フリーフォーム 88">
              <a:extLst>
                <a:ext uri="{FF2B5EF4-FFF2-40B4-BE49-F238E27FC236}">
                  <a16:creationId xmlns:a16="http://schemas.microsoft.com/office/drawing/2014/main" id="{7A16A2E6-080D-BBBB-FB0F-A4A6069DBCA4}"/>
                </a:ext>
              </a:extLst>
            </p:cNvPr>
            <p:cNvSpPr/>
            <p:nvPr/>
          </p:nvSpPr>
          <p:spPr>
            <a:xfrm>
              <a:off x="6091209" y="880160"/>
              <a:ext cx="326165" cy="356867"/>
            </a:xfrm>
            <a:custGeom>
              <a:avLst/>
              <a:gdLst>
                <a:gd name="connsiteX0" fmla="*/ 8934 w 523525"/>
                <a:gd name="connsiteY0" fmla="*/ 207067 h 454265"/>
                <a:gd name="connsiteX1" fmla="*/ 59734 w 523525"/>
                <a:gd name="connsiteY1" fmla="*/ 416617 h 454265"/>
                <a:gd name="connsiteX2" fmla="*/ 288334 w 523525"/>
                <a:gd name="connsiteY2" fmla="*/ 429317 h 454265"/>
                <a:gd name="connsiteX3" fmla="*/ 523284 w 523525"/>
                <a:gd name="connsiteY3" fmla="*/ 156267 h 454265"/>
                <a:gd name="connsiteX4" fmla="*/ 243884 w 523525"/>
                <a:gd name="connsiteY4" fmla="*/ 3867 h 454265"/>
                <a:gd name="connsiteX5" fmla="*/ 24809 w 523525"/>
                <a:gd name="connsiteY5" fmla="*/ 57842 h 454265"/>
                <a:gd name="connsiteX6" fmla="*/ 8934 w 523525"/>
                <a:gd name="connsiteY6" fmla="*/ 207067 h 454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3525" h="454265">
                  <a:moveTo>
                    <a:pt x="8934" y="207067"/>
                  </a:moveTo>
                  <a:cubicBezTo>
                    <a:pt x="14755" y="266863"/>
                    <a:pt x="13167" y="379575"/>
                    <a:pt x="59734" y="416617"/>
                  </a:cubicBezTo>
                  <a:cubicBezTo>
                    <a:pt x="106301" y="453659"/>
                    <a:pt x="211076" y="472709"/>
                    <a:pt x="288334" y="429317"/>
                  </a:cubicBezTo>
                  <a:cubicBezTo>
                    <a:pt x="365592" y="385925"/>
                    <a:pt x="530692" y="227175"/>
                    <a:pt x="523284" y="156267"/>
                  </a:cubicBezTo>
                  <a:cubicBezTo>
                    <a:pt x="515876" y="85359"/>
                    <a:pt x="326963" y="20271"/>
                    <a:pt x="243884" y="3867"/>
                  </a:cubicBezTo>
                  <a:cubicBezTo>
                    <a:pt x="160805" y="-12537"/>
                    <a:pt x="63967" y="26621"/>
                    <a:pt x="24809" y="57842"/>
                  </a:cubicBezTo>
                  <a:cubicBezTo>
                    <a:pt x="-14349" y="89063"/>
                    <a:pt x="3113" y="147271"/>
                    <a:pt x="8934" y="207067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37"/>
            </a:p>
          </p:txBody>
        </p:sp>
        <p:sp>
          <p:nvSpPr>
            <p:cNvPr id="94" name="フリーフォーム 93">
              <a:extLst>
                <a:ext uri="{FF2B5EF4-FFF2-40B4-BE49-F238E27FC236}">
                  <a16:creationId xmlns:a16="http://schemas.microsoft.com/office/drawing/2014/main" id="{F081B618-34F7-91AA-5A8C-C6C4C6ADF54A}"/>
                </a:ext>
              </a:extLst>
            </p:cNvPr>
            <p:cNvSpPr/>
            <p:nvPr/>
          </p:nvSpPr>
          <p:spPr>
            <a:xfrm rot="21307331">
              <a:off x="6266875" y="993626"/>
              <a:ext cx="84553" cy="90146"/>
            </a:xfrm>
            <a:custGeom>
              <a:avLst/>
              <a:gdLst>
                <a:gd name="connsiteX0" fmla="*/ 111609 w 359584"/>
                <a:gd name="connsiteY0" fmla="*/ 1777 h 242069"/>
                <a:gd name="connsiteX1" fmla="*/ 337034 w 359584"/>
                <a:gd name="connsiteY1" fmla="*/ 24002 h 242069"/>
                <a:gd name="connsiteX2" fmla="*/ 324334 w 359584"/>
                <a:gd name="connsiteY2" fmla="*/ 201802 h 242069"/>
                <a:gd name="connsiteX3" fmla="*/ 95734 w 359584"/>
                <a:gd name="connsiteY3" fmla="*/ 236727 h 242069"/>
                <a:gd name="connsiteX4" fmla="*/ 3659 w 359584"/>
                <a:gd name="connsiteY4" fmla="*/ 119252 h 242069"/>
                <a:gd name="connsiteX5" fmla="*/ 25884 w 359584"/>
                <a:gd name="connsiteY5" fmla="*/ 24002 h 242069"/>
                <a:gd name="connsiteX6" fmla="*/ 111609 w 359584"/>
                <a:gd name="connsiteY6" fmla="*/ 1777 h 242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59584" h="242069">
                  <a:moveTo>
                    <a:pt x="111609" y="1777"/>
                  </a:moveTo>
                  <a:cubicBezTo>
                    <a:pt x="163467" y="1777"/>
                    <a:pt x="301580" y="-9335"/>
                    <a:pt x="337034" y="24002"/>
                  </a:cubicBezTo>
                  <a:cubicBezTo>
                    <a:pt x="372488" y="57339"/>
                    <a:pt x="364550" y="166348"/>
                    <a:pt x="324334" y="201802"/>
                  </a:cubicBezTo>
                  <a:cubicBezTo>
                    <a:pt x="284118" y="237256"/>
                    <a:pt x="149180" y="250485"/>
                    <a:pt x="95734" y="236727"/>
                  </a:cubicBezTo>
                  <a:cubicBezTo>
                    <a:pt x="42288" y="222969"/>
                    <a:pt x="15301" y="154706"/>
                    <a:pt x="3659" y="119252"/>
                  </a:cubicBezTo>
                  <a:cubicBezTo>
                    <a:pt x="-7983" y="83798"/>
                    <a:pt x="10538" y="44639"/>
                    <a:pt x="25884" y="24002"/>
                  </a:cubicBezTo>
                  <a:cubicBezTo>
                    <a:pt x="41230" y="3365"/>
                    <a:pt x="59751" y="1777"/>
                    <a:pt x="111609" y="1777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37"/>
            </a:p>
          </p:txBody>
        </p:sp>
      </p:grpSp>
      <p:sp>
        <p:nvSpPr>
          <p:cNvPr id="95" name="フリーフォーム 94">
            <a:extLst>
              <a:ext uri="{FF2B5EF4-FFF2-40B4-BE49-F238E27FC236}">
                <a16:creationId xmlns:a16="http://schemas.microsoft.com/office/drawing/2014/main" id="{E626D081-953A-D01F-E589-30380A33268C}"/>
              </a:ext>
            </a:extLst>
          </p:cNvPr>
          <p:cNvSpPr/>
          <p:nvPr/>
        </p:nvSpPr>
        <p:spPr>
          <a:xfrm>
            <a:off x="5287885" y="1334600"/>
            <a:ext cx="145154" cy="158817"/>
          </a:xfrm>
          <a:custGeom>
            <a:avLst/>
            <a:gdLst>
              <a:gd name="connsiteX0" fmla="*/ 8934 w 523525"/>
              <a:gd name="connsiteY0" fmla="*/ 207067 h 454265"/>
              <a:gd name="connsiteX1" fmla="*/ 59734 w 523525"/>
              <a:gd name="connsiteY1" fmla="*/ 416617 h 454265"/>
              <a:gd name="connsiteX2" fmla="*/ 288334 w 523525"/>
              <a:gd name="connsiteY2" fmla="*/ 429317 h 454265"/>
              <a:gd name="connsiteX3" fmla="*/ 523284 w 523525"/>
              <a:gd name="connsiteY3" fmla="*/ 156267 h 454265"/>
              <a:gd name="connsiteX4" fmla="*/ 243884 w 523525"/>
              <a:gd name="connsiteY4" fmla="*/ 3867 h 454265"/>
              <a:gd name="connsiteX5" fmla="*/ 24809 w 523525"/>
              <a:gd name="connsiteY5" fmla="*/ 57842 h 454265"/>
              <a:gd name="connsiteX6" fmla="*/ 8934 w 523525"/>
              <a:gd name="connsiteY6" fmla="*/ 207067 h 454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3525" h="454265">
                <a:moveTo>
                  <a:pt x="8934" y="207067"/>
                </a:moveTo>
                <a:cubicBezTo>
                  <a:pt x="14755" y="266863"/>
                  <a:pt x="13167" y="379575"/>
                  <a:pt x="59734" y="416617"/>
                </a:cubicBezTo>
                <a:cubicBezTo>
                  <a:pt x="106301" y="453659"/>
                  <a:pt x="211076" y="472709"/>
                  <a:pt x="288334" y="429317"/>
                </a:cubicBezTo>
                <a:cubicBezTo>
                  <a:pt x="365592" y="385925"/>
                  <a:pt x="530692" y="227175"/>
                  <a:pt x="523284" y="156267"/>
                </a:cubicBezTo>
                <a:cubicBezTo>
                  <a:pt x="515876" y="85359"/>
                  <a:pt x="326963" y="20271"/>
                  <a:pt x="243884" y="3867"/>
                </a:cubicBezTo>
                <a:cubicBezTo>
                  <a:pt x="160805" y="-12537"/>
                  <a:pt x="63967" y="26621"/>
                  <a:pt x="24809" y="57842"/>
                </a:cubicBezTo>
                <a:cubicBezTo>
                  <a:pt x="-14349" y="89063"/>
                  <a:pt x="3113" y="147271"/>
                  <a:pt x="8934" y="207067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37"/>
          </a:p>
        </p:txBody>
      </p:sp>
      <p:cxnSp>
        <p:nvCxnSpPr>
          <p:cNvPr id="97" name="直線コネクタ 96">
            <a:extLst>
              <a:ext uri="{FF2B5EF4-FFF2-40B4-BE49-F238E27FC236}">
                <a16:creationId xmlns:a16="http://schemas.microsoft.com/office/drawing/2014/main" id="{8F9BEABD-EAD6-0AC3-13D6-B311F25FDD2D}"/>
              </a:ext>
            </a:extLst>
          </p:cNvPr>
          <p:cNvCxnSpPr/>
          <p:nvPr/>
        </p:nvCxnSpPr>
        <p:spPr>
          <a:xfrm>
            <a:off x="804079" y="1125525"/>
            <a:ext cx="136489" cy="2445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テキスト ボックス 97">
            <a:extLst>
              <a:ext uri="{FF2B5EF4-FFF2-40B4-BE49-F238E27FC236}">
                <a16:creationId xmlns:a16="http://schemas.microsoft.com/office/drawing/2014/main" id="{CEEA82F1-2C9D-975D-E60D-8A4629ACF0DF}"/>
              </a:ext>
            </a:extLst>
          </p:cNvPr>
          <p:cNvSpPr txBox="1"/>
          <p:nvPr/>
        </p:nvSpPr>
        <p:spPr>
          <a:xfrm>
            <a:off x="746200" y="1314728"/>
            <a:ext cx="74411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800" dirty="0"/>
              <a:t>10MAC2-HR3</a:t>
            </a:r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11CF83AF-E572-B3AA-62B5-C0940428A904}"/>
              </a:ext>
            </a:extLst>
          </p:cNvPr>
          <p:cNvGrpSpPr/>
          <p:nvPr/>
        </p:nvGrpSpPr>
        <p:grpSpPr>
          <a:xfrm>
            <a:off x="5063000" y="959912"/>
            <a:ext cx="702809" cy="435697"/>
            <a:chOff x="4245149" y="920378"/>
            <a:chExt cx="702809" cy="435697"/>
          </a:xfrm>
        </p:grpSpPr>
        <p:cxnSp>
          <p:nvCxnSpPr>
            <p:cNvPr id="5" name="直線矢印コネクタ 4">
              <a:extLst>
                <a:ext uri="{FF2B5EF4-FFF2-40B4-BE49-F238E27FC236}">
                  <a16:creationId xmlns:a16="http://schemas.microsoft.com/office/drawing/2014/main" id="{49495C3A-B42F-DDFB-3E0A-0AA3B6E93A0A}"/>
                </a:ext>
              </a:extLst>
            </p:cNvPr>
            <p:cNvCxnSpPr>
              <a:cxnSpLocks/>
            </p:cNvCxnSpPr>
            <p:nvPr/>
          </p:nvCxnSpPr>
          <p:spPr>
            <a:xfrm>
              <a:off x="4245149" y="925116"/>
              <a:ext cx="632027" cy="0"/>
            </a:xfrm>
            <a:prstGeom prst="straightConnector1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円弧 98">
              <a:extLst>
                <a:ext uri="{FF2B5EF4-FFF2-40B4-BE49-F238E27FC236}">
                  <a16:creationId xmlns:a16="http://schemas.microsoft.com/office/drawing/2014/main" id="{64E76E8D-0506-2F60-389C-23F06C0ECFA3}"/>
                </a:ext>
              </a:extLst>
            </p:cNvPr>
            <p:cNvSpPr/>
            <p:nvPr/>
          </p:nvSpPr>
          <p:spPr>
            <a:xfrm rot="16200000">
              <a:off x="4512261" y="920378"/>
              <a:ext cx="435697" cy="435697"/>
            </a:xfrm>
            <a:prstGeom prst="arc">
              <a:avLst/>
            </a:prstGeom>
            <a:ln w="285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 sz="737"/>
            </a:p>
          </p:txBody>
        </p:sp>
      </p:grp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AA80695-E852-5FA0-FDE1-8ECC72587AF1}"/>
              </a:ext>
            </a:extLst>
          </p:cNvPr>
          <p:cNvSpPr txBox="1"/>
          <p:nvPr/>
        </p:nvSpPr>
        <p:spPr>
          <a:xfrm>
            <a:off x="166733" y="3523781"/>
            <a:ext cx="1665841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kumimoji="1" lang="en-US" altLang="ja-JP" sz="800" dirty="0">
                <a:solidFill>
                  <a:srgbClr val="FF0000"/>
                </a:solidFill>
              </a:rPr>
              <a:t>Mouse Cot-I (10MAC2): Rhodamine</a:t>
            </a:r>
          </a:p>
        </p:txBody>
      </p:sp>
      <p:pic>
        <p:nvPicPr>
          <p:cNvPr id="41" name="図 40">
            <a:extLst>
              <a:ext uri="{FF2B5EF4-FFF2-40B4-BE49-F238E27FC236}">
                <a16:creationId xmlns:a16="http://schemas.microsoft.com/office/drawing/2014/main" id="{E91C3EB7-EA29-A37B-0E29-7F00773BA58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4432" t="25398" r="26363" b="25398"/>
          <a:stretch/>
        </p:blipFill>
        <p:spPr>
          <a:xfrm>
            <a:off x="2138774" y="1967166"/>
            <a:ext cx="1714190" cy="1139999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94F994C1-B85B-450E-D31C-850BA879A31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4432" t="25398" r="26363" b="25398"/>
          <a:stretch/>
        </p:blipFill>
        <p:spPr>
          <a:xfrm>
            <a:off x="384996" y="1967166"/>
            <a:ext cx="1714190" cy="1139999"/>
          </a:xfrm>
          <a:prstGeom prst="rect">
            <a:avLst/>
          </a:prstGeom>
        </p:spPr>
      </p:pic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F2064874-BC5C-9ADC-F363-2FCFA3EF161E}"/>
              </a:ext>
            </a:extLst>
          </p:cNvPr>
          <p:cNvSpPr txBox="1"/>
          <p:nvPr/>
        </p:nvSpPr>
        <p:spPr>
          <a:xfrm rot="16200000">
            <a:off x="-183592" y="2429444"/>
            <a:ext cx="9621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/>
              <a:t>CHO-10MAC2-HR3</a:t>
            </a:r>
            <a:endParaRPr kumimoji="1" lang="ja-JP" altLang="en-US" sz="800"/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07720309-30E2-7835-6284-52940B5EA51E}"/>
              </a:ext>
            </a:extLst>
          </p:cNvPr>
          <p:cNvSpPr txBox="1"/>
          <p:nvPr/>
        </p:nvSpPr>
        <p:spPr>
          <a:xfrm>
            <a:off x="1098463" y="1785984"/>
            <a:ext cx="28725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800" dirty="0"/>
              <a:t>BF</a:t>
            </a:r>
            <a:endParaRPr kumimoji="1" lang="ja-JP" altLang="en-US" sz="800"/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E689270E-A553-A7E5-5BED-DBE9B10ADBB3}"/>
              </a:ext>
            </a:extLst>
          </p:cNvPr>
          <p:cNvSpPr txBox="1"/>
          <p:nvPr/>
        </p:nvSpPr>
        <p:spPr>
          <a:xfrm>
            <a:off x="2796936" y="1785984"/>
            <a:ext cx="3978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800" dirty="0"/>
              <a:t>EGFP</a:t>
            </a:r>
            <a:endParaRPr kumimoji="1" lang="ja-JP" altLang="en-US" sz="800"/>
          </a:p>
        </p:txBody>
      </p: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FED3352F-9BD4-47D1-44EA-2AF461D1277B}"/>
              </a:ext>
            </a:extLst>
          </p:cNvPr>
          <p:cNvCxnSpPr/>
          <p:nvPr/>
        </p:nvCxnSpPr>
        <p:spPr>
          <a:xfrm>
            <a:off x="1789652" y="3043080"/>
            <a:ext cx="24223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0414424-0E80-AC30-7C69-29BB730BFFA4}"/>
              </a:ext>
            </a:extLst>
          </p:cNvPr>
          <p:cNvSpPr txBox="1"/>
          <p:nvPr/>
        </p:nvSpPr>
        <p:spPr>
          <a:xfrm>
            <a:off x="163286" y="5051269"/>
            <a:ext cx="65314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3. Schematic depiction of MMCT and analysis of gene function loaded by the simHDR.</a:t>
            </a:r>
            <a:endParaRPr lang="ja-JP" altLang="ja-JP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, Schematic depiction of MMCT for transferring 10MAC2-HR3-BSs from DT40 to CHO cells. First, </a:t>
            </a:r>
            <a:r>
              <a:rPr lang="en-US" altLang="ja-JP" sz="1200" dirty="0" err="1">
                <a:latin typeface="Arial" panose="020B0604020202020204" pitchFamily="34" charset="0"/>
                <a:cs typeface="Arial" panose="020B0604020202020204" pitchFamily="34" charset="0"/>
              </a:rPr>
              <a:t>colcemid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 treatment induced micronuclei formation. Second, </a:t>
            </a:r>
            <a:r>
              <a:rPr lang="en-US" altLang="ja-JP" sz="1200" dirty="0" err="1">
                <a:latin typeface="Arial" panose="020B0604020202020204" pitchFamily="34" charset="0"/>
                <a:cs typeface="Arial" panose="020B0604020202020204" pitchFamily="34" charset="0"/>
              </a:rPr>
              <a:t>micronucleated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 cells were denucleated by centrifugation to obtain microcells. Finally, microcells were fused with recipient CHO cells by polyethylene glycol, and CHO clones expressing EGFP were obtained. </a:t>
            </a:r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, Images of CHO cells carrying the 10NAC2-HR3-BSs. GFP expression indicates the presence of the 10NAC2-HR3-BSs. BF, bright field. Scale bar: 100 µm. </a:t>
            </a:r>
            <a:r>
              <a:rPr lang="en-US" altLang="ja-JP" sz="12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, Representative image of metaphase FISH analysis with mouse Cot-I (red) detecting the 10MAC2. Arrowhead indicates the 10MAC2 and the inset shows an enlarged image thereof. Scale bar: 10 </a:t>
            </a:r>
            <a:r>
              <a:rPr lang="en-US" altLang="ja-JP" sz="1200" dirty="0" err="1">
                <a:latin typeface="Arial" panose="020B0604020202020204" pitchFamily="34" charset="0"/>
                <a:cs typeface="Arial" panose="020B0604020202020204" pitchFamily="34" charset="0"/>
              </a:rPr>
              <a:t>μm</a:t>
            </a:r>
            <a:r>
              <a:rPr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ja-JP" altLang="ja-JP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48C8F6AC-4C4E-CEB7-C7CA-09F80C513E42}"/>
              </a:ext>
            </a:extLst>
          </p:cNvPr>
          <p:cNvSpPr txBox="1"/>
          <p:nvPr/>
        </p:nvSpPr>
        <p:spPr>
          <a:xfrm>
            <a:off x="5894332" y="509723"/>
            <a:ext cx="57580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800" dirty="0"/>
              <a:t>CHO cells</a:t>
            </a:r>
          </a:p>
        </p:txBody>
      </p: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BDD069A2-81C7-FCAB-83A9-5F9BAF9518E9}"/>
              </a:ext>
            </a:extLst>
          </p:cNvPr>
          <p:cNvCxnSpPr/>
          <p:nvPr/>
        </p:nvCxnSpPr>
        <p:spPr>
          <a:xfrm>
            <a:off x="6460808" y="1125525"/>
            <a:ext cx="136489" cy="2445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BCBD7963-2408-5F6B-73A7-2BE889E2F5EE}"/>
              </a:ext>
            </a:extLst>
          </p:cNvPr>
          <p:cNvSpPr txBox="1"/>
          <p:nvPr/>
        </p:nvSpPr>
        <p:spPr>
          <a:xfrm>
            <a:off x="6163321" y="1314728"/>
            <a:ext cx="74411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800" dirty="0"/>
              <a:t>10MAC2-HR3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46FBCF2-8CD2-2693-685C-9A69DC6AA34B}"/>
              </a:ext>
            </a:extLst>
          </p:cNvPr>
          <p:cNvSpPr txBox="1"/>
          <p:nvPr/>
        </p:nvSpPr>
        <p:spPr>
          <a:xfrm>
            <a:off x="4277661" y="3523781"/>
            <a:ext cx="1665841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kumimoji="1" lang="en-US" altLang="ja-JP" sz="800" dirty="0">
                <a:solidFill>
                  <a:srgbClr val="FF0000"/>
                </a:solidFill>
              </a:rPr>
              <a:t>Mouse Cot-I (10MAC2): Rhodamine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34E32644-913C-091A-1692-0AA90CD50399}"/>
              </a:ext>
            </a:extLst>
          </p:cNvPr>
          <p:cNvSpPr txBox="1"/>
          <p:nvPr/>
        </p:nvSpPr>
        <p:spPr>
          <a:xfrm>
            <a:off x="2564329" y="3399497"/>
            <a:ext cx="6864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800" dirty="0"/>
              <a:t>CHO(</a:t>
            </a:r>
            <a:r>
              <a:rPr kumimoji="1" lang="en-US" altLang="ja-JP" sz="800" i="1" dirty="0"/>
              <a:t>H</a:t>
            </a:r>
            <a:r>
              <a:rPr kumimoji="1" lang="en-US" altLang="ja-JP" sz="800" i="1"/>
              <a:t>prt</a:t>
            </a:r>
            <a:r>
              <a:rPr kumimoji="1" lang="en-US" altLang="ja-JP" sz="800" i="1" baseline="30000" dirty="0"/>
              <a:t>-/-</a:t>
            </a:r>
            <a:r>
              <a:rPr kumimoji="1" lang="en-US" altLang="ja-JP" sz="800" dirty="0"/>
              <a:t>)</a:t>
            </a:r>
            <a:endParaRPr kumimoji="1" lang="ja-JP" altLang="en-US" sz="800"/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EF9938D9-BBCE-AA58-821A-720411816FB7}"/>
              </a:ext>
            </a:extLst>
          </p:cNvPr>
          <p:cNvSpPr txBox="1"/>
          <p:nvPr/>
        </p:nvSpPr>
        <p:spPr>
          <a:xfrm>
            <a:off x="2564329" y="3523781"/>
            <a:ext cx="1665841" cy="215444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kumimoji="1" lang="en-US" altLang="ja-JP" sz="800" dirty="0">
                <a:solidFill>
                  <a:srgbClr val="FF0000"/>
                </a:solidFill>
              </a:rPr>
              <a:t>Mouse Cot-I (10MAC2): Rhodamine</a:t>
            </a:r>
          </a:p>
        </p:txBody>
      </p:sp>
    </p:spTree>
    <p:extLst>
      <p:ext uri="{BB962C8B-B14F-4D97-AF65-F5344CB8AC3E}">
        <p14:creationId xmlns:p14="http://schemas.microsoft.com/office/powerpoint/2010/main" val="1746020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A645D54-1789-C5A1-8112-F7072B0D91EF}"/>
              </a:ext>
            </a:extLst>
          </p:cNvPr>
          <p:cNvSpPr txBox="1"/>
          <p:nvPr/>
        </p:nvSpPr>
        <p:spPr>
          <a:xfrm>
            <a:off x="0" y="0"/>
            <a:ext cx="35301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/>
              <a:t>Yamazaki </a:t>
            </a:r>
            <a:r>
              <a:rPr lang="en-US" altLang="ja-JP" sz="1600" i="1" dirty="0"/>
              <a:t>et al.</a:t>
            </a:r>
            <a:r>
              <a:rPr lang="en-US" altLang="ja-JP" sz="1600" dirty="0"/>
              <a:t> Supplementary Figure S4</a:t>
            </a:r>
            <a:endParaRPr kumimoji="1" lang="ja-JP" altLang="en-US" sz="1600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46FBECC-C9FF-A3A4-0F59-6C6E03771196}"/>
              </a:ext>
            </a:extLst>
          </p:cNvPr>
          <p:cNvGrpSpPr/>
          <p:nvPr/>
        </p:nvGrpSpPr>
        <p:grpSpPr>
          <a:xfrm>
            <a:off x="148370" y="338554"/>
            <a:ext cx="3185014" cy="2388760"/>
            <a:chOff x="263770" y="572843"/>
            <a:chExt cx="5168088" cy="3876066"/>
          </a:xfrm>
        </p:grpSpPr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93765880-6F6B-CA98-5EE7-BB5F5257E7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63770" y="572843"/>
              <a:ext cx="5168088" cy="3876066"/>
            </a:xfrm>
            <a:prstGeom prst="rect">
              <a:avLst/>
            </a:prstGeom>
          </p:spPr>
        </p:pic>
        <p:sp>
          <p:nvSpPr>
            <p:cNvPr id="8" name="正方形/長方形 7">
              <a:extLst>
                <a:ext uri="{FF2B5EF4-FFF2-40B4-BE49-F238E27FC236}">
                  <a16:creationId xmlns:a16="http://schemas.microsoft.com/office/drawing/2014/main" id="{B25CAA5F-7513-00BE-7E51-61F22C792571}"/>
                </a:ext>
              </a:extLst>
            </p:cNvPr>
            <p:cNvSpPr/>
            <p:nvPr/>
          </p:nvSpPr>
          <p:spPr>
            <a:xfrm>
              <a:off x="1617785" y="2795954"/>
              <a:ext cx="2039815" cy="984738"/>
            </a:xfrm>
            <a:prstGeom prst="rect">
              <a:avLst/>
            </a:prstGeom>
            <a:noFill/>
            <a:ln w="6350">
              <a:solidFill>
                <a:srgbClr val="FFFF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737"/>
            </a:p>
          </p:txBody>
        </p:sp>
      </p:grpSp>
      <p:graphicFrame>
        <p:nvGraphicFramePr>
          <p:cNvPr id="17" name="表 16">
            <a:extLst>
              <a:ext uri="{FF2B5EF4-FFF2-40B4-BE49-F238E27FC236}">
                <a16:creationId xmlns:a16="http://schemas.microsoft.com/office/drawing/2014/main" id="{ADE2E7BB-4925-5A6F-A8FD-B62490844E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8464992"/>
              </p:ext>
            </p:extLst>
          </p:nvPr>
        </p:nvGraphicFramePr>
        <p:xfrm>
          <a:off x="3429000" y="338554"/>
          <a:ext cx="2165887" cy="1143000"/>
        </p:xfrm>
        <a:graphic>
          <a:graphicData uri="http://schemas.openxmlformats.org/drawingml/2006/table">
            <a:tbl>
              <a:tblPr/>
              <a:tblGrid>
                <a:gridCol w="239365">
                  <a:extLst>
                    <a:ext uri="{9D8B030D-6E8A-4147-A177-3AD203B41FA5}">
                      <a16:colId xmlns:a16="http://schemas.microsoft.com/office/drawing/2014/main" val="3250351751"/>
                    </a:ext>
                  </a:extLst>
                </a:gridCol>
                <a:gridCol w="890364">
                  <a:extLst>
                    <a:ext uri="{9D8B030D-6E8A-4147-A177-3AD203B41FA5}">
                      <a16:colId xmlns:a16="http://schemas.microsoft.com/office/drawing/2014/main" val="881051462"/>
                    </a:ext>
                  </a:extLst>
                </a:gridCol>
                <a:gridCol w="359916">
                  <a:extLst>
                    <a:ext uri="{9D8B030D-6E8A-4147-A177-3AD203B41FA5}">
                      <a16:colId xmlns:a16="http://schemas.microsoft.com/office/drawing/2014/main" val="726659395"/>
                    </a:ext>
                  </a:extLst>
                </a:gridCol>
                <a:gridCol w="315691">
                  <a:extLst>
                    <a:ext uri="{9D8B030D-6E8A-4147-A177-3AD203B41FA5}">
                      <a16:colId xmlns:a16="http://schemas.microsoft.com/office/drawing/2014/main" val="2008988163"/>
                    </a:ext>
                  </a:extLst>
                </a:gridCol>
                <a:gridCol w="35295">
                  <a:extLst>
                    <a:ext uri="{9D8B030D-6E8A-4147-A177-3AD203B41FA5}">
                      <a16:colId xmlns:a16="http://schemas.microsoft.com/office/drawing/2014/main" val="1812115151"/>
                    </a:ext>
                  </a:extLst>
                </a:gridCol>
                <a:gridCol w="325256">
                  <a:extLst>
                    <a:ext uri="{9D8B030D-6E8A-4147-A177-3AD203B41FA5}">
                      <a16:colId xmlns:a16="http://schemas.microsoft.com/office/drawing/2014/main" val="3689720907"/>
                    </a:ext>
                  </a:extLst>
                </a:gridCol>
              </a:tblGrid>
              <a:tr h="14287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Lane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　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Cel</a:t>
                      </a: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-I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bp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8345840"/>
                  </a:ext>
                </a:extLst>
              </a:tr>
              <a:tr h="142875"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Homo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Hetero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0160475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1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Marker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1014443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2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Kit positive control 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+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633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415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6737387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3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Kit positive control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-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218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6942583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4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DT40-10MAC2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+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638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409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2614191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5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</a:rPr>
                        <a:t>DT40-10MAC2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-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ja-JP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229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8116912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6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3132101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F185AC9-5136-5D63-4D05-CCB5FDB90DE4}"/>
              </a:ext>
            </a:extLst>
          </p:cNvPr>
          <p:cNvSpPr txBox="1"/>
          <p:nvPr/>
        </p:nvSpPr>
        <p:spPr>
          <a:xfrm>
            <a:off x="163286" y="2727314"/>
            <a:ext cx="6531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ja-JP" sz="1200" b="1" dirty="0"/>
              <a:t>Supplementary Figure 4. Uncropped images of electrophoresis.</a:t>
            </a:r>
          </a:p>
          <a:p>
            <a:pPr algn="just"/>
            <a:r>
              <a:rPr lang="en-US" altLang="ja-JP" sz="1200" dirty="0"/>
              <a:t>Uncropped image of electrophoresis is presented, and the dotted square indicates the figure used in Supplementary Fig. 1b.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3915DA5-A306-242D-B9AB-4125B4D74986}"/>
              </a:ext>
            </a:extLst>
          </p:cNvPr>
          <p:cNvSpPr txBox="1"/>
          <p:nvPr/>
        </p:nvSpPr>
        <p:spPr>
          <a:xfrm>
            <a:off x="2166399" y="547658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6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D20F850-8450-BC71-2EAC-2F1BF0675F19}"/>
              </a:ext>
            </a:extLst>
          </p:cNvPr>
          <p:cNvSpPr txBox="1"/>
          <p:nvPr/>
        </p:nvSpPr>
        <p:spPr>
          <a:xfrm>
            <a:off x="1914025" y="547658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5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55FE9A8-4129-98B3-8165-7F7AC71AB910}"/>
              </a:ext>
            </a:extLst>
          </p:cNvPr>
          <p:cNvSpPr txBox="1"/>
          <p:nvPr/>
        </p:nvSpPr>
        <p:spPr>
          <a:xfrm>
            <a:off x="1686164" y="547658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4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FC4AA72-1102-D8EE-1DC2-13032A650A52}"/>
              </a:ext>
            </a:extLst>
          </p:cNvPr>
          <p:cNvSpPr txBox="1"/>
          <p:nvPr/>
        </p:nvSpPr>
        <p:spPr>
          <a:xfrm>
            <a:off x="1454637" y="547658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3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102BEB9-B60E-4CFE-93C1-10114ACCC4B9}"/>
              </a:ext>
            </a:extLst>
          </p:cNvPr>
          <p:cNvSpPr txBox="1"/>
          <p:nvPr/>
        </p:nvSpPr>
        <p:spPr>
          <a:xfrm>
            <a:off x="1220561" y="547658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2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3C7A102-DD8C-D19D-5088-0B3970A5358B}"/>
              </a:ext>
            </a:extLst>
          </p:cNvPr>
          <p:cNvSpPr txBox="1"/>
          <p:nvPr/>
        </p:nvSpPr>
        <p:spPr>
          <a:xfrm>
            <a:off x="989780" y="547658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1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283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A645D54-1789-C5A1-8112-F7072B0D91EF}"/>
              </a:ext>
            </a:extLst>
          </p:cNvPr>
          <p:cNvSpPr txBox="1"/>
          <p:nvPr/>
        </p:nvSpPr>
        <p:spPr>
          <a:xfrm>
            <a:off x="0" y="0"/>
            <a:ext cx="35301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/>
              <a:t>Yamazaki </a:t>
            </a:r>
            <a:r>
              <a:rPr lang="en-US" altLang="ja-JP" sz="1600" i="1" dirty="0"/>
              <a:t>et al.</a:t>
            </a:r>
            <a:r>
              <a:rPr lang="en-US" altLang="ja-JP" sz="1600" dirty="0"/>
              <a:t> Supplementary Figure S5</a:t>
            </a:r>
            <a:endParaRPr kumimoji="1" lang="ja-JP" altLang="en-US" sz="160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AEDAAF21-1181-D5D5-66D9-9222EFCAFF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70" y="338554"/>
            <a:ext cx="3185013" cy="238876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96E4761F-19E6-C08A-2F49-4B61100581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70" y="3415786"/>
            <a:ext cx="3185013" cy="2388760"/>
          </a:xfrm>
          <a:prstGeom prst="rect">
            <a:avLst/>
          </a:prstGeom>
        </p:spPr>
      </p:pic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D915B7CF-A57F-E890-9592-AB8C6BD8DEC9}"/>
              </a:ext>
            </a:extLst>
          </p:cNvPr>
          <p:cNvSpPr/>
          <p:nvPr/>
        </p:nvSpPr>
        <p:spPr>
          <a:xfrm>
            <a:off x="1556567" y="1429774"/>
            <a:ext cx="612562" cy="279790"/>
          </a:xfrm>
          <a:prstGeom prst="rect">
            <a:avLst/>
          </a:prstGeom>
          <a:noFill/>
          <a:ln w="635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37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F60FF1D3-4C4D-460F-09DF-404A917E9697}"/>
              </a:ext>
            </a:extLst>
          </p:cNvPr>
          <p:cNvSpPr/>
          <p:nvPr/>
        </p:nvSpPr>
        <p:spPr>
          <a:xfrm>
            <a:off x="1123526" y="4755135"/>
            <a:ext cx="1045603" cy="312407"/>
          </a:xfrm>
          <a:prstGeom prst="rect">
            <a:avLst/>
          </a:prstGeom>
          <a:noFill/>
          <a:ln w="635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37"/>
          </a:p>
        </p:txBody>
      </p:sp>
      <p:graphicFrame>
        <p:nvGraphicFramePr>
          <p:cNvPr id="21" name="表 20">
            <a:extLst>
              <a:ext uri="{FF2B5EF4-FFF2-40B4-BE49-F238E27FC236}">
                <a16:creationId xmlns:a16="http://schemas.microsoft.com/office/drawing/2014/main" id="{7EC34B5F-1590-F524-E294-65FDBC1DFE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9601569"/>
              </p:ext>
            </p:extLst>
          </p:nvPr>
        </p:nvGraphicFramePr>
        <p:xfrm>
          <a:off x="3419109" y="338554"/>
          <a:ext cx="1053627" cy="1285875"/>
        </p:xfrm>
        <a:graphic>
          <a:graphicData uri="http://schemas.openxmlformats.org/drawingml/2006/table">
            <a:tbl>
              <a:tblPr/>
              <a:tblGrid>
                <a:gridCol w="329258">
                  <a:extLst>
                    <a:ext uri="{9D8B030D-6E8A-4147-A177-3AD203B41FA5}">
                      <a16:colId xmlns:a16="http://schemas.microsoft.com/office/drawing/2014/main" val="3250351751"/>
                    </a:ext>
                  </a:extLst>
                </a:gridCol>
                <a:gridCol w="329258">
                  <a:extLst>
                    <a:ext uri="{9D8B030D-6E8A-4147-A177-3AD203B41FA5}">
                      <a16:colId xmlns:a16="http://schemas.microsoft.com/office/drawing/2014/main" val="881051462"/>
                    </a:ext>
                  </a:extLst>
                </a:gridCol>
                <a:gridCol w="395111">
                  <a:extLst>
                    <a:ext uri="{9D8B030D-6E8A-4147-A177-3AD203B41FA5}">
                      <a16:colId xmlns:a16="http://schemas.microsoft.com/office/drawing/2014/main" val="1812115151"/>
                    </a:ext>
                  </a:extLst>
                </a:gridCol>
              </a:tblGrid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Lane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　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bp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345840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1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014443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2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737387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3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Marker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942583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4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HR1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8711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2614191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5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HR2-1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4776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8116912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6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HR2-2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4435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3132101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7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849852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8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434182"/>
                  </a:ext>
                </a:extLst>
              </a:tr>
            </a:tbl>
          </a:graphicData>
        </a:graphic>
      </p:graphicFrame>
      <p:graphicFrame>
        <p:nvGraphicFramePr>
          <p:cNvPr id="22" name="表 21">
            <a:extLst>
              <a:ext uri="{FF2B5EF4-FFF2-40B4-BE49-F238E27FC236}">
                <a16:creationId xmlns:a16="http://schemas.microsoft.com/office/drawing/2014/main" id="{7DBF33D3-8A56-8BB4-7A4A-40E0099A6C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3052157"/>
              </p:ext>
            </p:extLst>
          </p:nvPr>
        </p:nvGraphicFramePr>
        <p:xfrm>
          <a:off x="3419109" y="3415785"/>
          <a:ext cx="1053627" cy="1000125"/>
        </p:xfrm>
        <a:graphic>
          <a:graphicData uri="http://schemas.openxmlformats.org/drawingml/2006/table">
            <a:tbl>
              <a:tblPr/>
              <a:tblGrid>
                <a:gridCol w="329258">
                  <a:extLst>
                    <a:ext uri="{9D8B030D-6E8A-4147-A177-3AD203B41FA5}">
                      <a16:colId xmlns:a16="http://schemas.microsoft.com/office/drawing/2014/main" val="3250351751"/>
                    </a:ext>
                  </a:extLst>
                </a:gridCol>
                <a:gridCol w="329258">
                  <a:extLst>
                    <a:ext uri="{9D8B030D-6E8A-4147-A177-3AD203B41FA5}">
                      <a16:colId xmlns:a16="http://schemas.microsoft.com/office/drawing/2014/main" val="881051462"/>
                    </a:ext>
                  </a:extLst>
                </a:gridCol>
                <a:gridCol w="395111">
                  <a:extLst>
                    <a:ext uri="{9D8B030D-6E8A-4147-A177-3AD203B41FA5}">
                      <a16:colId xmlns:a16="http://schemas.microsoft.com/office/drawing/2014/main" val="1812115151"/>
                    </a:ext>
                  </a:extLst>
                </a:gridCol>
              </a:tblGrid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Lane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　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bp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345840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1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Marker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014443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2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HR3-1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3085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737387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3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HR3-2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2313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942583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4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HR4-3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1921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2614191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5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HR4-4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3014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8116912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</a:rPr>
                        <a:t>6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3132101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22A200F-57CD-6F5E-B6FB-132F0C0D98E3}"/>
              </a:ext>
            </a:extLst>
          </p:cNvPr>
          <p:cNvSpPr txBox="1"/>
          <p:nvPr/>
        </p:nvSpPr>
        <p:spPr>
          <a:xfrm>
            <a:off x="163286" y="5804546"/>
            <a:ext cx="6531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ja-JP" sz="1200" b="1" dirty="0"/>
              <a:t>Supplementary Figure 5. Uncropped images of electrophoresis.</a:t>
            </a:r>
          </a:p>
          <a:p>
            <a:pPr algn="just"/>
            <a:r>
              <a:rPr lang="en-US" altLang="ja-JP" sz="1200" dirty="0"/>
              <a:t>Uncropped images of electrophoresis are presented, and the dotted square indicates the figure used in Fig. 2b.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A68E3C2-CE11-D7E1-9848-086060BDA441}"/>
              </a:ext>
            </a:extLst>
          </p:cNvPr>
          <p:cNvSpPr txBox="1"/>
          <p:nvPr/>
        </p:nvSpPr>
        <p:spPr>
          <a:xfrm>
            <a:off x="1933246" y="721330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6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A402140-2D78-A57D-DD93-2C8FCC3928EA}"/>
              </a:ext>
            </a:extLst>
          </p:cNvPr>
          <p:cNvSpPr txBox="1"/>
          <p:nvPr/>
        </p:nvSpPr>
        <p:spPr>
          <a:xfrm>
            <a:off x="1792632" y="721330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5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1209ED1-BE04-E8CC-2B3C-19BEF8803903}"/>
              </a:ext>
            </a:extLst>
          </p:cNvPr>
          <p:cNvSpPr txBox="1"/>
          <p:nvPr/>
        </p:nvSpPr>
        <p:spPr>
          <a:xfrm>
            <a:off x="1648462" y="721330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4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1ADF4A9-CDC7-54AC-7E21-2E9BBD380702}"/>
              </a:ext>
            </a:extLst>
          </p:cNvPr>
          <p:cNvSpPr txBox="1"/>
          <p:nvPr/>
        </p:nvSpPr>
        <p:spPr>
          <a:xfrm>
            <a:off x="1506074" y="721330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3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155D5B1-6F0C-73F7-9DDE-72F49B09D430}"/>
              </a:ext>
            </a:extLst>
          </p:cNvPr>
          <p:cNvSpPr txBox="1"/>
          <p:nvPr/>
        </p:nvSpPr>
        <p:spPr>
          <a:xfrm>
            <a:off x="1355053" y="721330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2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55FDF95C-6101-3D65-1823-E1CB569E8F44}"/>
              </a:ext>
            </a:extLst>
          </p:cNvPr>
          <p:cNvSpPr txBox="1"/>
          <p:nvPr/>
        </p:nvSpPr>
        <p:spPr>
          <a:xfrm>
            <a:off x="1194605" y="721330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1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CC0144C-3C39-D2AA-D03C-1C23F1BAA82D}"/>
              </a:ext>
            </a:extLst>
          </p:cNvPr>
          <p:cNvSpPr txBox="1"/>
          <p:nvPr/>
        </p:nvSpPr>
        <p:spPr>
          <a:xfrm>
            <a:off x="2220546" y="721330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8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30AA884C-17DB-B902-27E7-E14A515C952A}"/>
              </a:ext>
            </a:extLst>
          </p:cNvPr>
          <p:cNvSpPr txBox="1"/>
          <p:nvPr/>
        </p:nvSpPr>
        <p:spPr>
          <a:xfrm>
            <a:off x="2079932" y="721330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7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F98DB36-D858-5E04-1195-3D8C78988F43}"/>
              </a:ext>
            </a:extLst>
          </p:cNvPr>
          <p:cNvSpPr txBox="1"/>
          <p:nvPr/>
        </p:nvSpPr>
        <p:spPr>
          <a:xfrm>
            <a:off x="2135045" y="3785488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6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536BF2C-09F4-418E-C834-B95CEDE72734}"/>
              </a:ext>
            </a:extLst>
          </p:cNvPr>
          <p:cNvSpPr txBox="1"/>
          <p:nvPr/>
        </p:nvSpPr>
        <p:spPr>
          <a:xfrm>
            <a:off x="1936646" y="3785488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5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FAD2095-B357-5B95-1F02-F60E7E8D4CF8}"/>
              </a:ext>
            </a:extLst>
          </p:cNvPr>
          <p:cNvSpPr txBox="1"/>
          <p:nvPr/>
        </p:nvSpPr>
        <p:spPr>
          <a:xfrm>
            <a:off x="1724660" y="3785488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4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82381ED3-7D8F-B3E1-E394-3477DE24EC56}"/>
              </a:ext>
            </a:extLst>
          </p:cNvPr>
          <p:cNvSpPr txBox="1"/>
          <p:nvPr/>
        </p:nvSpPr>
        <p:spPr>
          <a:xfrm>
            <a:off x="1528058" y="3785488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3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510C7DEC-E8F9-9431-E32B-8F2A45C63BD9}"/>
              </a:ext>
            </a:extLst>
          </p:cNvPr>
          <p:cNvSpPr txBox="1"/>
          <p:nvPr/>
        </p:nvSpPr>
        <p:spPr>
          <a:xfrm>
            <a:off x="1316207" y="3785488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2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8C154376-CE6A-5797-275D-F85B9C52FC7B}"/>
              </a:ext>
            </a:extLst>
          </p:cNvPr>
          <p:cNvSpPr txBox="1"/>
          <p:nvPr/>
        </p:nvSpPr>
        <p:spPr>
          <a:xfrm>
            <a:off x="1098126" y="3785488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1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0279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A645D54-1789-C5A1-8112-F7072B0D91EF}"/>
              </a:ext>
            </a:extLst>
          </p:cNvPr>
          <p:cNvSpPr txBox="1"/>
          <p:nvPr/>
        </p:nvSpPr>
        <p:spPr>
          <a:xfrm>
            <a:off x="0" y="0"/>
            <a:ext cx="35301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/>
              <a:t>Yamazaki </a:t>
            </a:r>
            <a:r>
              <a:rPr lang="en-US" altLang="ja-JP" sz="1600" i="1" dirty="0"/>
              <a:t>et al.</a:t>
            </a:r>
            <a:r>
              <a:rPr lang="en-US" altLang="ja-JP" sz="1600" dirty="0"/>
              <a:t> Supplementary Figure S6</a:t>
            </a:r>
            <a:endParaRPr kumimoji="1" lang="ja-JP" altLang="en-US" sz="160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04D768CC-759C-C904-7D13-0F60514FD0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371" y="338555"/>
            <a:ext cx="3185013" cy="2388760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7A33D1D9-A651-43B2-7E82-FCB30FF50F1D}"/>
              </a:ext>
            </a:extLst>
          </p:cNvPr>
          <p:cNvSpPr/>
          <p:nvPr/>
        </p:nvSpPr>
        <p:spPr>
          <a:xfrm>
            <a:off x="982828" y="1218970"/>
            <a:ext cx="1516379" cy="549228"/>
          </a:xfrm>
          <a:prstGeom prst="rect">
            <a:avLst/>
          </a:prstGeom>
          <a:noFill/>
          <a:ln w="635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37"/>
          </a:p>
        </p:txBody>
      </p:sp>
      <p:graphicFrame>
        <p:nvGraphicFramePr>
          <p:cNvPr id="12" name="表 11">
            <a:extLst>
              <a:ext uri="{FF2B5EF4-FFF2-40B4-BE49-F238E27FC236}">
                <a16:creationId xmlns:a16="http://schemas.microsoft.com/office/drawing/2014/main" id="{18101985-D3C2-04BD-B5A1-912E18DDB6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3334366"/>
              </p:ext>
            </p:extLst>
          </p:nvPr>
        </p:nvGraphicFramePr>
        <p:xfrm>
          <a:off x="3428999" y="338554"/>
          <a:ext cx="1700939" cy="1285875"/>
        </p:xfrm>
        <a:graphic>
          <a:graphicData uri="http://schemas.openxmlformats.org/drawingml/2006/table">
            <a:tbl>
              <a:tblPr/>
              <a:tblGrid>
                <a:gridCol w="392075">
                  <a:extLst>
                    <a:ext uri="{9D8B030D-6E8A-4147-A177-3AD203B41FA5}">
                      <a16:colId xmlns:a16="http://schemas.microsoft.com/office/drawing/2014/main" val="3250351751"/>
                    </a:ext>
                  </a:extLst>
                </a:gridCol>
                <a:gridCol w="894675">
                  <a:extLst>
                    <a:ext uri="{9D8B030D-6E8A-4147-A177-3AD203B41FA5}">
                      <a16:colId xmlns:a16="http://schemas.microsoft.com/office/drawing/2014/main" val="881051462"/>
                    </a:ext>
                  </a:extLst>
                </a:gridCol>
                <a:gridCol w="414189">
                  <a:extLst>
                    <a:ext uri="{9D8B030D-6E8A-4147-A177-3AD203B41FA5}">
                      <a16:colId xmlns:a16="http://schemas.microsoft.com/office/drawing/2014/main" val="1812115151"/>
                    </a:ext>
                  </a:extLst>
                </a:gridCol>
              </a:tblGrid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Lane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bp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345840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Marker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014443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dirty="0">
                          <a:latin typeface="+mn-lt"/>
                          <a:cs typeface="Arial" panose="020B0604020202020204" pitchFamily="34" charset="0"/>
                        </a:rPr>
                        <a:t>HR2-1.G600</a:t>
                      </a:r>
                      <a:endParaRPr kumimoji="1" lang="ja-JP" altLang="en-US" sz="8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3085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737387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dirty="0">
                          <a:latin typeface="+mn-lt"/>
                          <a:cs typeface="Arial" panose="020B0604020202020204" pitchFamily="34" charset="0"/>
                        </a:rPr>
                        <a:t>HR2-2.G600</a:t>
                      </a:r>
                      <a:endParaRPr kumimoji="1" lang="ja-JP" altLang="en-US" sz="8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6262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942583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dirty="0">
                          <a:latin typeface="+mn-lt"/>
                          <a:cs typeface="Arial" panose="020B0604020202020204" pitchFamily="34" charset="0"/>
                        </a:rPr>
                        <a:t>HR2-2.G300</a:t>
                      </a:r>
                      <a:endParaRPr kumimoji="1" lang="ja-JP" altLang="en-US" sz="8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5926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2614191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dirty="0">
                          <a:latin typeface="+mn-lt"/>
                          <a:cs typeface="Arial" panose="020B0604020202020204" pitchFamily="34" charset="0"/>
                        </a:rPr>
                        <a:t>HR2-2.G60</a:t>
                      </a:r>
                      <a:endParaRPr kumimoji="1" lang="ja-JP" altLang="en-US" sz="8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5686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8116912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dirty="0">
                          <a:latin typeface="+mn-lt"/>
                          <a:cs typeface="Arial" panose="020B0604020202020204" pitchFamily="34" charset="0"/>
                        </a:rPr>
                        <a:t>HR2-1.G600.L60</a:t>
                      </a:r>
                      <a:endParaRPr kumimoji="1" lang="ja-JP" altLang="en-US" sz="8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2436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3132101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dirty="0">
                          <a:latin typeface="+mn-lt"/>
                          <a:cs typeface="Arial" panose="020B0604020202020204" pitchFamily="34" charset="0"/>
                        </a:rPr>
                        <a:t>HR2-2.G600.R60</a:t>
                      </a:r>
                      <a:endParaRPr kumimoji="1" lang="ja-JP" altLang="en-US" sz="8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5386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849852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dirty="0">
                          <a:latin typeface="+mn-lt"/>
                          <a:cs typeface="Arial" panose="020B0604020202020204" pitchFamily="34" charset="0"/>
                        </a:rPr>
                        <a:t>HR2-2.G60.R60</a:t>
                      </a:r>
                      <a:endParaRPr kumimoji="1" lang="ja-JP" altLang="en-US" sz="8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4810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434182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53174F5-0815-8E93-4302-2A97287877E4}"/>
              </a:ext>
            </a:extLst>
          </p:cNvPr>
          <p:cNvSpPr txBox="1"/>
          <p:nvPr/>
        </p:nvSpPr>
        <p:spPr>
          <a:xfrm>
            <a:off x="163286" y="2730567"/>
            <a:ext cx="6531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ja-JP" sz="1200" b="1" dirty="0"/>
              <a:t>Supplementary Figure 6. Uncropped images of electrophoresis.</a:t>
            </a:r>
          </a:p>
          <a:p>
            <a:pPr algn="just"/>
            <a:r>
              <a:rPr lang="en-US" altLang="ja-JP" sz="1200" dirty="0"/>
              <a:t>Uncropped image of electrophoresis is presented, and the dotted square indicates the figure used in Fig. 3b.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0E24406-0006-6B01-2FB5-48B256690203}"/>
              </a:ext>
            </a:extLst>
          </p:cNvPr>
          <p:cNvSpPr txBox="1"/>
          <p:nvPr/>
        </p:nvSpPr>
        <p:spPr>
          <a:xfrm>
            <a:off x="1868347" y="382703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6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1200AD4-3830-228D-B23F-8F52190A4798}"/>
              </a:ext>
            </a:extLst>
          </p:cNvPr>
          <p:cNvSpPr txBox="1"/>
          <p:nvPr/>
        </p:nvSpPr>
        <p:spPr>
          <a:xfrm>
            <a:off x="1690045" y="382703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5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942F75CC-C72A-31DE-72EE-76E25E0A4EA9}"/>
              </a:ext>
            </a:extLst>
          </p:cNvPr>
          <p:cNvSpPr txBox="1"/>
          <p:nvPr/>
        </p:nvSpPr>
        <p:spPr>
          <a:xfrm>
            <a:off x="1507045" y="382703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4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7C0708C-0926-F937-4FF8-D626490F713F}"/>
              </a:ext>
            </a:extLst>
          </p:cNvPr>
          <p:cNvSpPr txBox="1"/>
          <p:nvPr/>
        </p:nvSpPr>
        <p:spPr>
          <a:xfrm>
            <a:off x="1326394" y="382703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3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CBECC2C-83F0-4E16-FD2C-27E4F9DE0C23}"/>
              </a:ext>
            </a:extLst>
          </p:cNvPr>
          <p:cNvSpPr txBox="1"/>
          <p:nvPr/>
        </p:nvSpPr>
        <p:spPr>
          <a:xfrm>
            <a:off x="1134341" y="382703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2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0AD9DCD-F93E-20F3-F864-5753DA80C8DF}"/>
              </a:ext>
            </a:extLst>
          </p:cNvPr>
          <p:cNvSpPr txBox="1"/>
          <p:nvPr/>
        </p:nvSpPr>
        <p:spPr>
          <a:xfrm>
            <a:off x="953305" y="382703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1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FD53E07-E8F4-3517-1B9B-18A781BC9C3F}"/>
              </a:ext>
            </a:extLst>
          </p:cNvPr>
          <p:cNvSpPr txBox="1"/>
          <p:nvPr/>
        </p:nvSpPr>
        <p:spPr>
          <a:xfrm>
            <a:off x="2249235" y="382703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8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7B0821D-4C55-BFE0-4821-E11BA88E5FED}"/>
              </a:ext>
            </a:extLst>
          </p:cNvPr>
          <p:cNvSpPr txBox="1"/>
          <p:nvPr/>
        </p:nvSpPr>
        <p:spPr>
          <a:xfrm>
            <a:off x="2070933" y="382703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7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172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908312AA-AB9D-4DB0-3C60-52740FD671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371" y="338554"/>
            <a:ext cx="3185013" cy="2388760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62A7A31-CB98-A6B3-408C-CF3F7121B6D0}"/>
              </a:ext>
            </a:extLst>
          </p:cNvPr>
          <p:cNvSpPr/>
          <p:nvPr/>
        </p:nvSpPr>
        <p:spPr>
          <a:xfrm>
            <a:off x="1509770" y="1048858"/>
            <a:ext cx="690989" cy="549228"/>
          </a:xfrm>
          <a:prstGeom prst="rect">
            <a:avLst/>
          </a:prstGeom>
          <a:noFill/>
          <a:ln w="635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37"/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F39ED79D-AA85-813B-01F6-3703B8F285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9723234"/>
              </p:ext>
            </p:extLst>
          </p:nvPr>
        </p:nvGraphicFramePr>
        <p:xfrm>
          <a:off x="3429000" y="338554"/>
          <a:ext cx="1405956" cy="1285875"/>
        </p:xfrm>
        <a:graphic>
          <a:graphicData uri="http://schemas.openxmlformats.org/drawingml/2006/table">
            <a:tbl>
              <a:tblPr/>
              <a:tblGrid>
                <a:gridCol w="324080">
                  <a:extLst>
                    <a:ext uri="{9D8B030D-6E8A-4147-A177-3AD203B41FA5}">
                      <a16:colId xmlns:a16="http://schemas.microsoft.com/office/drawing/2014/main" val="3250351751"/>
                    </a:ext>
                  </a:extLst>
                </a:gridCol>
                <a:gridCol w="739517">
                  <a:extLst>
                    <a:ext uri="{9D8B030D-6E8A-4147-A177-3AD203B41FA5}">
                      <a16:colId xmlns:a16="http://schemas.microsoft.com/office/drawing/2014/main" val="881051462"/>
                    </a:ext>
                  </a:extLst>
                </a:gridCol>
                <a:gridCol w="342359">
                  <a:extLst>
                    <a:ext uri="{9D8B030D-6E8A-4147-A177-3AD203B41FA5}">
                      <a16:colId xmlns:a16="http://schemas.microsoft.com/office/drawing/2014/main" val="1812115151"/>
                    </a:ext>
                  </a:extLst>
                </a:gridCol>
              </a:tblGrid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Lane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bp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345840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014443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737387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dirty="0">
                          <a:latin typeface="+mn-lt"/>
                          <a:cs typeface="Arial" panose="020B0604020202020204" pitchFamily="34" charset="0"/>
                        </a:rPr>
                        <a:t>5’EGFP</a:t>
                      </a:r>
                      <a:endParaRPr kumimoji="1" lang="ja-JP" altLang="en-US" sz="8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3085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942583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dirty="0">
                          <a:latin typeface="+mn-lt"/>
                          <a:cs typeface="Arial" panose="020B0604020202020204" pitchFamily="34" charset="0"/>
                        </a:rPr>
                        <a:t>3’EGFP-BS</a:t>
                      </a:r>
                      <a:endParaRPr kumimoji="1" lang="ja-JP" altLang="en-US" sz="8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2306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2614191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dirty="0">
                          <a:latin typeface="+mn-lt"/>
                          <a:cs typeface="Arial" panose="020B0604020202020204" pitchFamily="34" charset="0"/>
                        </a:rPr>
                        <a:t>HLA-A</a:t>
                      </a:r>
                      <a:endParaRPr kumimoji="1" lang="ja-JP" altLang="en-US" sz="8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9977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8116912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3132101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dirty="0">
                          <a:latin typeface="+mn-lt"/>
                          <a:cs typeface="Arial" panose="020B0604020202020204" pitchFamily="34" charset="0"/>
                        </a:rPr>
                        <a:t>Marker</a:t>
                      </a:r>
                      <a:endParaRPr kumimoji="1" lang="ja-JP" altLang="en-US" sz="8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849852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0434182"/>
                  </a:ext>
                </a:extLst>
              </a:tr>
            </a:tbl>
          </a:graphicData>
        </a:graphic>
      </p:graphicFrame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BCB7A-3623-1377-0CFE-634EB6AACD09}"/>
              </a:ext>
            </a:extLst>
          </p:cNvPr>
          <p:cNvSpPr/>
          <p:nvPr/>
        </p:nvSpPr>
        <p:spPr>
          <a:xfrm>
            <a:off x="2400923" y="1048858"/>
            <a:ext cx="249287" cy="549228"/>
          </a:xfrm>
          <a:prstGeom prst="rect">
            <a:avLst/>
          </a:prstGeom>
          <a:noFill/>
          <a:ln w="635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37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C1BEF5E-3B76-BA1D-95DE-CDC6C6BA030F}"/>
              </a:ext>
            </a:extLst>
          </p:cNvPr>
          <p:cNvSpPr txBox="1"/>
          <p:nvPr/>
        </p:nvSpPr>
        <p:spPr>
          <a:xfrm>
            <a:off x="0" y="0"/>
            <a:ext cx="35301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/>
              <a:t>Yamazaki </a:t>
            </a:r>
            <a:r>
              <a:rPr lang="en-US" altLang="ja-JP" sz="1600" i="1" dirty="0"/>
              <a:t>et al.</a:t>
            </a:r>
            <a:r>
              <a:rPr lang="en-US" altLang="ja-JP" sz="1600" dirty="0"/>
              <a:t> Supplementary Figure S7</a:t>
            </a:r>
            <a:endParaRPr kumimoji="1" lang="ja-JP" altLang="en-US" sz="160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0691134-1029-997C-7B20-98163DBE84AC}"/>
              </a:ext>
            </a:extLst>
          </p:cNvPr>
          <p:cNvSpPr txBox="1"/>
          <p:nvPr/>
        </p:nvSpPr>
        <p:spPr>
          <a:xfrm>
            <a:off x="163286" y="2727314"/>
            <a:ext cx="6531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ja-JP" sz="1200" b="1" dirty="0"/>
              <a:t>Supplementary Figure 7. Uncropped images of electrophoresis.</a:t>
            </a:r>
          </a:p>
          <a:p>
            <a:pPr algn="just"/>
            <a:r>
              <a:rPr lang="en-US" altLang="ja-JP" sz="1200" dirty="0"/>
              <a:t>Uncropped image of electrophoresis is presented, and the dotted square indicates the figure used in Fig. 4b.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186CCA4-8A7F-661F-6F24-8D6A6BA7142C}"/>
              </a:ext>
            </a:extLst>
          </p:cNvPr>
          <p:cNvSpPr txBox="1"/>
          <p:nvPr/>
        </p:nvSpPr>
        <p:spPr>
          <a:xfrm>
            <a:off x="2175872" y="402527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6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A80DDFD-C5F3-CBA0-0036-FD091D90456F}"/>
              </a:ext>
            </a:extLst>
          </p:cNvPr>
          <p:cNvSpPr txBox="1"/>
          <p:nvPr/>
        </p:nvSpPr>
        <p:spPr>
          <a:xfrm>
            <a:off x="1965695" y="402527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5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828D658-6CEB-EA79-2733-FC6FBB2D2665}"/>
              </a:ext>
            </a:extLst>
          </p:cNvPr>
          <p:cNvSpPr txBox="1"/>
          <p:nvPr/>
        </p:nvSpPr>
        <p:spPr>
          <a:xfrm>
            <a:off x="1737842" y="402527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4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50C01DD-1DCB-CBD7-B563-78E2B91ABE0B}"/>
              </a:ext>
            </a:extLst>
          </p:cNvPr>
          <p:cNvSpPr txBox="1"/>
          <p:nvPr/>
        </p:nvSpPr>
        <p:spPr>
          <a:xfrm>
            <a:off x="1522005" y="402527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3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FDDFA5B-1278-AE9C-4151-148F342E7E00}"/>
              </a:ext>
            </a:extLst>
          </p:cNvPr>
          <p:cNvSpPr txBox="1"/>
          <p:nvPr/>
        </p:nvSpPr>
        <p:spPr>
          <a:xfrm>
            <a:off x="1306719" y="402527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2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7CBB6B9-FA67-4D1D-8E23-9D2C8144CB09}"/>
              </a:ext>
            </a:extLst>
          </p:cNvPr>
          <p:cNvSpPr txBox="1"/>
          <p:nvPr/>
        </p:nvSpPr>
        <p:spPr>
          <a:xfrm>
            <a:off x="1073955" y="402527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1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DFB7DE5-DD5D-E733-4353-2E50CBD31FB0}"/>
              </a:ext>
            </a:extLst>
          </p:cNvPr>
          <p:cNvSpPr txBox="1"/>
          <p:nvPr/>
        </p:nvSpPr>
        <p:spPr>
          <a:xfrm>
            <a:off x="2626227" y="402527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8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CF90D94-95FA-DA79-8938-882576C17E50}"/>
              </a:ext>
            </a:extLst>
          </p:cNvPr>
          <p:cNvSpPr txBox="1"/>
          <p:nvPr/>
        </p:nvSpPr>
        <p:spPr>
          <a:xfrm>
            <a:off x="2409385" y="402527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7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728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F39ED79D-AA85-813B-01F6-3703B8F285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0224232"/>
              </p:ext>
            </p:extLst>
          </p:nvPr>
        </p:nvGraphicFramePr>
        <p:xfrm>
          <a:off x="3428998" y="338554"/>
          <a:ext cx="2819005" cy="2000250"/>
        </p:xfrm>
        <a:graphic>
          <a:graphicData uri="http://schemas.openxmlformats.org/drawingml/2006/table">
            <a:tbl>
              <a:tblPr/>
              <a:tblGrid>
                <a:gridCol w="436980">
                  <a:extLst>
                    <a:ext uri="{9D8B030D-6E8A-4147-A177-3AD203B41FA5}">
                      <a16:colId xmlns:a16="http://schemas.microsoft.com/office/drawing/2014/main" val="3250351751"/>
                    </a:ext>
                  </a:extLst>
                </a:gridCol>
                <a:gridCol w="997144">
                  <a:extLst>
                    <a:ext uri="{9D8B030D-6E8A-4147-A177-3AD203B41FA5}">
                      <a16:colId xmlns:a16="http://schemas.microsoft.com/office/drawing/2014/main" val="881051462"/>
                    </a:ext>
                  </a:extLst>
                </a:gridCol>
                <a:gridCol w="461627">
                  <a:extLst>
                    <a:ext uri="{9D8B030D-6E8A-4147-A177-3AD203B41FA5}">
                      <a16:colId xmlns:a16="http://schemas.microsoft.com/office/drawing/2014/main" val="1812115151"/>
                    </a:ext>
                  </a:extLst>
                </a:gridCol>
                <a:gridCol w="461627">
                  <a:extLst>
                    <a:ext uri="{9D8B030D-6E8A-4147-A177-3AD203B41FA5}">
                      <a16:colId xmlns:a16="http://schemas.microsoft.com/office/drawing/2014/main" val="279092469"/>
                    </a:ext>
                  </a:extLst>
                </a:gridCol>
                <a:gridCol w="461627">
                  <a:extLst>
                    <a:ext uri="{9D8B030D-6E8A-4147-A177-3AD203B41FA5}">
                      <a16:colId xmlns:a16="http://schemas.microsoft.com/office/drawing/2014/main" val="2343537015"/>
                    </a:ext>
                  </a:extLst>
                </a:gridCol>
              </a:tblGrid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Lane</a:t>
                      </a:r>
                      <a:endParaRPr lang="ja-JP" altLang="en-US" sz="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　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bp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Target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RT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8345840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Marker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1014443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dirty="0">
                          <a:latin typeface="+mn-lt"/>
                          <a:cs typeface="Arial" panose="020B0604020202020204" pitchFamily="34" charset="0"/>
                        </a:rPr>
                        <a:t>DT40-10MAC2-HLA-A</a:t>
                      </a:r>
                      <a:endParaRPr kumimoji="1" lang="ja-JP" altLang="en-US" sz="8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197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HLA-A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737387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dirty="0">
                          <a:latin typeface="+mn-lt"/>
                          <a:cs typeface="Arial" panose="020B0604020202020204" pitchFamily="34" charset="0"/>
                        </a:rPr>
                        <a:t>DT40-10MAC2</a:t>
                      </a:r>
                      <a:endParaRPr kumimoji="1" lang="ja-JP" altLang="en-US" sz="8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197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HLA-A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6942583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2614191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8116912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dirty="0">
                          <a:latin typeface="+mn-lt"/>
                          <a:cs typeface="Arial" panose="020B0604020202020204" pitchFamily="34" charset="0"/>
                        </a:rPr>
                        <a:t>DT40-10MAC2-HLA-A</a:t>
                      </a:r>
                      <a:endParaRPr kumimoji="1" lang="ja-JP" altLang="en-US" sz="8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113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GAPDH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9936419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dirty="0">
                          <a:latin typeface="+mn-lt"/>
                          <a:cs typeface="Arial" panose="020B0604020202020204" pitchFamily="34" charset="0"/>
                        </a:rPr>
                        <a:t>DT40-10MAC2</a:t>
                      </a:r>
                      <a:endParaRPr kumimoji="1" lang="ja-JP" altLang="en-US" sz="8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113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GAPDH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+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9344563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9836392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5201117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dirty="0">
                          <a:latin typeface="+mn-lt"/>
                          <a:cs typeface="Arial" panose="020B0604020202020204" pitchFamily="34" charset="0"/>
                        </a:rPr>
                        <a:t>DT40-10MAC2-HLA-A</a:t>
                      </a:r>
                      <a:endParaRPr kumimoji="1" lang="ja-JP" altLang="en-US" sz="8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113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GAPDH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0482880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800" dirty="0">
                          <a:latin typeface="+mn-lt"/>
                          <a:cs typeface="Arial" panose="020B0604020202020204" pitchFamily="34" charset="0"/>
                        </a:rPr>
                        <a:t>DT40-10MAC2</a:t>
                      </a:r>
                      <a:endParaRPr kumimoji="1" lang="ja-JP" altLang="en-US" sz="8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113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GAPDH</a:t>
                      </a:r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6574635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5525103"/>
                  </a:ext>
                </a:extLst>
              </a:tr>
              <a:tr h="14287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游ゴシック" panose="020B0400000000000000" pitchFamily="34" charset="-128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8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altLang="ja-JP" sz="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ea typeface="游ゴシック" panose="020B0400000000000000" pitchFamily="34" charset="-128"/>
                        <a:cs typeface="Arial" panose="020B0604020202020204" pitchFamily="34" charset="0"/>
                      </a:endParaRPr>
                    </a:p>
                  </a:txBody>
                  <a:tcPr marL="5358" marR="5358" marT="535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2044649"/>
                  </a:ext>
                </a:extLst>
              </a:tr>
            </a:tbl>
          </a:graphicData>
        </a:graphic>
      </p:graphicFrame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C1BEF5E-3B76-BA1D-95DE-CDC6C6BA030F}"/>
              </a:ext>
            </a:extLst>
          </p:cNvPr>
          <p:cNvSpPr txBox="1"/>
          <p:nvPr/>
        </p:nvSpPr>
        <p:spPr>
          <a:xfrm>
            <a:off x="0" y="0"/>
            <a:ext cx="353019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/>
              <a:t>Yamazaki </a:t>
            </a:r>
            <a:r>
              <a:rPr lang="en-US" altLang="ja-JP" sz="1600" i="1" dirty="0"/>
              <a:t>et al.</a:t>
            </a:r>
            <a:r>
              <a:rPr lang="en-US" altLang="ja-JP" sz="1600" dirty="0"/>
              <a:t> Supplementary Figure S8</a:t>
            </a:r>
            <a:endParaRPr kumimoji="1" lang="ja-JP" altLang="en-US" sz="160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FB87A5A-CD8D-3F88-E503-069BBD5CE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371" y="338554"/>
            <a:ext cx="3185013" cy="2388760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462A7A31-CB98-A6B3-408C-CF3F7121B6D0}"/>
              </a:ext>
            </a:extLst>
          </p:cNvPr>
          <p:cNvSpPr/>
          <p:nvPr/>
        </p:nvSpPr>
        <p:spPr>
          <a:xfrm>
            <a:off x="332295" y="1223108"/>
            <a:ext cx="645605" cy="453292"/>
          </a:xfrm>
          <a:prstGeom prst="rect">
            <a:avLst/>
          </a:prstGeom>
          <a:noFill/>
          <a:ln w="635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37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2D00D2-9DC9-7218-15F4-F48F671A202D}"/>
              </a:ext>
            </a:extLst>
          </p:cNvPr>
          <p:cNvSpPr/>
          <p:nvPr/>
        </p:nvSpPr>
        <p:spPr>
          <a:xfrm>
            <a:off x="1442079" y="1477108"/>
            <a:ext cx="434346" cy="156307"/>
          </a:xfrm>
          <a:prstGeom prst="rect">
            <a:avLst/>
          </a:prstGeom>
          <a:noFill/>
          <a:ln w="635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37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262FB724-FC14-1731-B259-5A07F96373FD}"/>
              </a:ext>
            </a:extLst>
          </p:cNvPr>
          <p:cNvSpPr/>
          <p:nvPr/>
        </p:nvSpPr>
        <p:spPr>
          <a:xfrm>
            <a:off x="2344615" y="1477108"/>
            <a:ext cx="434346" cy="156307"/>
          </a:xfrm>
          <a:prstGeom prst="rect">
            <a:avLst/>
          </a:prstGeom>
          <a:noFill/>
          <a:ln w="6350">
            <a:solidFill>
              <a:srgbClr val="FFFF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737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F2C094-F6BA-11C2-974E-1A8F8D4545DF}"/>
              </a:ext>
            </a:extLst>
          </p:cNvPr>
          <p:cNvSpPr txBox="1"/>
          <p:nvPr/>
        </p:nvSpPr>
        <p:spPr>
          <a:xfrm>
            <a:off x="163286" y="2727314"/>
            <a:ext cx="6531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ja-JP" sz="1200" b="1" dirty="0"/>
              <a:t>Supplementary Figure 8. Uncropped images of electrophoresis.</a:t>
            </a:r>
          </a:p>
          <a:p>
            <a:pPr algn="just"/>
            <a:r>
              <a:rPr lang="en-US" altLang="ja-JP" sz="1200" dirty="0"/>
              <a:t>Uncropped image of electrophoresis is presented, and the dotted square indicates the figure used in Fig. 4e.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5F1E8B2-EEBE-86C6-426A-76D7CD516517}"/>
              </a:ext>
            </a:extLst>
          </p:cNvPr>
          <p:cNvSpPr txBox="1"/>
          <p:nvPr/>
        </p:nvSpPr>
        <p:spPr>
          <a:xfrm>
            <a:off x="1406280" y="563061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6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E022FC0-EA2F-4491-1B7A-06B167D5A204}"/>
              </a:ext>
            </a:extLst>
          </p:cNvPr>
          <p:cNvSpPr txBox="1"/>
          <p:nvPr/>
        </p:nvSpPr>
        <p:spPr>
          <a:xfrm>
            <a:off x="1185277" y="563061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5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A6ADFA0-E50D-5386-3B36-2A2206596763}"/>
              </a:ext>
            </a:extLst>
          </p:cNvPr>
          <p:cNvSpPr txBox="1"/>
          <p:nvPr/>
        </p:nvSpPr>
        <p:spPr>
          <a:xfrm>
            <a:off x="954554" y="563061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4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EA5F2DA-3C17-E75F-4E71-C00FDEBE9FD5}"/>
              </a:ext>
            </a:extLst>
          </p:cNvPr>
          <p:cNvSpPr txBox="1"/>
          <p:nvPr/>
        </p:nvSpPr>
        <p:spPr>
          <a:xfrm>
            <a:off x="730800" y="563061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3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B4362FC-F95D-F53E-321B-BD19A2229902}"/>
              </a:ext>
            </a:extLst>
          </p:cNvPr>
          <p:cNvSpPr txBox="1"/>
          <p:nvPr/>
        </p:nvSpPr>
        <p:spPr>
          <a:xfrm>
            <a:off x="501094" y="563061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2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8E89130-3981-A5ED-B3DF-27042D0242AF}"/>
              </a:ext>
            </a:extLst>
          </p:cNvPr>
          <p:cNvSpPr txBox="1"/>
          <p:nvPr/>
        </p:nvSpPr>
        <p:spPr>
          <a:xfrm>
            <a:off x="272561" y="563061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1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4BC1F81-F7E4-34B3-36C7-A24095EFF313}"/>
              </a:ext>
            </a:extLst>
          </p:cNvPr>
          <p:cNvSpPr txBox="1"/>
          <p:nvPr/>
        </p:nvSpPr>
        <p:spPr>
          <a:xfrm>
            <a:off x="1849644" y="563061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8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FA694D5-403B-5278-1474-B9258E0E99F0}"/>
              </a:ext>
            </a:extLst>
          </p:cNvPr>
          <p:cNvSpPr txBox="1"/>
          <p:nvPr/>
        </p:nvSpPr>
        <p:spPr>
          <a:xfrm>
            <a:off x="1632785" y="563061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7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B4751EF-48AE-FB24-2600-6E548683432F}"/>
              </a:ext>
            </a:extLst>
          </p:cNvPr>
          <p:cNvSpPr txBox="1"/>
          <p:nvPr/>
        </p:nvSpPr>
        <p:spPr>
          <a:xfrm>
            <a:off x="2945458" y="563061"/>
            <a:ext cx="3289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13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2756B27-D0ED-17E3-5E44-F1272E5DD6A4}"/>
              </a:ext>
            </a:extLst>
          </p:cNvPr>
          <p:cNvSpPr txBox="1"/>
          <p:nvPr/>
        </p:nvSpPr>
        <p:spPr>
          <a:xfrm>
            <a:off x="2706805" y="563061"/>
            <a:ext cx="3289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12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77F4CFC-FD63-5AF6-68E6-989094AF2956}"/>
              </a:ext>
            </a:extLst>
          </p:cNvPr>
          <p:cNvSpPr txBox="1"/>
          <p:nvPr/>
        </p:nvSpPr>
        <p:spPr>
          <a:xfrm>
            <a:off x="2481767" y="563061"/>
            <a:ext cx="3289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11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AC67171F-3927-0B9B-DAC7-19CDC94412E5}"/>
              </a:ext>
            </a:extLst>
          </p:cNvPr>
          <p:cNvSpPr txBox="1"/>
          <p:nvPr/>
        </p:nvSpPr>
        <p:spPr>
          <a:xfrm>
            <a:off x="2256954" y="563061"/>
            <a:ext cx="3289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10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73BC9066-12C2-5446-A9C7-4D2188E9D05B}"/>
              </a:ext>
            </a:extLst>
          </p:cNvPr>
          <p:cNvSpPr txBox="1"/>
          <p:nvPr/>
        </p:nvSpPr>
        <p:spPr>
          <a:xfrm>
            <a:off x="2069006" y="563061"/>
            <a:ext cx="25680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1100" dirty="0">
                <a:solidFill>
                  <a:schemeClr val="bg1"/>
                </a:solidFill>
              </a:rPr>
              <a:t>9</a:t>
            </a:r>
            <a:endParaRPr kumimoji="1" lang="ja-JP" altLang="en-US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3385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25597</TotalTime>
  <Words>1424</Words>
  <Application>Microsoft Macintosh PowerPoint</Application>
  <PresentationFormat>A4 210 x 297 mm</PresentationFormat>
  <Paragraphs>512</Paragraphs>
  <Slides>13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18" baseType="lpstr"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Yamazaki Kyotaro</dc:creator>
  <cp:lastModifiedBy>山﨑　匡太郎</cp:lastModifiedBy>
  <cp:revision>44</cp:revision>
  <cp:lastPrinted>2022-09-08T03:06:16Z</cp:lastPrinted>
  <dcterms:created xsi:type="dcterms:W3CDTF">2021-11-10T12:40:58Z</dcterms:created>
  <dcterms:modified xsi:type="dcterms:W3CDTF">2022-09-14T04:29:24Z</dcterms:modified>
</cp:coreProperties>
</file>