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2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64D"/>
    <a:srgbClr val="5F6C37"/>
    <a:srgbClr val="B4C287"/>
    <a:srgbClr val="E1E7CF"/>
    <a:srgbClr val="E9C196"/>
    <a:srgbClr val="F8EADA"/>
    <a:srgbClr val="F0FEDE"/>
    <a:srgbClr val="F2F5EB"/>
    <a:srgbClr val="FCF5EE"/>
    <a:srgbClr val="DCA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0" autoAdjust="0"/>
    <p:restoredTop sz="93826" autoAdjust="0"/>
  </p:normalViewPr>
  <p:slideViewPr>
    <p:cSldViewPr snapToGrid="0" showGuides="1">
      <p:cViewPr varScale="1">
        <p:scale>
          <a:sx n="50" d="100"/>
          <a:sy n="50" d="100"/>
        </p:scale>
        <p:origin x="1884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57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87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18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68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47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9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12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51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1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73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1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4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8">
            <a:extLst>
              <a:ext uri="{FF2B5EF4-FFF2-40B4-BE49-F238E27FC236}">
                <a16:creationId xmlns:a16="http://schemas.microsoft.com/office/drawing/2014/main" id="{8C3C6CA7-3741-49F0-9E67-754B6B6FA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990950"/>
              </p:ext>
            </p:extLst>
          </p:nvPr>
        </p:nvGraphicFramePr>
        <p:xfrm>
          <a:off x="2756" y="455172"/>
          <a:ext cx="3411423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28">
                  <a:extLst>
                    <a:ext uri="{9D8B030D-6E8A-4147-A177-3AD203B41FA5}">
                      <a16:colId xmlns:a16="http://schemas.microsoft.com/office/drawing/2014/main" val="327368700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3192561565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3616147212"/>
                    </a:ext>
                  </a:extLst>
                </a:gridCol>
                <a:gridCol w="401611">
                  <a:extLst>
                    <a:ext uri="{9D8B030D-6E8A-4147-A177-3AD203B41FA5}">
                      <a16:colId xmlns:a16="http://schemas.microsoft.com/office/drawing/2014/main" val="2394574133"/>
                    </a:ext>
                  </a:extLst>
                </a:gridCol>
                <a:gridCol w="451244">
                  <a:extLst>
                    <a:ext uri="{9D8B030D-6E8A-4147-A177-3AD203B41FA5}">
                      <a16:colId xmlns:a16="http://schemas.microsoft.com/office/drawing/2014/main" val="4187648028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874080779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2640777853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3102903547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CN" sz="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HOT-ST</a:t>
                      </a:r>
                      <a:endParaRPr lang="zh-CN" altLang="en-US" sz="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CN" sz="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COLD-ST</a:t>
                      </a:r>
                      <a:endParaRPr lang="zh-CN" altLang="en-US" sz="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9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739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Pathway name</a:t>
                      </a:r>
                    </a:p>
                  </a:txBody>
                  <a:tcPr marL="2475" marR="2475" marT="24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GJ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FZ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Pathway name</a:t>
                      </a:r>
                    </a:p>
                  </a:txBody>
                  <a:tcPr marL="3650" marR="3650" marT="36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DH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HQ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122947"/>
                  </a:ext>
                </a:extLst>
              </a:tr>
              <a:tr h="3010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u="none" strike="noStrike" dirty="0">
                          <a:effectLst/>
                        </a:rPr>
                        <a:t>Phenylalanine, tyrosine and tryptophan biosynthesis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L-Phenylalanine; L-Tyrosine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L-Phenylalanine; L-Tyrosine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L-Phenylalanine; L-Tyrosine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Glycolysis / Gluconeogenesis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650" marR="3650" marT="36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Pyruvate, (S)-Lactate, beta-D-Glucose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(S)-Lactate, beta-D-Glucose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(S)-Lactate, beta-D-Glucose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9963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u="none" strike="noStrike" dirty="0">
                          <a:effectLst/>
                        </a:rPr>
                        <a:t>Phenylalanine metabolism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L-Phenylalanine; L-Tyrosine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L-Phenylalanine; L-Tyrosine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L-Phenylalanine; L-Tyrosine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Linoleic acid metabolism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650" marR="3650" marT="36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Linoleate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Linoleate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Linoleate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142938"/>
                  </a:ext>
                </a:extLst>
              </a:tr>
              <a:tr h="384727">
                <a:tc>
                  <a:txBody>
                    <a:bodyPr/>
                    <a:lstStyle/>
                    <a:p>
                      <a:pPr algn="ctr" fontAlgn="ctr"/>
                      <a:endParaRPr lang="fr-FR" sz="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u="none" strike="noStrike" dirty="0">
                          <a:effectLst/>
                        </a:rPr>
                        <a:t>D-Glutamine and D-glutamate metabolism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L-Glutamate; 2-Oxoglutarate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L-Glutamate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2-Oxoglutarate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092716"/>
                  </a:ext>
                </a:extLst>
              </a:tr>
              <a:tr h="301091">
                <a:tc>
                  <a:txBody>
                    <a:bodyPr/>
                    <a:lstStyle/>
                    <a:p>
                      <a:pPr algn="ctr" fontAlgn="ctr"/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u="none" strike="noStrike" dirty="0">
                          <a:effectLst/>
                        </a:rPr>
                        <a:t>Inositol phosphate metabolism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myo-Inositol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D-Glucose 6-phosphate; myo-Inositol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196926"/>
                  </a:ext>
                </a:extLst>
              </a:tr>
              <a:tr h="133818">
                <a:tc>
                  <a:txBody>
                    <a:bodyPr/>
                    <a:lstStyle/>
                    <a:p>
                      <a:pPr algn="ctr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u="none" strike="noStrike" dirty="0">
                          <a:effectLst/>
                        </a:rPr>
                        <a:t>Phosphatidylinositol signaling system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myo-Inositol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myo-Inositol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647818"/>
                  </a:ext>
                </a:extLst>
              </a:tr>
            </a:tbl>
          </a:graphicData>
        </a:graphic>
      </p:graphicFrame>
      <p:graphicFrame>
        <p:nvGraphicFramePr>
          <p:cNvPr id="3" name="表格 8">
            <a:extLst>
              <a:ext uri="{FF2B5EF4-FFF2-40B4-BE49-F238E27FC236}">
                <a16:creationId xmlns:a16="http://schemas.microsoft.com/office/drawing/2014/main" id="{1EDCF7A6-2B96-41CA-B0A2-3E184516D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236446"/>
              </p:ext>
            </p:extLst>
          </p:nvPr>
        </p:nvGraphicFramePr>
        <p:xfrm>
          <a:off x="3429000" y="455489"/>
          <a:ext cx="3411424" cy="2068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28">
                  <a:extLst>
                    <a:ext uri="{9D8B030D-6E8A-4147-A177-3AD203B41FA5}">
                      <a16:colId xmlns:a16="http://schemas.microsoft.com/office/drawing/2014/main" val="327368700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3192561565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3616147212"/>
                    </a:ext>
                  </a:extLst>
                </a:gridCol>
                <a:gridCol w="401611">
                  <a:extLst>
                    <a:ext uri="{9D8B030D-6E8A-4147-A177-3AD203B41FA5}">
                      <a16:colId xmlns:a16="http://schemas.microsoft.com/office/drawing/2014/main" val="2394574133"/>
                    </a:ext>
                  </a:extLst>
                </a:gridCol>
                <a:gridCol w="451245">
                  <a:extLst>
                    <a:ext uri="{9D8B030D-6E8A-4147-A177-3AD203B41FA5}">
                      <a16:colId xmlns:a16="http://schemas.microsoft.com/office/drawing/2014/main" val="4187648028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874080779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2640777853"/>
                    </a:ext>
                  </a:extLst>
                </a:gridCol>
                <a:gridCol w="426428">
                  <a:extLst>
                    <a:ext uri="{9D8B030D-6E8A-4147-A177-3AD203B41FA5}">
                      <a16:colId xmlns:a16="http://schemas.microsoft.com/office/drawing/2014/main" val="3102903547"/>
                    </a:ext>
                  </a:extLst>
                </a:gridCol>
              </a:tblGrid>
              <a:tr h="189365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CN" sz="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HOT-LT</a:t>
                      </a:r>
                      <a:endParaRPr lang="zh-CN" altLang="en-US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F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CN" sz="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COLD-LT</a:t>
                      </a:r>
                      <a:endParaRPr lang="zh-CN" altLang="en-US" sz="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BB7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739020"/>
                  </a:ext>
                </a:extLst>
              </a:tr>
              <a:tr h="1607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Pathway name</a:t>
                      </a:r>
                    </a:p>
                  </a:txBody>
                  <a:tcPr marL="2475" marR="2475" marT="24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GJ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FZ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Pathway name</a:t>
                      </a:r>
                    </a:p>
                  </a:txBody>
                  <a:tcPr marL="3650" marR="3650" marT="36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DH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HQ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</a:t>
                      </a:r>
                      <a:endParaRPr lang="zh-CN" altLang="en-US" sz="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122947"/>
                  </a:ext>
                </a:extLst>
              </a:tr>
              <a:tr h="9324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Linoleic acid metabolism</a:t>
                      </a: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altLang="zh-CN" sz="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altLang="zh-CN" sz="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475" marR="2475" marT="24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Linoleate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Linoleate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1" u="none" strike="noStrike" dirty="0">
                          <a:effectLst/>
                        </a:rPr>
                        <a:t>Aminoacyl-tRNA biosynthesis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Glycine; L-Alanine; L-Isoleucine; L-Leucine;; L-Tryptophan; L-Tyrosine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L-Histidine; L-Glutamine; Glycine; L-Lysine; L-Threonine; L-Tryptophan; L-Tyrosine; L-Proline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Glycine; L-Alanine; L-Lysine; L-Isoleucine; L-Threonine; L-Tryptophan; L-Tyrosine; L-Proline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9963485"/>
                  </a:ext>
                </a:extLst>
              </a:tr>
              <a:tr h="289404">
                <a:tc>
                  <a:txBody>
                    <a:bodyPr/>
                    <a:lstStyle/>
                    <a:p>
                      <a:pPr algn="ctr" fontAlgn="ctr"/>
                      <a:endParaRPr lang="en-US" sz="5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475" marR="2475" marT="24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1" u="none" strike="noStrike" dirty="0">
                          <a:effectLst/>
                        </a:rPr>
                        <a:t>Cysteine and methionine metabolism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Pyruvate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Pyruvate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Pyruvate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142938"/>
                  </a:ext>
                </a:extLst>
              </a:tr>
              <a:tr h="496121">
                <a:tc>
                  <a:txBody>
                    <a:bodyPr/>
                    <a:lstStyle/>
                    <a:p>
                      <a:pPr algn="ctr" fontAlgn="ctr"/>
                      <a:endParaRPr lang="en-US" sz="5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475" marR="2475" marT="247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1" u="none" strike="noStrike" dirty="0">
                          <a:effectLst/>
                        </a:rPr>
                        <a:t>Glycine, serine and threonine metabolism</a:t>
                      </a:r>
                      <a:endParaRPr lang="en-US" sz="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Glycine; Pyruvate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Glycine; L-Threonine; Pyruvate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Glycine; L-Threonine; Pyruvate</a:t>
                      </a:r>
                      <a:endParaRPr lang="zh-CN" altLang="en-US" sz="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3625370"/>
                  </a:ext>
                </a:extLst>
              </a:tr>
            </a:tbl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4B5077A7-7ACD-48D0-BAEA-E29D2AA89C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836012"/>
              </p:ext>
            </p:extLst>
          </p:nvPr>
        </p:nvGraphicFramePr>
        <p:xfrm>
          <a:off x="-50484" y="2523581"/>
          <a:ext cx="1758951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4457760" imgH="2879297" progId="Prism9.Document">
                  <p:embed/>
                </p:oleObj>
              </mc:Choice>
              <mc:Fallback>
                <p:oleObj name="Prism 9" r:id="rId2" imgW="4457760" imgH="2879297" progId="Prism9.Document">
                  <p:embed/>
                  <p:pic>
                    <p:nvPicPr>
                      <p:cNvPr id="30" name="对象 29">
                        <a:extLst>
                          <a:ext uri="{FF2B5EF4-FFF2-40B4-BE49-F238E27FC236}">
                            <a16:creationId xmlns:a16="http://schemas.microsoft.com/office/drawing/2014/main" id="{77F2D592-3657-4DC5-8993-BDCE479051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50484" y="2523581"/>
                        <a:ext cx="1758951" cy="1136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54F60B77-0943-45D1-AE0A-B077852280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3039678"/>
              </p:ext>
            </p:extLst>
          </p:nvPr>
        </p:nvGraphicFramePr>
        <p:xfrm>
          <a:off x="3661652" y="2574484"/>
          <a:ext cx="1237466" cy="92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4495934" imgH="2678031" progId="Prism9.Document">
                  <p:embed/>
                </p:oleObj>
              </mc:Choice>
              <mc:Fallback>
                <p:oleObj name="Prism 9" r:id="rId4" imgW="4495934" imgH="2678031" progId="Prism9.Document">
                  <p:embed/>
                  <p:pic>
                    <p:nvPicPr>
                      <p:cNvPr id="33" name="对象 32">
                        <a:extLst>
                          <a:ext uri="{FF2B5EF4-FFF2-40B4-BE49-F238E27FC236}">
                            <a16:creationId xmlns:a16="http://schemas.microsoft.com/office/drawing/2014/main" id="{8E75A6A0-EC6D-42DF-843A-36D9E6E85D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61652" y="2574484"/>
                        <a:ext cx="1237466" cy="921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C8E35715-23C2-4352-9027-E3F273628D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1267515"/>
              </p:ext>
            </p:extLst>
          </p:nvPr>
        </p:nvGraphicFramePr>
        <p:xfrm>
          <a:off x="1597303" y="2501432"/>
          <a:ext cx="2166623" cy="1966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4495934" imgH="4080414" progId="Prism9.Document">
                  <p:embed/>
                </p:oleObj>
              </mc:Choice>
              <mc:Fallback>
                <p:oleObj name="Prism 9" r:id="rId6" imgW="4495934" imgH="4080414" progId="Prism9.Document">
                  <p:embed/>
                  <p:pic>
                    <p:nvPicPr>
                      <p:cNvPr id="27" name="对象 26">
                        <a:extLst>
                          <a:ext uri="{FF2B5EF4-FFF2-40B4-BE49-F238E27FC236}">
                            <a16:creationId xmlns:a16="http://schemas.microsoft.com/office/drawing/2014/main" id="{B4D912FB-8A27-4465-8432-E4F4AA7355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97303" y="2501432"/>
                        <a:ext cx="2166623" cy="1966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72B02C94-4E5B-4F57-AF39-36DD0FDCDA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17078"/>
              </p:ext>
            </p:extLst>
          </p:nvPr>
        </p:nvGraphicFramePr>
        <p:xfrm>
          <a:off x="4758819" y="2523581"/>
          <a:ext cx="2177768" cy="1674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4495934" imgH="3462933" progId="Prism9.Document">
                  <p:embed/>
                </p:oleObj>
              </mc:Choice>
              <mc:Fallback>
                <p:oleObj name="Prism 9" r:id="rId8" imgW="4495934" imgH="3462933" progId="Prism9.Document">
                  <p:embed/>
                  <p:pic>
                    <p:nvPicPr>
                      <p:cNvPr id="29" name="对象 28">
                        <a:extLst>
                          <a:ext uri="{FF2B5EF4-FFF2-40B4-BE49-F238E27FC236}">
                            <a16:creationId xmlns:a16="http://schemas.microsoft.com/office/drawing/2014/main" id="{E9346275-F7F3-4F9A-9B7B-29C0F352C0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58819" y="2523581"/>
                        <a:ext cx="2177768" cy="16746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68B54D82-403E-4BFB-A35C-88E89C18A595}"/>
              </a:ext>
            </a:extLst>
          </p:cNvPr>
          <p:cNvSpPr txBox="1"/>
          <p:nvPr/>
        </p:nvSpPr>
        <p:spPr>
          <a:xfrm>
            <a:off x="-82262" y="220134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C07F640-C4DC-485D-B823-4365433B2A30}"/>
              </a:ext>
            </a:extLst>
          </p:cNvPr>
          <p:cNvSpPr txBox="1"/>
          <p:nvPr/>
        </p:nvSpPr>
        <p:spPr>
          <a:xfrm>
            <a:off x="3343982" y="215131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583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85190</TotalTime>
  <Words>188</Words>
  <Application>Microsoft Office PowerPoint</Application>
  <PresentationFormat>全屏显示(4:3)</PresentationFormat>
  <Paragraphs>74</Paragraphs>
  <Slides>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 Unicode MS</vt:lpstr>
      <vt:lpstr>等线</vt:lpstr>
      <vt:lpstr>Arial</vt:lpstr>
      <vt:lpstr>Calibri</vt:lpstr>
      <vt:lpstr>Calibri Light</vt:lpstr>
      <vt:lpstr>Office 主题​​</vt:lpstr>
      <vt:lpstr>Prism 9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 Alice</dc:creator>
  <cp:lastModifiedBy>Li Alice</cp:lastModifiedBy>
  <cp:revision>383</cp:revision>
  <dcterms:created xsi:type="dcterms:W3CDTF">2021-06-08T02:55:55Z</dcterms:created>
  <dcterms:modified xsi:type="dcterms:W3CDTF">2022-07-12T07:23:20Z</dcterms:modified>
</cp:coreProperties>
</file>