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71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964D"/>
    <a:srgbClr val="5F6C37"/>
    <a:srgbClr val="B4C287"/>
    <a:srgbClr val="E1E7CF"/>
    <a:srgbClr val="E9C196"/>
    <a:srgbClr val="F8EADA"/>
    <a:srgbClr val="F0FEDE"/>
    <a:srgbClr val="F2F5EB"/>
    <a:srgbClr val="FCF5EE"/>
    <a:srgbClr val="DCA1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中度样式 3 - 强调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深色样式 2 - 强调 5/强调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深色样式 2 - 强调 3/强调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660B408-B3CF-4A94-85FC-2B1E0A45F4A2}" styleName="深色样式 2 - 强调 1/强调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202B0CA-FC54-4496-8BCA-5EF66A818D29}" styleName="深色样式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E8034E78-7F5D-4C2E-B375-FC64B27BC917}" styleName="深色样式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16DA210-FB5B-4158-B5E0-FEB733F419BA}" styleName="浅色样式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D7B26C5-4107-4FEC-AEDC-1716B250A1EF}" styleName="浅色样式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浅色样式 1 - 强调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10" autoAdjust="0"/>
    <p:restoredTop sz="93826" autoAdjust="0"/>
  </p:normalViewPr>
  <p:slideViewPr>
    <p:cSldViewPr snapToGrid="0" showGuides="1">
      <p:cViewPr varScale="1">
        <p:scale>
          <a:sx n="50" d="100"/>
          <a:sy n="50" d="100"/>
        </p:scale>
        <p:origin x="1884" y="5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E810F-A1A3-4372-946D-3C12C79E3D8B}" type="datetimeFigureOut">
              <a:rPr lang="zh-CN" altLang="en-US" smtClean="0"/>
              <a:t>2022/7/12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8D55C-1232-4DF3-8E18-42E3AEB52C2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2574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E810F-A1A3-4372-946D-3C12C79E3D8B}" type="datetimeFigureOut">
              <a:rPr lang="zh-CN" altLang="en-US" smtClean="0"/>
              <a:t>2022/7/12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8D55C-1232-4DF3-8E18-42E3AEB52C2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138715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E810F-A1A3-4372-946D-3C12C79E3D8B}" type="datetimeFigureOut">
              <a:rPr lang="zh-CN" altLang="en-US" smtClean="0"/>
              <a:t>2022/7/12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8D55C-1232-4DF3-8E18-42E3AEB52C2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91868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E810F-A1A3-4372-946D-3C12C79E3D8B}" type="datetimeFigureOut">
              <a:rPr lang="zh-CN" altLang="en-US" smtClean="0"/>
              <a:t>2022/7/12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8D55C-1232-4DF3-8E18-42E3AEB52C2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76831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E810F-A1A3-4372-946D-3C12C79E3D8B}" type="datetimeFigureOut">
              <a:rPr lang="zh-CN" altLang="en-US" smtClean="0"/>
              <a:t>2022/7/12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8D55C-1232-4DF3-8E18-42E3AEB52C2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64745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E810F-A1A3-4372-946D-3C12C79E3D8B}" type="datetimeFigureOut">
              <a:rPr lang="zh-CN" altLang="en-US" smtClean="0"/>
              <a:t>2022/7/12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8D55C-1232-4DF3-8E18-42E3AEB52C2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13967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E810F-A1A3-4372-946D-3C12C79E3D8B}" type="datetimeFigureOut">
              <a:rPr lang="zh-CN" altLang="en-US" smtClean="0"/>
              <a:t>2022/7/12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8D55C-1232-4DF3-8E18-42E3AEB52C2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71257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E810F-A1A3-4372-946D-3C12C79E3D8B}" type="datetimeFigureOut">
              <a:rPr lang="zh-CN" altLang="en-US" smtClean="0"/>
              <a:t>2022/7/12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8D55C-1232-4DF3-8E18-42E3AEB52C2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25173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E810F-A1A3-4372-946D-3C12C79E3D8B}" type="datetimeFigureOut">
              <a:rPr lang="zh-CN" altLang="en-US" smtClean="0"/>
              <a:t>2022/7/12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8D55C-1232-4DF3-8E18-42E3AEB52C2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1212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E810F-A1A3-4372-946D-3C12C79E3D8B}" type="datetimeFigureOut">
              <a:rPr lang="zh-CN" altLang="en-US" smtClean="0"/>
              <a:t>2022/7/12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8D55C-1232-4DF3-8E18-42E3AEB52C2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27336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E810F-A1A3-4372-946D-3C12C79E3D8B}" type="datetimeFigureOut">
              <a:rPr lang="zh-CN" altLang="en-US" smtClean="0"/>
              <a:t>2022/7/12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8D55C-1232-4DF3-8E18-42E3AEB52C2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592160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EE810F-A1A3-4372-946D-3C12C79E3D8B}" type="datetimeFigureOut">
              <a:rPr lang="zh-CN" altLang="en-US" smtClean="0"/>
              <a:t>2022/7/12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D8D55C-1232-4DF3-8E18-42E3AEB52C2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7742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6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358D8EF8-EFF2-43D0-B8A9-A6452E4FC137}"/>
              </a:ext>
            </a:extLst>
          </p:cNvPr>
          <p:cNvCxnSpPr>
            <a:cxnSpLocks/>
          </p:cNvCxnSpPr>
          <p:nvPr/>
        </p:nvCxnSpPr>
        <p:spPr>
          <a:xfrm>
            <a:off x="3429000" y="393700"/>
            <a:ext cx="0" cy="41783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490D8871-6B0E-4B7C-9A94-62CFBFD8816E}"/>
              </a:ext>
            </a:extLst>
          </p:cNvPr>
          <p:cNvGrpSpPr/>
          <p:nvPr/>
        </p:nvGrpSpPr>
        <p:grpSpPr>
          <a:xfrm>
            <a:off x="-28734" y="422562"/>
            <a:ext cx="3376246" cy="1168448"/>
            <a:chOff x="-54134" y="422562"/>
            <a:chExt cx="3483134" cy="1168448"/>
          </a:xfrm>
        </p:grpSpPr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9BAE6FB8-8F25-4B94-A352-71B023102FE4}"/>
                </a:ext>
              </a:extLst>
            </p:cNvPr>
            <p:cNvSpPr txBox="1"/>
            <p:nvPr/>
          </p:nvSpPr>
          <p:spPr>
            <a:xfrm>
              <a:off x="0" y="422562"/>
              <a:ext cx="1717180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11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Cinnamomi</a:t>
              </a:r>
              <a:r>
                <a:rPr lang="en-US" altLang="zh-CN" sz="1100" i="1" dirty="0">
                  <a:latin typeface="Arial" panose="020B0604020202020204" pitchFamily="34" charset="0"/>
                  <a:cs typeface="Arial" panose="020B0604020202020204" pitchFamily="34" charset="0"/>
                </a:rPr>
                <a:t> Cortex (RG)</a:t>
              </a:r>
              <a:endParaRPr lang="zh-CN" altLang="en-US" sz="1100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6" name="组合 15">
              <a:extLst>
                <a:ext uri="{FF2B5EF4-FFF2-40B4-BE49-F238E27FC236}">
                  <a16:creationId xmlns:a16="http://schemas.microsoft.com/office/drawing/2014/main" id="{31715589-DCF7-49A9-9C61-CBBED8E6E7DF}"/>
                </a:ext>
              </a:extLst>
            </p:cNvPr>
            <p:cNvGrpSpPr/>
            <p:nvPr/>
          </p:nvGrpSpPr>
          <p:grpSpPr>
            <a:xfrm>
              <a:off x="-54134" y="684172"/>
              <a:ext cx="3483134" cy="906838"/>
              <a:chOff x="-54134" y="684172"/>
              <a:chExt cx="3483134" cy="906838"/>
            </a:xfrm>
          </p:grpSpPr>
          <p:pic>
            <p:nvPicPr>
              <p:cNvPr id="6" name="图片 5">
                <a:extLst>
                  <a:ext uri="{FF2B5EF4-FFF2-40B4-BE49-F238E27FC236}">
                    <a16:creationId xmlns:a16="http://schemas.microsoft.com/office/drawing/2014/main" id="{12DDB782-A6AF-4A2B-AA08-C54C38DF1D2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216" t="8560" b="6413"/>
              <a:stretch/>
            </p:blipFill>
            <p:spPr>
              <a:xfrm>
                <a:off x="0" y="684172"/>
                <a:ext cx="3429000" cy="906838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" name="矩形 2">
                <a:extLst>
                  <a:ext uri="{FF2B5EF4-FFF2-40B4-BE49-F238E27FC236}">
                    <a16:creationId xmlns:a16="http://schemas.microsoft.com/office/drawing/2014/main" id="{1D613196-9B31-4379-B2E6-393A023B48E0}"/>
                  </a:ext>
                </a:extLst>
              </p:cNvPr>
              <p:cNvSpPr/>
              <p:nvPr/>
            </p:nvSpPr>
            <p:spPr>
              <a:xfrm>
                <a:off x="165100" y="684172"/>
                <a:ext cx="3234263" cy="827109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A9C08085-B91E-4281-BAFC-E076D708E649}"/>
                  </a:ext>
                </a:extLst>
              </p:cNvPr>
              <p:cNvSpPr txBox="1"/>
              <p:nvPr/>
            </p:nvSpPr>
            <p:spPr>
              <a:xfrm rot="16200000">
                <a:off x="-133565" y="1013088"/>
                <a:ext cx="328140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500" dirty="0"/>
                  <a:t>X10</a:t>
                </a:r>
                <a:r>
                  <a:rPr lang="en-US" altLang="zh-CN" sz="500" baseline="30000" dirty="0"/>
                  <a:t>1</a:t>
                </a:r>
                <a:endParaRPr lang="zh-CN" altLang="en-US" sz="500" baseline="30000" dirty="0"/>
              </a:p>
            </p:txBody>
          </p:sp>
        </p:grpSp>
      </p:grp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7E939F4D-0E1F-4BF0-B920-314E2A625495}"/>
              </a:ext>
            </a:extLst>
          </p:cNvPr>
          <p:cNvGrpSpPr/>
          <p:nvPr/>
        </p:nvGrpSpPr>
        <p:grpSpPr>
          <a:xfrm>
            <a:off x="-48208" y="1730707"/>
            <a:ext cx="3391019" cy="1181146"/>
            <a:chOff x="-69375" y="1603709"/>
            <a:chExt cx="3498375" cy="1181146"/>
          </a:xfrm>
        </p:grpSpPr>
        <p:grpSp>
          <p:nvGrpSpPr>
            <p:cNvPr id="11" name="组合 10">
              <a:extLst>
                <a:ext uri="{FF2B5EF4-FFF2-40B4-BE49-F238E27FC236}">
                  <a16:creationId xmlns:a16="http://schemas.microsoft.com/office/drawing/2014/main" id="{DE9FEC89-0EC7-42D7-A8ED-E383ACFA6C2F}"/>
                </a:ext>
              </a:extLst>
            </p:cNvPr>
            <p:cNvGrpSpPr/>
            <p:nvPr/>
          </p:nvGrpSpPr>
          <p:grpSpPr>
            <a:xfrm>
              <a:off x="0" y="1878019"/>
              <a:ext cx="3429000" cy="906836"/>
              <a:chOff x="0" y="1700219"/>
              <a:chExt cx="3429000" cy="906836"/>
            </a:xfrm>
          </p:grpSpPr>
          <p:pic>
            <p:nvPicPr>
              <p:cNvPr id="9" name="图片 8">
                <a:extLst>
                  <a:ext uri="{FF2B5EF4-FFF2-40B4-BE49-F238E27FC236}">
                    <a16:creationId xmlns:a16="http://schemas.microsoft.com/office/drawing/2014/main" id="{0778D0F5-6D31-4E32-A4D6-7A4EBFF2A09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108" t="7867" b="7676"/>
              <a:stretch/>
            </p:blipFill>
            <p:spPr>
              <a:xfrm>
                <a:off x="0" y="1700220"/>
                <a:ext cx="3429000" cy="90683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id="{D4C9FFBD-5985-445B-A4D7-9FAD8B26CA86}"/>
                  </a:ext>
                </a:extLst>
              </p:cNvPr>
              <p:cNvSpPr/>
              <p:nvPr/>
            </p:nvSpPr>
            <p:spPr>
              <a:xfrm>
                <a:off x="172720" y="1700219"/>
                <a:ext cx="3234263" cy="827109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3" name="文本框 12">
              <a:extLst>
                <a:ext uri="{FF2B5EF4-FFF2-40B4-BE49-F238E27FC236}">
                  <a16:creationId xmlns:a16="http://schemas.microsoft.com/office/drawing/2014/main" id="{93FF5F9A-0FF0-4FB4-9893-7F2C1B383BA8}"/>
                </a:ext>
              </a:extLst>
            </p:cNvPr>
            <p:cNvSpPr txBox="1"/>
            <p:nvPr/>
          </p:nvSpPr>
          <p:spPr>
            <a:xfrm>
              <a:off x="-15240" y="1603709"/>
              <a:ext cx="1780874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1100" i="1" dirty="0" err="1">
                  <a:effectLst/>
                  <a:latin typeface="Arial" panose="020B0604020202020204" pitchFamily="34" charset="0"/>
                  <a:ea typeface="等线" panose="02010600030101010101" pitchFamily="2" charset="-122"/>
                </a:rPr>
                <a:t>Zingiberis</a:t>
              </a:r>
              <a:r>
                <a:rPr lang="en-US" altLang="zh-CN" sz="1100" i="1" dirty="0">
                  <a:effectLst/>
                  <a:latin typeface="Arial" panose="020B0604020202020204" pitchFamily="34" charset="0"/>
                  <a:ea typeface="等线" panose="02010600030101010101" pitchFamily="2" charset="-122"/>
                </a:rPr>
                <a:t> </a:t>
              </a:r>
              <a:r>
                <a:rPr lang="en-US" altLang="zh-CN" sz="1100" i="1" dirty="0" err="1">
                  <a:effectLst/>
                  <a:latin typeface="Arial" panose="020B0604020202020204" pitchFamily="34" charset="0"/>
                  <a:ea typeface="等线" panose="02010600030101010101" pitchFamily="2" charset="-122"/>
                </a:rPr>
                <a:t>Rhizoma</a:t>
              </a:r>
              <a:r>
                <a:rPr lang="en-US" altLang="zh-CN" sz="1100" i="1" dirty="0">
                  <a:effectLst/>
                  <a:latin typeface="Arial" panose="020B0604020202020204" pitchFamily="34" charset="0"/>
                  <a:ea typeface="等线" panose="02010600030101010101" pitchFamily="2" charset="-122"/>
                </a:rPr>
                <a:t> (GJ)</a:t>
              </a:r>
              <a:endParaRPr lang="zh-CN" altLang="en-US" sz="1100" dirty="0"/>
            </a:p>
          </p:txBody>
        </p:sp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id="{3916274B-5DA2-4AEA-A0A9-29B557B2D130}"/>
                </a:ext>
              </a:extLst>
            </p:cNvPr>
            <p:cNvSpPr txBox="1"/>
            <p:nvPr/>
          </p:nvSpPr>
          <p:spPr>
            <a:xfrm rot="16200000">
              <a:off x="-148806" y="2151094"/>
              <a:ext cx="328140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500" dirty="0"/>
                <a:t>X10</a:t>
              </a:r>
              <a:r>
                <a:rPr lang="en-US" altLang="zh-CN" sz="500" baseline="30000" dirty="0"/>
                <a:t>2</a:t>
              </a:r>
              <a:endParaRPr lang="zh-CN" altLang="en-US" sz="500" baseline="30000" dirty="0"/>
            </a:p>
          </p:txBody>
        </p: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id="{73E0496E-BA02-4476-9DE4-EF410171A4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02" b="6787"/>
          <a:stretch/>
        </p:blipFill>
        <p:spPr>
          <a:xfrm>
            <a:off x="-54980" y="3463962"/>
            <a:ext cx="3369678" cy="911464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矩形 19">
            <a:extLst>
              <a:ext uri="{FF2B5EF4-FFF2-40B4-BE49-F238E27FC236}">
                <a16:creationId xmlns:a16="http://schemas.microsoft.com/office/drawing/2014/main" id="{95BD14A1-D2F9-4EE3-92B9-E92872BBB644}"/>
              </a:ext>
            </a:extLst>
          </p:cNvPr>
          <p:cNvSpPr/>
          <p:nvPr/>
        </p:nvSpPr>
        <p:spPr>
          <a:xfrm>
            <a:off x="190501" y="3468194"/>
            <a:ext cx="3124198" cy="827109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99D2FEA4-0B52-4AD9-B376-050890753BE9}"/>
              </a:ext>
            </a:extLst>
          </p:cNvPr>
          <p:cNvSpPr txBox="1"/>
          <p:nvPr/>
        </p:nvSpPr>
        <p:spPr>
          <a:xfrm rot="16200000">
            <a:off x="-125946" y="3797110"/>
            <a:ext cx="328140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dirty="0"/>
              <a:t>X10</a:t>
            </a:r>
            <a:r>
              <a:rPr lang="en-US" altLang="zh-CN" sz="500" baseline="30000" dirty="0"/>
              <a:t>1</a:t>
            </a:r>
            <a:endParaRPr lang="zh-CN" altLang="en-US" sz="500" baseline="30000" dirty="0"/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3FA14708-FF3F-4453-BDE9-5C310605BCF4}"/>
              </a:ext>
            </a:extLst>
          </p:cNvPr>
          <p:cNvSpPr txBox="1"/>
          <p:nvPr/>
        </p:nvSpPr>
        <p:spPr>
          <a:xfrm>
            <a:off x="21166" y="3162259"/>
            <a:ext cx="2498513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050" i="1" dirty="0" err="1">
                <a:effectLst/>
                <a:latin typeface="Arial" panose="020B0604020202020204" pitchFamily="34" charset="0"/>
                <a:ea typeface="等线" panose="02010600030101010101" pitchFamily="2" charset="-122"/>
              </a:rPr>
              <a:t>Aconiti</a:t>
            </a:r>
            <a:r>
              <a:rPr lang="en-US" altLang="zh-CN" sz="1050" i="1" dirty="0">
                <a:effectLst/>
                <a:latin typeface="Arial" panose="020B0604020202020204" pitchFamily="34" charset="0"/>
                <a:ea typeface="等线" panose="02010600030101010101" pitchFamily="2" charset="-122"/>
              </a:rPr>
              <a:t> Lateralis Radix </a:t>
            </a:r>
            <a:r>
              <a:rPr lang="en-US" altLang="zh-CN" sz="1050" i="1" dirty="0" err="1">
                <a:effectLst/>
                <a:latin typeface="Arial" panose="020B0604020202020204" pitchFamily="34" charset="0"/>
                <a:ea typeface="等线" panose="02010600030101010101" pitchFamily="2" charset="-122"/>
              </a:rPr>
              <a:t>Praeparata</a:t>
            </a:r>
            <a:r>
              <a:rPr lang="en-US" altLang="zh-CN" sz="1050" i="1" dirty="0">
                <a:effectLst/>
                <a:latin typeface="Arial" panose="020B0604020202020204" pitchFamily="34" charset="0"/>
                <a:ea typeface="等线" panose="02010600030101010101" pitchFamily="2" charset="-122"/>
              </a:rPr>
              <a:t> (FZ)</a:t>
            </a:r>
            <a:endParaRPr lang="zh-CN" altLang="en-US" sz="1050" dirty="0"/>
          </a:p>
        </p:txBody>
      </p:sp>
      <p:pic>
        <p:nvPicPr>
          <p:cNvPr id="25" name="图片 24">
            <a:extLst>
              <a:ext uri="{FF2B5EF4-FFF2-40B4-BE49-F238E27FC236}">
                <a16:creationId xmlns:a16="http://schemas.microsoft.com/office/drawing/2014/main" id="{315A9899-31DF-4520-8CE6-11C350B6681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88" b="9016"/>
          <a:stretch/>
        </p:blipFill>
        <p:spPr>
          <a:xfrm>
            <a:off x="3470906" y="668757"/>
            <a:ext cx="3369427" cy="906833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矩形 25">
            <a:extLst>
              <a:ext uri="{FF2B5EF4-FFF2-40B4-BE49-F238E27FC236}">
                <a16:creationId xmlns:a16="http://schemas.microsoft.com/office/drawing/2014/main" id="{33E3CCAA-688F-4E54-90BC-AC85FDA31736}"/>
              </a:ext>
            </a:extLst>
          </p:cNvPr>
          <p:cNvSpPr/>
          <p:nvPr/>
        </p:nvSpPr>
        <p:spPr>
          <a:xfrm>
            <a:off x="3698971" y="684172"/>
            <a:ext cx="3135012" cy="827109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B987FFF2-A078-4D5E-B1F9-152FBD8CB1CB}"/>
              </a:ext>
            </a:extLst>
          </p:cNvPr>
          <p:cNvSpPr txBox="1"/>
          <p:nvPr/>
        </p:nvSpPr>
        <p:spPr>
          <a:xfrm rot="16200000">
            <a:off x="3361889" y="1015685"/>
            <a:ext cx="328140" cy="164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dirty="0"/>
              <a:t>X10</a:t>
            </a:r>
            <a:r>
              <a:rPr lang="en-US" altLang="zh-CN" sz="500" baseline="30000" dirty="0"/>
              <a:t>2</a:t>
            </a:r>
            <a:endParaRPr lang="zh-CN" altLang="en-US" sz="500" baseline="30000" dirty="0"/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88CE4B51-4AAF-45DF-92C2-7212F135F4A9}"/>
              </a:ext>
            </a:extLst>
          </p:cNvPr>
          <p:cNvSpPr txBox="1"/>
          <p:nvPr/>
        </p:nvSpPr>
        <p:spPr>
          <a:xfrm>
            <a:off x="3465200" y="445072"/>
            <a:ext cx="190656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100" i="1" kern="100" dirty="0" err="1">
                <a:effectLst/>
                <a:latin typeface="Arial" panose="020B0604020202020204" pitchFamily="34" charset="0"/>
                <a:ea typeface="等线" panose="02010600030101010101" pitchFamily="2" charset="-122"/>
              </a:rPr>
              <a:t>Rhei</a:t>
            </a:r>
            <a:r>
              <a:rPr lang="en-US" altLang="zh-CN" sz="1100" i="1" kern="100" dirty="0">
                <a:effectLst/>
                <a:latin typeface="Arial" panose="020B0604020202020204" pitchFamily="34" charset="0"/>
                <a:ea typeface="等线" panose="02010600030101010101" pitchFamily="2" charset="-122"/>
              </a:rPr>
              <a:t> Radix et </a:t>
            </a:r>
            <a:r>
              <a:rPr lang="en-US" altLang="zh-CN" sz="1100" i="1" kern="100" dirty="0" err="1">
                <a:effectLst/>
                <a:latin typeface="Arial" panose="020B0604020202020204" pitchFamily="34" charset="0"/>
                <a:ea typeface="等线" panose="02010600030101010101" pitchFamily="2" charset="-122"/>
              </a:rPr>
              <a:t>Rhizoma</a:t>
            </a:r>
            <a:r>
              <a:rPr lang="en-US" altLang="zh-CN" sz="1100" i="1" kern="100" dirty="0">
                <a:effectLst/>
                <a:latin typeface="Arial" panose="020B0604020202020204" pitchFamily="34" charset="0"/>
                <a:ea typeface="等线" panose="02010600030101010101" pitchFamily="2" charset="-122"/>
              </a:rPr>
              <a:t> (DH)</a:t>
            </a:r>
            <a:endParaRPr lang="zh-CN" altLang="en-US" sz="1100" dirty="0"/>
          </a:p>
        </p:txBody>
      </p:sp>
      <p:pic>
        <p:nvPicPr>
          <p:cNvPr id="30" name="图片 29">
            <a:extLst>
              <a:ext uri="{FF2B5EF4-FFF2-40B4-BE49-F238E27FC236}">
                <a16:creationId xmlns:a16="http://schemas.microsoft.com/office/drawing/2014/main" id="{20979EE2-0C4F-4E73-A1FC-064322BB1F4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46" b="7854"/>
          <a:stretch/>
        </p:blipFill>
        <p:spPr>
          <a:xfrm>
            <a:off x="3410056" y="1992194"/>
            <a:ext cx="3423927" cy="906831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矩形 30">
            <a:extLst>
              <a:ext uri="{FF2B5EF4-FFF2-40B4-BE49-F238E27FC236}">
                <a16:creationId xmlns:a16="http://schemas.microsoft.com/office/drawing/2014/main" id="{7485F350-824C-44F6-B08A-5E67FC1891D3}"/>
              </a:ext>
            </a:extLst>
          </p:cNvPr>
          <p:cNvSpPr/>
          <p:nvPr/>
        </p:nvSpPr>
        <p:spPr>
          <a:xfrm>
            <a:off x="3686215" y="1992194"/>
            <a:ext cx="3135012" cy="827109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FFC77400-EAD7-48ED-B8E2-72CAC2EF658C}"/>
              </a:ext>
            </a:extLst>
          </p:cNvPr>
          <p:cNvSpPr txBox="1"/>
          <p:nvPr/>
        </p:nvSpPr>
        <p:spPr>
          <a:xfrm rot="16200000">
            <a:off x="3361890" y="2280689"/>
            <a:ext cx="328140" cy="164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dirty="0"/>
              <a:t>X10</a:t>
            </a:r>
            <a:r>
              <a:rPr lang="en-US" altLang="zh-CN" sz="500" baseline="30000" dirty="0"/>
              <a:t>1</a:t>
            </a:r>
            <a:endParaRPr lang="zh-CN" altLang="en-US" sz="500" baseline="30000" dirty="0"/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F8EFE27A-B424-4EAC-9E7B-FD8985534B25}"/>
              </a:ext>
            </a:extLst>
          </p:cNvPr>
          <p:cNvSpPr txBox="1"/>
          <p:nvPr/>
        </p:nvSpPr>
        <p:spPr>
          <a:xfrm>
            <a:off x="3496246" y="1730584"/>
            <a:ext cx="178846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100" i="1" kern="100" dirty="0" err="1">
                <a:effectLst/>
                <a:latin typeface="Arial" panose="020B0604020202020204" pitchFamily="34" charset="0"/>
                <a:ea typeface="等线" panose="02010600030101010101" pitchFamily="2" charset="-122"/>
              </a:rPr>
              <a:t>Scutellariae</a:t>
            </a:r>
            <a:r>
              <a:rPr lang="en-US" altLang="zh-CN" sz="1100" i="1" kern="100" dirty="0">
                <a:effectLst/>
                <a:latin typeface="Arial" panose="020B0604020202020204" pitchFamily="34" charset="0"/>
                <a:ea typeface="等线" panose="02010600030101010101" pitchFamily="2" charset="-122"/>
              </a:rPr>
              <a:t> Radix (HQ)</a:t>
            </a:r>
            <a:endParaRPr lang="zh-CN" altLang="en-US" sz="1100" dirty="0"/>
          </a:p>
        </p:txBody>
      </p:sp>
      <p:pic>
        <p:nvPicPr>
          <p:cNvPr id="35" name="图片 34">
            <a:extLst>
              <a:ext uri="{FF2B5EF4-FFF2-40B4-BE49-F238E27FC236}">
                <a16:creationId xmlns:a16="http://schemas.microsoft.com/office/drawing/2014/main" id="{C930F6FC-E5D3-4916-9521-AECAAB11ABE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94"/>
          <a:stretch/>
        </p:blipFill>
        <p:spPr bwMode="auto">
          <a:xfrm>
            <a:off x="3494187" y="3463965"/>
            <a:ext cx="3398736" cy="920076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矩形 35">
            <a:extLst>
              <a:ext uri="{FF2B5EF4-FFF2-40B4-BE49-F238E27FC236}">
                <a16:creationId xmlns:a16="http://schemas.microsoft.com/office/drawing/2014/main" id="{D270D263-5340-4DA0-B9EF-4A55E532ECBF}"/>
              </a:ext>
            </a:extLst>
          </p:cNvPr>
          <p:cNvSpPr/>
          <p:nvPr/>
        </p:nvSpPr>
        <p:spPr>
          <a:xfrm>
            <a:off x="3693686" y="3471131"/>
            <a:ext cx="3135012" cy="827109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文本框 37">
            <a:extLst>
              <a:ext uri="{FF2B5EF4-FFF2-40B4-BE49-F238E27FC236}">
                <a16:creationId xmlns:a16="http://schemas.microsoft.com/office/drawing/2014/main" id="{2C3B9012-51B0-43C9-A63C-D8511A96BBD1}"/>
              </a:ext>
            </a:extLst>
          </p:cNvPr>
          <p:cNvSpPr txBox="1"/>
          <p:nvPr/>
        </p:nvSpPr>
        <p:spPr>
          <a:xfrm>
            <a:off x="3608000" y="3162259"/>
            <a:ext cx="1602883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100" i="1" kern="100" dirty="0" err="1">
                <a:effectLst/>
                <a:latin typeface="Arial" panose="020B0604020202020204" pitchFamily="34" charset="0"/>
                <a:ea typeface="等线" panose="02010600030101010101" pitchFamily="2" charset="-122"/>
              </a:rPr>
              <a:t>Copitdis</a:t>
            </a:r>
            <a:r>
              <a:rPr lang="en-US" altLang="zh-CN" sz="1100" i="1" kern="100" dirty="0">
                <a:effectLst/>
                <a:latin typeface="Arial" panose="020B0604020202020204" pitchFamily="34" charset="0"/>
                <a:ea typeface="等线" panose="02010600030101010101" pitchFamily="2" charset="-122"/>
              </a:rPr>
              <a:t> </a:t>
            </a:r>
            <a:r>
              <a:rPr lang="en-US" altLang="zh-CN" sz="1100" i="1" kern="100" dirty="0" err="1">
                <a:effectLst/>
                <a:latin typeface="Arial" panose="020B0604020202020204" pitchFamily="34" charset="0"/>
                <a:ea typeface="等线" panose="02010600030101010101" pitchFamily="2" charset="-122"/>
              </a:rPr>
              <a:t>Rhizoma</a:t>
            </a:r>
            <a:r>
              <a:rPr lang="en-US" altLang="zh-CN" sz="1100" i="1" kern="100" dirty="0">
                <a:effectLst/>
                <a:latin typeface="Arial" panose="020B0604020202020204" pitchFamily="34" charset="0"/>
                <a:ea typeface="等线" panose="02010600030101010101" pitchFamily="2" charset="-122"/>
              </a:rPr>
              <a:t> (HL)</a:t>
            </a:r>
            <a:endParaRPr lang="zh-CN" altLang="en-US" sz="1100" dirty="0"/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11631E17-A54E-456F-B331-C1FE51EB7000}"/>
              </a:ext>
            </a:extLst>
          </p:cNvPr>
          <p:cNvSpPr/>
          <p:nvPr/>
        </p:nvSpPr>
        <p:spPr>
          <a:xfrm>
            <a:off x="47844" y="333636"/>
            <a:ext cx="3315670" cy="103895"/>
          </a:xfrm>
          <a:prstGeom prst="rect">
            <a:avLst/>
          </a:prstGeom>
          <a:solidFill>
            <a:srgbClr val="FF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900" b="1" dirty="0" err="1">
                <a:solidFill>
                  <a:srgbClr val="DF93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Hot_TCM</a:t>
            </a:r>
            <a:endParaRPr lang="zh-CN" altLang="en-US" sz="900" b="1" dirty="0">
              <a:solidFill>
                <a:srgbClr val="DF935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BB10D46B-DC87-4B97-8EC4-4008687A408E}"/>
              </a:ext>
            </a:extLst>
          </p:cNvPr>
          <p:cNvSpPr/>
          <p:nvPr/>
        </p:nvSpPr>
        <p:spPr>
          <a:xfrm>
            <a:off x="3500337" y="339650"/>
            <a:ext cx="3315670" cy="10389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900" b="1" dirty="0" err="1">
                <a:solidFill>
                  <a:srgbClr val="077E9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Cold_TCM</a:t>
            </a:r>
            <a:endParaRPr lang="zh-CN" altLang="en-US" sz="900" b="1" dirty="0">
              <a:solidFill>
                <a:srgbClr val="077E9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6EE01269-54F8-4D40-86AF-91D7E44A53CA}"/>
              </a:ext>
            </a:extLst>
          </p:cNvPr>
          <p:cNvSpPr/>
          <p:nvPr/>
        </p:nvSpPr>
        <p:spPr>
          <a:xfrm>
            <a:off x="1960942" y="1203704"/>
            <a:ext cx="132781" cy="1158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>
                <a:solidFill>
                  <a:schemeClr val="tx1"/>
                </a:solidFill>
              </a:rPr>
              <a:t>1</a:t>
            </a:r>
            <a:endParaRPr lang="zh-CN" altLang="en-US" sz="1200" dirty="0">
              <a:solidFill>
                <a:schemeClr val="tx1"/>
              </a:solidFill>
            </a:endParaRPr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AA51FAF1-08D0-4562-8865-F63F4E626C5D}"/>
              </a:ext>
            </a:extLst>
          </p:cNvPr>
          <p:cNvSpPr/>
          <p:nvPr/>
        </p:nvSpPr>
        <p:spPr>
          <a:xfrm>
            <a:off x="2084483" y="1243797"/>
            <a:ext cx="174250" cy="1158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>
                <a:solidFill>
                  <a:schemeClr val="tx1"/>
                </a:solidFill>
              </a:rPr>
              <a:t>2</a:t>
            </a:r>
            <a:endParaRPr lang="zh-CN" altLang="en-US" sz="1200" dirty="0">
              <a:solidFill>
                <a:schemeClr val="tx1"/>
              </a:solidFill>
            </a:endParaRPr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C6DA8FF8-8429-4074-A557-73088EE2B092}"/>
              </a:ext>
            </a:extLst>
          </p:cNvPr>
          <p:cNvSpPr/>
          <p:nvPr/>
        </p:nvSpPr>
        <p:spPr>
          <a:xfrm>
            <a:off x="2192028" y="701918"/>
            <a:ext cx="174250" cy="1158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>
                <a:solidFill>
                  <a:schemeClr val="tx1"/>
                </a:solidFill>
              </a:rPr>
              <a:t>3</a:t>
            </a:r>
            <a:endParaRPr lang="zh-CN" altLang="en-US" sz="1200" dirty="0">
              <a:solidFill>
                <a:schemeClr val="tx1"/>
              </a:solidFill>
            </a:endParaRPr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FF5D8D22-1FEF-4C41-B3AE-AB578CA6EEFF}"/>
              </a:ext>
            </a:extLst>
          </p:cNvPr>
          <p:cNvSpPr/>
          <p:nvPr/>
        </p:nvSpPr>
        <p:spPr>
          <a:xfrm>
            <a:off x="2399673" y="1201168"/>
            <a:ext cx="174250" cy="1158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>
                <a:solidFill>
                  <a:schemeClr val="tx1"/>
                </a:solidFill>
              </a:rPr>
              <a:t>4</a:t>
            </a:r>
            <a:endParaRPr lang="zh-CN" altLang="en-US" sz="1200" dirty="0">
              <a:solidFill>
                <a:schemeClr val="tx1"/>
              </a:solidFill>
            </a:endParaRPr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3AEC5035-9C42-4B4A-970A-2AEA5EF16DD6}"/>
              </a:ext>
            </a:extLst>
          </p:cNvPr>
          <p:cNvSpPr/>
          <p:nvPr/>
        </p:nvSpPr>
        <p:spPr>
          <a:xfrm>
            <a:off x="1069080" y="2577791"/>
            <a:ext cx="132781" cy="1158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>
                <a:solidFill>
                  <a:schemeClr val="tx1"/>
                </a:solidFill>
              </a:rPr>
              <a:t>1</a:t>
            </a:r>
            <a:endParaRPr lang="zh-CN" altLang="en-US" sz="1200" dirty="0">
              <a:solidFill>
                <a:schemeClr val="tx1"/>
              </a:solidFill>
            </a:endParaRPr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9C1A4079-B4F1-44B1-AD75-273B61502EBA}"/>
              </a:ext>
            </a:extLst>
          </p:cNvPr>
          <p:cNvSpPr/>
          <p:nvPr/>
        </p:nvSpPr>
        <p:spPr>
          <a:xfrm>
            <a:off x="1560166" y="2180589"/>
            <a:ext cx="174250" cy="1158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>
                <a:solidFill>
                  <a:schemeClr val="tx1"/>
                </a:solidFill>
              </a:rPr>
              <a:t>2</a:t>
            </a:r>
            <a:endParaRPr lang="zh-CN" altLang="en-US" sz="1200" dirty="0">
              <a:solidFill>
                <a:schemeClr val="tx1"/>
              </a:solidFill>
            </a:endParaRPr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E5AAD2BA-68E7-48B5-B989-2A5A15A2D54B}"/>
              </a:ext>
            </a:extLst>
          </p:cNvPr>
          <p:cNvSpPr/>
          <p:nvPr/>
        </p:nvSpPr>
        <p:spPr>
          <a:xfrm>
            <a:off x="2084483" y="2528773"/>
            <a:ext cx="174250" cy="1158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>
                <a:solidFill>
                  <a:schemeClr val="tx1"/>
                </a:solidFill>
              </a:rPr>
              <a:t>3</a:t>
            </a:r>
            <a:endParaRPr lang="zh-CN" altLang="en-US" sz="1200" dirty="0">
              <a:solidFill>
                <a:schemeClr val="tx1"/>
              </a:solidFill>
            </a:endParaRPr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40679042-8177-4B60-B03E-5B0410A73751}"/>
              </a:ext>
            </a:extLst>
          </p:cNvPr>
          <p:cNvSpPr/>
          <p:nvPr/>
        </p:nvSpPr>
        <p:spPr>
          <a:xfrm>
            <a:off x="3884658" y="710229"/>
            <a:ext cx="132781" cy="1158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>
                <a:solidFill>
                  <a:schemeClr val="tx1"/>
                </a:solidFill>
              </a:rPr>
              <a:t>1</a:t>
            </a:r>
            <a:endParaRPr lang="zh-CN" altLang="en-US" sz="1200" dirty="0">
              <a:solidFill>
                <a:schemeClr val="tx1"/>
              </a:solidFill>
            </a:endParaRPr>
          </a:p>
        </p:txBody>
      </p:sp>
      <p:sp>
        <p:nvSpPr>
          <p:cNvPr id="47" name="矩形 46">
            <a:extLst>
              <a:ext uri="{FF2B5EF4-FFF2-40B4-BE49-F238E27FC236}">
                <a16:creationId xmlns:a16="http://schemas.microsoft.com/office/drawing/2014/main" id="{1F43E7D0-7F67-4B24-B3D4-629590A05C1B}"/>
              </a:ext>
            </a:extLst>
          </p:cNvPr>
          <p:cNvSpPr/>
          <p:nvPr/>
        </p:nvSpPr>
        <p:spPr>
          <a:xfrm>
            <a:off x="4461659" y="1085281"/>
            <a:ext cx="174250" cy="1158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>
                <a:solidFill>
                  <a:schemeClr val="tx1"/>
                </a:solidFill>
              </a:rPr>
              <a:t>2</a:t>
            </a:r>
            <a:endParaRPr lang="zh-CN" altLang="en-US" sz="1200" dirty="0">
              <a:solidFill>
                <a:schemeClr val="tx1"/>
              </a:solidFill>
            </a:endParaRPr>
          </a:p>
        </p:txBody>
      </p:sp>
      <p:sp>
        <p:nvSpPr>
          <p:cNvPr id="48" name="矩形 47">
            <a:extLst>
              <a:ext uri="{FF2B5EF4-FFF2-40B4-BE49-F238E27FC236}">
                <a16:creationId xmlns:a16="http://schemas.microsoft.com/office/drawing/2014/main" id="{A54BDC55-8F68-4999-88B2-EB793242F3AB}"/>
              </a:ext>
            </a:extLst>
          </p:cNvPr>
          <p:cNvSpPr/>
          <p:nvPr/>
        </p:nvSpPr>
        <p:spPr>
          <a:xfrm>
            <a:off x="4746294" y="1285633"/>
            <a:ext cx="174250" cy="1158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>
                <a:solidFill>
                  <a:schemeClr val="tx1"/>
                </a:solidFill>
              </a:rPr>
              <a:t>3</a:t>
            </a:r>
            <a:endParaRPr lang="zh-CN" altLang="en-US" sz="1200" dirty="0">
              <a:solidFill>
                <a:schemeClr val="tx1"/>
              </a:solidFill>
            </a:endParaRPr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96277003-FB2B-4854-939E-363F94155608}"/>
              </a:ext>
            </a:extLst>
          </p:cNvPr>
          <p:cNvSpPr/>
          <p:nvPr/>
        </p:nvSpPr>
        <p:spPr>
          <a:xfrm>
            <a:off x="5131033" y="1173943"/>
            <a:ext cx="90785" cy="54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>
                <a:solidFill>
                  <a:schemeClr val="tx1"/>
                </a:solidFill>
              </a:rPr>
              <a:t>4</a:t>
            </a:r>
            <a:endParaRPr lang="zh-CN" altLang="en-US" sz="1200" dirty="0">
              <a:solidFill>
                <a:schemeClr val="tx1"/>
              </a:solidFill>
            </a:endParaRPr>
          </a:p>
        </p:txBody>
      </p:sp>
      <p:sp>
        <p:nvSpPr>
          <p:cNvPr id="50" name="矩形 49">
            <a:extLst>
              <a:ext uri="{FF2B5EF4-FFF2-40B4-BE49-F238E27FC236}">
                <a16:creationId xmlns:a16="http://schemas.microsoft.com/office/drawing/2014/main" id="{E866BFB8-EA5A-4221-9720-C19410561870}"/>
              </a:ext>
            </a:extLst>
          </p:cNvPr>
          <p:cNvSpPr/>
          <p:nvPr/>
        </p:nvSpPr>
        <p:spPr>
          <a:xfrm>
            <a:off x="5248613" y="981445"/>
            <a:ext cx="90785" cy="54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>
                <a:solidFill>
                  <a:schemeClr val="tx1"/>
                </a:solidFill>
              </a:rPr>
              <a:t>5</a:t>
            </a:r>
            <a:endParaRPr lang="zh-CN" altLang="en-US" sz="1200" dirty="0">
              <a:solidFill>
                <a:schemeClr val="tx1"/>
              </a:solidFill>
            </a:endParaRPr>
          </a:p>
        </p:txBody>
      </p:sp>
      <p:sp>
        <p:nvSpPr>
          <p:cNvPr id="51" name="矩形 50">
            <a:extLst>
              <a:ext uri="{FF2B5EF4-FFF2-40B4-BE49-F238E27FC236}">
                <a16:creationId xmlns:a16="http://schemas.microsoft.com/office/drawing/2014/main" id="{48EBAB98-DC4D-42CF-8570-7E6BA6621E87}"/>
              </a:ext>
            </a:extLst>
          </p:cNvPr>
          <p:cNvSpPr/>
          <p:nvPr/>
        </p:nvSpPr>
        <p:spPr>
          <a:xfrm>
            <a:off x="5875146" y="1171726"/>
            <a:ext cx="90785" cy="54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>
                <a:solidFill>
                  <a:schemeClr val="tx1"/>
                </a:solidFill>
              </a:rPr>
              <a:t>6</a:t>
            </a:r>
            <a:endParaRPr lang="zh-CN" altLang="en-US" sz="1200" dirty="0">
              <a:solidFill>
                <a:schemeClr val="tx1"/>
              </a:solidFill>
            </a:endParaRPr>
          </a:p>
        </p:txBody>
      </p:sp>
      <p:sp>
        <p:nvSpPr>
          <p:cNvPr id="52" name="矩形 51">
            <a:extLst>
              <a:ext uri="{FF2B5EF4-FFF2-40B4-BE49-F238E27FC236}">
                <a16:creationId xmlns:a16="http://schemas.microsoft.com/office/drawing/2014/main" id="{F57C1C6C-2683-4AAB-8E9C-2C1EB13EE823}"/>
              </a:ext>
            </a:extLst>
          </p:cNvPr>
          <p:cNvSpPr/>
          <p:nvPr/>
        </p:nvSpPr>
        <p:spPr>
          <a:xfrm>
            <a:off x="5929006" y="743406"/>
            <a:ext cx="90785" cy="54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>
                <a:solidFill>
                  <a:schemeClr val="tx1"/>
                </a:solidFill>
              </a:rPr>
              <a:t>7</a:t>
            </a:r>
            <a:endParaRPr lang="zh-CN" altLang="en-US" sz="1200" dirty="0">
              <a:solidFill>
                <a:schemeClr val="tx1"/>
              </a:solidFill>
            </a:endParaRPr>
          </a:p>
        </p:txBody>
      </p:sp>
      <p:sp>
        <p:nvSpPr>
          <p:cNvPr id="53" name="矩形 52">
            <a:extLst>
              <a:ext uri="{FF2B5EF4-FFF2-40B4-BE49-F238E27FC236}">
                <a16:creationId xmlns:a16="http://schemas.microsoft.com/office/drawing/2014/main" id="{92893E58-80FE-4D48-A2C4-D491472C0801}"/>
              </a:ext>
            </a:extLst>
          </p:cNvPr>
          <p:cNvSpPr/>
          <p:nvPr/>
        </p:nvSpPr>
        <p:spPr>
          <a:xfrm>
            <a:off x="6132205" y="867625"/>
            <a:ext cx="90785" cy="54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>
                <a:solidFill>
                  <a:schemeClr val="tx1"/>
                </a:solidFill>
              </a:rPr>
              <a:t>8</a:t>
            </a:r>
            <a:endParaRPr lang="zh-CN" altLang="en-US" sz="1200" dirty="0">
              <a:solidFill>
                <a:schemeClr val="tx1"/>
              </a:solidFill>
            </a:endParaRPr>
          </a:p>
        </p:txBody>
      </p:sp>
      <p:sp>
        <p:nvSpPr>
          <p:cNvPr id="54" name="矩形 53">
            <a:extLst>
              <a:ext uri="{FF2B5EF4-FFF2-40B4-BE49-F238E27FC236}">
                <a16:creationId xmlns:a16="http://schemas.microsoft.com/office/drawing/2014/main" id="{73A57788-7A4F-4529-908B-6B1E916A93A6}"/>
              </a:ext>
            </a:extLst>
          </p:cNvPr>
          <p:cNvSpPr/>
          <p:nvPr/>
        </p:nvSpPr>
        <p:spPr>
          <a:xfrm>
            <a:off x="6239393" y="845169"/>
            <a:ext cx="90785" cy="54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>
                <a:solidFill>
                  <a:schemeClr val="tx1"/>
                </a:solidFill>
              </a:rPr>
              <a:t>9</a:t>
            </a:r>
            <a:endParaRPr lang="zh-CN" altLang="en-US" sz="1200" dirty="0">
              <a:solidFill>
                <a:schemeClr val="tx1"/>
              </a:solidFill>
            </a:endParaRPr>
          </a:p>
        </p:txBody>
      </p:sp>
      <p:sp>
        <p:nvSpPr>
          <p:cNvPr id="55" name="矩形 54">
            <a:extLst>
              <a:ext uri="{FF2B5EF4-FFF2-40B4-BE49-F238E27FC236}">
                <a16:creationId xmlns:a16="http://schemas.microsoft.com/office/drawing/2014/main" id="{DAA3BF6A-F7AD-4639-BB32-9866F22F357D}"/>
              </a:ext>
            </a:extLst>
          </p:cNvPr>
          <p:cNvSpPr/>
          <p:nvPr/>
        </p:nvSpPr>
        <p:spPr>
          <a:xfrm>
            <a:off x="6271048" y="1152535"/>
            <a:ext cx="376150" cy="1825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1200" dirty="0">
                <a:solidFill>
                  <a:schemeClr val="tx1"/>
                </a:solidFill>
              </a:rPr>
              <a:t>10</a:t>
            </a:r>
            <a:endParaRPr lang="zh-CN" altLang="en-US" sz="1200" dirty="0">
              <a:solidFill>
                <a:schemeClr val="tx1"/>
              </a:solidFill>
            </a:endParaRPr>
          </a:p>
        </p:txBody>
      </p:sp>
      <p:cxnSp>
        <p:nvCxnSpPr>
          <p:cNvPr id="12" name="直接箭头连接符 11">
            <a:extLst>
              <a:ext uri="{FF2B5EF4-FFF2-40B4-BE49-F238E27FC236}">
                <a16:creationId xmlns:a16="http://schemas.microsoft.com/office/drawing/2014/main" id="{91B82282-009C-4B34-AE69-C7147E2436B5}"/>
              </a:ext>
            </a:extLst>
          </p:cNvPr>
          <p:cNvCxnSpPr>
            <a:cxnSpLocks/>
            <a:stCxn id="55" idx="2"/>
          </p:cNvCxnSpPr>
          <p:nvPr/>
        </p:nvCxnSpPr>
        <p:spPr>
          <a:xfrm flipH="1">
            <a:off x="6311901" y="1335058"/>
            <a:ext cx="147222" cy="9219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矩形 55">
            <a:extLst>
              <a:ext uri="{FF2B5EF4-FFF2-40B4-BE49-F238E27FC236}">
                <a16:creationId xmlns:a16="http://schemas.microsoft.com/office/drawing/2014/main" id="{67FCC531-2245-4A7C-9B5E-2255648327CA}"/>
              </a:ext>
            </a:extLst>
          </p:cNvPr>
          <p:cNvSpPr/>
          <p:nvPr/>
        </p:nvSpPr>
        <p:spPr>
          <a:xfrm>
            <a:off x="4569518" y="2226764"/>
            <a:ext cx="132781" cy="1158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>
                <a:solidFill>
                  <a:schemeClr val="tx1"/>
                </a:solidFill>
              </a:rPr>
              <a:t>1</a:t>
            </a:r>
            <a:endParaRPr lang="zh-CN" altLang="en-US" sz="1200" dirty="0">
              <a:solidFill>
                <a:schemeClr val="tx1"/>
              </a:solidFill>
            </a:endParaRPr>
          </a:p>
        </p:txBody>
      </p:sp>
      <p:sp>
        <p:nvSpPr>
          <p:cNvPr id="57" name="矩形 56">
            <a:extLst>
              <a:ext uri="{FF2B5EF4-FFF2-40B4-BE49-F238E27FC236}">
                <a16:creationId xmlns:a16="http://schemas.microsoft.com/office/drawing/2014/main" id="{675A8223-71D6-4923-A88A-9050DFEBBAC8}"/>
              </a:ext>
            </a:extLst>
          </p:cNvPr>
          <p:cNvSpPr/>
          <p:nvPr/>
        </p:nvSpPr>
        <p:spPr>
          <a:xfrm>
            <a:off x="4706971" y="2347805"/>
            <a:ext cx="174250" cy="1158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>
                <a:solidFill>
                  <a:schemeClr val="tx1"/>
                </a:solidFill>
              </a:rPr>
              <a:t>2</a:t>
            </a:r>
            <a:endParaRPr lang="zh-CN" altLang="en-US" sz="1200" dirty="0">
              <a:solidFill>
                <a:schemeClr val="tx1"/>
              </a:solidFill>
            </a:endParaRPr>
          </a:p>
        </p:txBody>
      </p:sp>
      <p:sp>
        <p:nvSpPr>
          <p:cNvPr id="58" name="矩形 57">
            <a:extLst>
              <a:ext uri="{FF2B5EF4-FFF2-40B4-BE49-F238E27FC236}">
                <a16:creationId xmlns:a16="http://schemas.microsoft.com/office/drawing/2014/main" id="{D67F6752-65E7-4723-87EA-2909F97C1A4B}"/>
              </a:ext>
            </a:extLst>
          </p:cNvPr>
          <p:cNvSpPr/>
          <p:nvPr/>
        </p:nvSpPr>
        <p:spPr>
          <a:xfrm>
            <a:off x="4881221" y="2026627"/>
            <a:ext cx="174250" cy="1158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>
                <a:solidFill>
                  <a:schemeClr val="tx1"/>
                </a:solidFill>
              </a:rPr>
              <a:t>3</a:t>
            </a:r>
            <a:endParaRPr lang="zh-CN" altLang="en-US" sz="1200" dirty="0">
              <a:solidFill>
                <a:schemeClr val="tx1"/>
              </a:solidFill>
            </a:endParaRPr>
          </a:p>
        </p:txBody>
      </p:sp>
      <p:sp>
        <p:nvSpPr>
          <p:cNvPr id="59" name="矩形 58">
            <a:extLst>
              <a:ext uri="{FF2B5EF4-FFF2-40B4-BE49-F238E27FC236}">
                <a16:creationId xmlns:a16="http://schemas.microsoft.com/office/drawing/2014/main" id="{800E1521-822B-42A5-AD2C-834C8B66E655}"/>
              </a:ext>
            </a:extLst>
          </p:cNvPr>
          <p:cNvSpPr/>
          <p:nvPr/>
        </p:nvSpPr>
        <p:spPr>
          <a:xfrm>
            <a:off x="5284710" y="2482850"/>
            <a:ext cx="90785" cy="54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>
                <a:solidFill>
                  <a:schemeClr val="tx1"/>
                </a:solidFill>
              </a:rPr>
              <a:t>4</a:t>
            </a:r>
            <a:endParaRPr lang="zh-CN" altLang="en-US" sz="1200" dirty="0">
              <a:solidFill>
                <a:schemeClr val="tx1"/>
              </a:solidFill>
            </a:endParaRPr>
          </a:p>
        </p:txBody>
      </p:sp>
      <p:sp>
        <p:nvSpPr>
          <p:cNvPr id="60" name="矩形 59">
            <a:extLst>
              <a:ext uri="{FF2B5EF4-FFF2-40B4-BE49-F238E27FC236}">
                <a16:creationId xmlns:a16="http://schemas.microsoft.com/office/drawing/2014/main" id="{F0A4450B-3479-4529-B147-A7EB9D4DE077}"/>
              </a:ext>
            </a:extLst>
          </p:cNvPr>
          <p:cNvSpPr/>
          <p:nvPr/>
        </p:nvSpPr>
        <p:spPr>
          <a:xfrm>
            <a:off x="5476992" y="2391529"/>
            <a:ext cx="90785" cy="54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>
                <a:solidFill>
                  <a:schemeClr val="tx1"/>
                </a:solidFill>
              </a:rPr>
              <a:t>5</a:t>
            </a:r>
            <a:endParaRPr lang="zh-CN" altLang="en-US" sz="1200" dirty="0">
              <a:solidFill>
                <a:schemeClr val="tx1"/>
              </a:solidFill>
            </a:endParaRPr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38689580-720E-4DB1-8EBF-AC4C5EC66A08}"/>
              </a:ext>
            </a:extLst>
          </p:cNvPr>
          <p:cNvSpPr/>
          <p:nvPr/>
        </p:nvSpPr>
        <p:spPr>
          <a:xfrm>
            <a:off x="5743692" y="2026627"/>
            <a:ext cx="90785" cy="54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>
                <a:solidFill>
                  <a:schemeClr val="tx1"/>
                </a:solidFill>
              </a:rPr>
              <a:t>6</a:t>
            </a:r>
            <a:endParaRPr lang="zh-CN" altLang="en-US" sz="1200" dirty="0">
              <a:solidFill>
                <a:schemeClr val="tx1"/>
              </a:solidFill>
            </a:endParaRPr>
          </a:p>
        </p:txBody>
      </p:sp>
      <p:sp>
        <p:nvSpPr>
          <p:cNvPr id="62" name="矩形 61">
            <a:extLst>
              <a:ext uri="{FF2B5EF4-FFF2-40B4-BE49-F238E27FC236}">
                <a16:creationId xmlns:a16="http://schemas.microsoft.com/office/drawing/2014/main" id="{9D824073-8FC7-4839-9465-BEADB308A07A}"/>
              </a:ext>
            </a:extLst>
          </p:cNvPr>
          <p:cNvSpPr/>
          <p:nvPr/>
        </p:nvSpPr>
        <p:spPr>
          <a:xfrm>
            <a:off x="6149109" y="2438657"/>
            <a:ext cx="90785" cy="54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>
                <a:solidFill>
                  <a:schemeClr val="tx1"/>
                </a:solidFill>
              </a:rPr>
              <a:t>7</a:t>
            </a:r>
            <a:endParaRPr lang="zh-CN" altLang="en-US" sz="1200" dirty="0">
              <a:solidFill>
                <a:schemeClr val="tx1"/>
              </a:solidFill>
            </a:endParaRPr>
          </a:p>
        </p:txBody>
      </p:sp>
      <p:sp>
        <p:nvSpPr>
          <p:cNvPr id="63" name="矩形 62">
            <a:extLst>
              <a:ext uri="{FF2B5EF4-FFF2-40B4-BE49-F238E27FC236}">
                <a16:creationId xmlns:a16="http://schemas.microsoft.com/office/drawing/2014/main" id="{674FDAA9-2FBC-470A-809C-65AE0F22EA5B}"/>
              </a:ext>
            </a:extLst>
          </p:cNvPr>
          <p:cNvSpPr/>
          <p:nvPr/>
        </p:nvSpPr>
        <p:spPr>
          <a:xfrm>
            <a:off x="6459123" y="2644660"/>
            <a:ext cx="90785" cy="54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>
                <a:solidFill>
                  <a:schemeClr val="tx1"/>
                </a:solidFill>
              </a:rPr>
              <a:t>8</a:t>
            </a:r>
            <a:endParaRPr lang="zh-CN" altLang="en-US" sz="1200" dirty="0">
              <a:solidFill>
                <a:schemeClr val="tx1"/>
              </a:solidFill>
            </a:endParaRPr>
          </a:p>
        </p:txBody>
      </p:sp>
      <p:sp>
        <p:nvSpPr>
          <p:cNvPr id="64" name="矩形 63">
            <a:extLst>
              <a:ext uri="{FF2B5EF4-FFF2-40B4-BE49-F238E27FC236}">
                <a16:creationId xmlns:a16="http://schemas.microsoft.com/office/drawing/2014/main" id="{2C9222C8-044E-42CA-86C7-569FCBA712BE}"/>
              </a:ext>
            </a:extLst>
          </p:cNvPr>
          <p:cNvSpPr/>
          <p:nvPr/>
        </p:nvSpPr>
        <p:spPr>
          <a:xfrm>
            <a:off x="5529946" y="4069568"/>
            <a:ext cx="132781" cy="1158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>
                <a:solidFill>
                  <a:schemeClr val="tx1"/>
                </a:solidFill>
              </a:rPr>
              <a:t>1</a:t>
            </a:r>
            <a:endParaRPr lang="zh-CN" altLang="en-US" sz="1200" dirty="0">
              <a:solidFill>
                <a:schemeClr val="tx1"/>
              </a:solidFill>
            </a:endParaRPr>
          </a:p>
        </p:txBody>
      </p:sp>
      <p:sp>
        <p:nvSpPr>
          <p:cNvPr id="65" name="矩形 64">
            <a:extLst>
              <a:ext uri="{FF2B5EF4-FFF2-40B4-BE49-F238E27FC236}">
                <a16:creationId xmlns:a16="http://schemas.microsoft.com/office/drawing/2014/main" id="{078BE605-9691-4A40-9258-166A2D95B705}"/>
              </a:ext>
            </a:extLst>
          </p:cNvPr>
          <p:cNvSpPr/>
          <p:nvPr/>
        </p:nvSpPr>
        <p:spPr>
          <a:xfrm>
            <a:off x="5660562" y="4062402"/>
            <a:ext cx="174250" cy="1158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>
                <a:solidFill>
                  <a:schemeClr val="tx1"/>
                </a:solidFill>
              </a:rPr>
              <a:t>2</a:t>
            </a:r>
            <a:endParaRPr lang="zh-CN" altLang="en-US" sz="1200" dirty="0">
              <a:solidFill>
                <a:schemeClr val="tx1"/>
              </a:solidFill>
            </a:endParaRPr>
          </a:p>
        </p:txBody>
      </p:sp>
      <p:sp>
        <p:nvSpPr>
          <p:cNvPr id="66" name="矩形 65">
            <a:extLst>
              <a:ext uri="{FF2B5EF4-FFF2-40B4-BE49-F238E27FC236}">
                <a16:creationId xmlns:a16="http://schemas.microsoft.com/office/drawing/2014/main" id="{7FA61914-7E32-4910-ABD1-918C836B589B}"/>
              </a:ext>
            </a:extLst>
          </p:cNvPr>
          <p:cNvSpPr/>
          <p:nvPr/>
        </p:nvSpPr>
        <p:spPr>
          <a:xfrm>
            <a:off x="5875146" y="3911407"/>
            <a:ext cx="174250" cy="1158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>
                <a:solidFill>
                  <a:schemeClr val="tx1"/>
                </a:solidFill>
              </a:rPr>
              <a:t>3</a:t>
            </a:r>
            <a:endParaRPr lang="zh-CN" altLang="en-US" sz="1200" dirty="0">
              <a:solidFill>
                <a:schemeClr val="tx1"/>
              </a:solidFill>
            </a:endParaRPr>
          </a:p>
        </p:txBody>
      </p:sp>
      <p:sp>
        <p:nvSpPr>
          <p:cNvPr id="67" name="矩形 66">
            <a:extLst>
              <a:ext uri="{FF2B5EF4-FFF2-40B4-BE49-F238E27FC236}">
                <a16:creationId xmlns:a16="http://schemas.microsoft.com/office/drawing/2014/main" id="{6F0426C9-DA36-4517-A47E-FA587D43A0BD}"/>
              </a:ext>
            </a:extLst>
          </p:cNvPr>
          <p:cNvSpPr/>
          <p:nvPr/>
        </p:nvSpPr>
        <p:spPr>
          <a:xfrm>
            <a:off x="5974398" y="3539771"/>
            <a:ext cx="90785" cy="54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>
                <a:solidFill>
                  <a:schemeClr val="tx1"/>
                </a:solidFill>
              </a:rPr>
              <a:t>4</a:t>
            </a:r>
            <a:endParaRPr lang="zh-CN" altLang="en-US" sz="1200" dirty="0">
              <a:solidFill>
                <a:schemeClr val="tx1"/>
              </a:solidFill>
            </a:endParaRPr>
          </a:p>
        </p:txBody>
      </p:sp>
      <p:sp>
        <p:nvSpPr>
          <p:cNvPr id="68" name="矩形 67">
            <a:extLst>
              <a:ext uri="{FF2B5EF4-FFF2-40B4-BE49-F238E27FC236}">
                <a16:creationId xmlns:a16="http://schemas.microsoft.com/office/drawing/2014/main" id="{F04D5E0B-CE53-4549-AE07-E0814F5D3B6C}"/>
              </a:ext>
            </a:extLst>
          </p:cNvPr>
          <p:cNvSpPr/>
          <p:nvPr/>
        </p:nvSpPr>
        <p:spPr>
          <a:xfrm>
            <a:off x="1845594" y="3902107"/>
            <a:ext cx="132781" cy="1158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>
                <a:solidFill>
                  <a:schemeClr val="tx1"/>
                </a:solidFill>
              </a:rPr>
              <a:t>1</a:t>
            </a:r>
            <a:endParaRPr lang="zh-CN" altLang="en-US" sz="1200" dirty="0">
              <a:solidFill>
                <a:schemeClr val="tx1"/>
              </a:solidFill>
            </a:endParaRPr>
          </a:p>
        </p:txBody>
      </p:sp>
      <p:sp>
        <p:nvSpPr>
          <p:cNvPr id="69" name="矩形 68">
            <a:extLst>
              <a:ext uri="{FF2B5EF4-FFF2-40B4-BE49-F238E27FC236}">
                <a16:creationId xmlns:a16="http://schemas.microsoft.com/office/drawing/2014/main" id="{5E07F851-C723-4912-904A-0E06DC7AE008}"/>
              </a:ext>
            </a:extLst>
          </p:cNvPr>
          <p:cNvSpPr/>
          <p:nvPr/>
        </p:nvSpPr>
        <p:spPr>
          <a:xfrm>
            <a:off x="1948005" y="4004458"/>
            <a:ext cx="174250" cy="1158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>
                <a:solidFill>
                  <a:schemeClr val="tx1"/>
                </a:solidFill>
              </a:rPr>
              <a:t>2</a:t>
            </a:r>
            <a:endParaRPr lang="zh-CN" altLang="en-US" sz="1200" dirty="0">
              <a:solidFill>
                <a:schemeClr val="tx1"/>
              </a:solidFill>
            </a:endParaRPr>
          </a:p>
        </p:txBody>
      </p:sp>
      <p:sp>
        <p:nvSpPr>
          <p:cNvPr id="70" name="矩形 69">
            <a:extLst>
              <a:ext uri="{FF2B5EF4-FFF2-40B4-BE49-F238E27FC236}">
                <a16:creationId xmlns:a16="http://schemas.microsoft.com/office/drawing/2014/main" id="{915C7343-7B05-4D00-89A6-5C3BD729C404}"/>
              </a:ext>
            </a:extLst>
          </p:cNvPr>
          <p:cNvSpPr/>
          <p:nvPr/>
        </p:nvSpPr>
        <p:spPr>
          <a:xfrm>
            <a:off x="2084483" y="3960050"/>
            <a:ext cx="174250" cy="1158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>
                <a:solidFill>
                  <a:schemeClr val="tx1"/>
                </a:solidFill>
              </a:rPr>
              <a:t>3</a:t>
            </a:r>
            <a:endParaRPr lang="zh-CN" alt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75304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85190</TotalTime>
  <Words>77</Words>
  <Application>Microsoft Office PowerPoint</Application>
  <PresentationFormat>全屏显示(4:3)</PresentationFormat>
  <Paragraphs>45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主题​​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Li Alice</dc:creator>
  <cp:lastModifiedBy>Li Alice</cp:lastModifiedBy>
  <cp:revision>383</cp:revision>
  <dcterms:created xsi:type="dcterms:W3CDTF">2021-06-08T02:55:55Z</dcterms:created>
  <dcterms:modified xsi:type="dcterms:W3CDTF">2022-07-12T07:23:41Z</dcterms:modified>
</cp:coreProperties>
</file>