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21" userDrawn="1">
          <p15:clr>
            <a:srgbClr val="A4A3A4"/>
          </p15:clr>
        </p15:guide>
        <p15:guide id="4" orient="horz" pos="4178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80" y="52"/>
      </p:cViewPr>
      <p:guideLst>
        <p:guide orient="horz" pos="2160"/>
        <p:guide pos="3840"/>
        <p:guide pos="121"/>
        <p:guide orient="horz" pos="4178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02662-9D14-49AD-B4F8-096FAC3B6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038DE-7606-4E05-AB85-632ADB7C9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CD592-1C4A-4405-B51F-191C494E4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E4FA3-C1A2-44F1-91A2-F88BD7F14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98007-901E-4A18-8240-0B75A50A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998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4748A-19E7-496D-826B-18241A694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2C110-B498-4F88-9CE8-A098BEAD7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13B9-5C37-4D94-A94A-D0BC6A1CA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DB8F7-4E3D-44D1-8C2B-992307B7E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66B2C-192B-4DF3-B0C0-D2954E1B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60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6A1AE5-022A-4EBE-9F43-6D3A73CB6F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19B563-5115-4F42-BF58-545AF8D49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B33E1-E06F-431E-925B-099A2BF2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BC804-B48C-4CCC-A282-32A4876F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8D95A-F6E0-46D8-9773-05D9BD465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317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149C5-3ED8-437C-91B2-079F4FC54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BDC91-72A2-4D93-A995-EFC51882E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D04A3-9357-4837-A8FE-1E7D2EE3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FEF31-A978-43F5-A8E5-992519C4D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65D54-D15D-49BD-AB48-C097FB4B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839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0400-C6FE-47DF-84AB-C6B04015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F7969D-E644-472E-BE71-73F1F2034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12EDC-4A4A-4D57-B2F4-B0301AF52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9982E-E643-408B-A961-6B87AC43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7C5A-00A0-485E-8D31-72BFF6DA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939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00852-3317-46B9-82B7-E1C518DC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BC01F-6D73-44DB-9E0C-539CC4A23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37D3E7-825E-4EC9-8B41-B49B119A3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0C175-3B27-4E1A-B9B7-0C9393765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5F358-EBB0-4406-8BF2-A13BF6148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9E06A-7C2C-44DF-88C2-1C9340B19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9407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7F7DC-8F9F-4393-8526-43BF4E95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2ED0-4A8C-4CA4-9821-645C42CDB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65CF7-7B55-4863-9971-7AE39A061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C7A9F-1256-4025-B2F7-E6ACAF2E5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F1E12F-F765-4160-A34C-86FAE55E33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5AC7CA-72D7-4B57-9F7B-76F1A9B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06D786-2C69-45A1-8411-F842523E0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B1C994-AE9F-433B-945A-381D835A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8430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6AD1-5CAD-449C-9D81-3D4AC8ACD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DF8ACF-97C0-431F-BF39-B7D45623E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56FCC-D399-4C62-955B-6BA74849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943D25-DF06-44EC-8537-068BC4D4F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243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13ADB2-49D7-4276-B0AB-2FC36C24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188B24-D49E-42D4-BC37-B7B75EC3E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CAC8B-BDFA-4874-BF81-7EB27355F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051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C90A3-9380-4D2C-966E-9656C709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7B2A1-3A17-4744-B31E-F19507DB1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6353B-69CC-42A9-BA80-B66A6C08B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82552-DA92-4075-9220-729D6961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E1CDA-0813-4BF1-8845-C426B61B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4F491-AC81-473F-AA69-E9DA2B1E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325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DD6D8-0FA7-4235-AA9A-BBB6631F5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22C8A-6ED2-4DDF-99EB-4C3094D65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28C08-DA4A-4794-930A-5880D3CB2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203BF-4C80-4D47-8C4C-0AA49EF7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9E068-25D8-4871-90B3-67812DD8F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FA69ED-664C-4062-B967-0067A096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717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3EFBD5-DDF6-4879-A885-F3B9B4219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2DDD6-D00A-46F5-9655-D0BA1E57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3E88A-AEF9-46F1-A6DC-61B99E0EF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0BA96-4ABC-42DC-AE62-64014B102C8E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AE662-74D7-431F-AD03-3F0AD904A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7DCEE-2173-4C4A-A8AA-BD9979931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F48B0-AD60-490C-8330-05B887A374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336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89A2-0860-4759-801C-FF35C0D0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71001"/>
            <a:ext cx="9144000" cy="1715997"/>
          </a:xfrm>
        </p:spPr>
        <p:txBody>
          <a:bodyPr>
            <a:normAutofit fontScale="90000"/>
          </a:bodyPr>
          <a:lstStyle/>
          <a:p>
            <a:r>
              <a:rPr lang="en-US" dirty="0"/>
              <a:t>Sequences and alignments for dot blots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85D27-2D4E-47DB-BA8D-F25A2123C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828" y="4943186"/>
            <a:ext cx="4163006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9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6A837-3B09-4653-B218-882461E87434}"/>
              </a:ext>
            </a:extLst>
          </p:cNvPr>
          <p:cNvSpPr txBox="1"/>
          <p:nvPr/>
        </p:nvSpPr>
        <p:spPr>
          <a:xfrm>
            <a:off x="128587" y="843677"/>
            <a:ext cx="53710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&gt;XP_025087911.1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19-2-like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Pomacea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canaliculata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99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MKTVIALLLCALVASAMGGNLLGGYGYGYGLGLGGLGGAGYGGLGYGAGYGGLGYGAGYGGLGYGAGYGG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LGYGAGYGGLGYGAGYGGVGYGVGVGKRG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&gt;KRTAP19-2 | ENSP00000335660 | 52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MCYGYGCGCGSFCRLGYGCGYEGCRYGCGHRGCGDGCCCPSCYRRYRFTGFY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EB60FE-2823-4BF9-A42F-E261813A5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43677"/>
            <a:ext cx="6096000" cy="10895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85DB1F-BD71-478D-A4F0-3622E1E1417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2677160"/>
            <a:ext cx="5274945" cy="3955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560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0FBF62-142E-44F4-8BE7-A55522563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386" y="816005"/>
            <a:ext cx="6100403" cy="3958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B4D5DC-60F5-48BA-9E3C-B587D4340156}"/>
              </a:ext>
            </a:extLst>
          </p:cNvPr>
          <p:cNvSpPr txBox="1"/>
          <p:nvPr/>
        </p:nvSpPr>
        <p:spPr>
          <a:xfrm>
            <a:off x="202474" y="860636"/>
            <a:ext cx="51358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&gt;XP_032242219.1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5-1 [Nematostella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vectensis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441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MTFMLVWCIVVGCCMAYLHPGAVADLPSCQEIKGNSTAQVCIDGNCTFNCSRNMGYGSCDQLCLQNKDQK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PCPRLKCAASTCNQRCLSGGCTDVACNSHTCLQTCTSNCTNMECHSNTKCTQECEDGACGLATSGSGKAE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QICRGVGCKRMQCASAESCNQDCTRGCQLDCSNENTADCTQECKTGSCSFNCAAQTCESSCAHGSCPNMT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CGGTNCTQKCGKDCQQVVCSASGKCDQSCDGEGCNLYCSEGAKTCNQKCQGACVTDCKSRWCGVTCTGSG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CDVKCPNNGTESCDQTCQKSAGDCKMRCDAKVCTSKCTDGRCQAISCGGDRCTQECGKNCTSMACTAKSC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ELSCPGGGCIMSCSSSVENCTMSCPGGGCSQHCVATGKCNFDLDCKGCTISGNVPTSKTPSGGAGITATQ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SLLVGSAWLALSASRVHNFVV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&gt;KRTAP10-6 | ENSP00000383219 | 365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MAASTMSVCSSDLSYGSRVCLPGSCDSCSDSWQVDDCPESCCEPPCCAPAPCLSLVCTPVSRVSSPCCPV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TCEPSPCQSGCTSSCTPSCCQQSSCQLACCASSPCQQACCVPVCCKTVCCKPVCCVSVCCGDSSCCQQSS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CQSACCTSSPCQQACCVPVCCKPVCSGISSSCCQQSSCVSCVSSPCCQAVCEPSPCQSGCTSSCTPSCCQ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QSSCQPTCCTSSPCQQACCVPVCCVPVCCVPTCSEDSSSCCQQSSCQPACCTSSPCQHACCVPVCSGAST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SCCQQSSCQPACCTASCCRSSSSVSLLCHPVCKSTCCVPVPSCGASASSCQPSCCRTASCVSLLCRPMCS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RPACYSLCSGQKSSC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5062DC-8C55-4768-B536-E1FFE8A5DC4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 t="6165" r="6605" b="4902"/>
          <a:stretch/>
        </p:blipFill>
        <p:spPr bwMode="auto">
          <a:xfrm>
            <a:off x="202474" y="3114312"/>
            <a:ext cx="4746172" cy="3518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00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D29445-0474-49A0-93F9-03E4DC0BEB34}"/>
              </a:ext>
            </a:extLst>
          </p:cNvPr>
          <p:cNvSpPr txBox="1"/>
          <p:nvPr/>
        </p:nvSpPr>
        <p:spPr>
          <a:xfrm>
            <a:off x="192088" y="785500"/>
            <a:ext cx="58151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&gt;XP_028931377.1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4-3-like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Ornithorhynchus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anatinus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222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MVNSCCGSVCSDLSCGRGCCQETCCQPSCCSSPCCPPTCCQTTCCRTTCCRPTCCRPTCCQPTCCRPICC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PCCRPTCCQTTCCRTTCCRPTCCVPTCCQPCCRPTCCQTTCCRTTCCRPTCCVPTCCQPSCCVSTCCRPC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CPPPCCGSSCCQPCCRPSCCLSSCCRPCCPPTCCVSSCCQPCCRPTCCQTTCCRTTCCRPSCCGSPCCQP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CCPPTCGPSCCC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&gt;XP_009918286.1 PREDICTED: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4-3-like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Haliaeetus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albicilla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195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MKLSCCIPSCCIPSCCIPSCCIPSCCIPSCCIPSCCIPSCCIPSCCIPSCCIPSCCIPSCCIPSCCIPSC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CIPSCCIPSCCIPSCCIPSCCIPSCCIPSCCIPSCCIPSCCIPSCCIPSCCIPSCCIPSCCIPSCCIPSC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CIPSCCIPSCCIPSCCIPSCCIPSCCIPSCCIPSCCIPSCFQIFMFSVHNKILFT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93C8BE-BB14-449D-8A18-4AFCB1DAB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237" y="785500"/>
            <a:ext cx="6148251" cy="1667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A61D58-A181-4AEB-A2D7-A9D427E84B1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t="6469" r="8269" b="7239"/>
          <a:stretch/>
        </p:blipFill>
        <p:spPr bwMode="auto">
          <a:xfrm>
            <a:off x="192088" y="3218814"/>
            <a:ext cx="4624251" cy="3413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605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1F76ED-7C86-43C0-ADB6-540F049F7C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676525"/>
            <a:ext cx="5273675" cy="39560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6B3BF5-15C3-4D6C-9A8B-3CAB7935AA1C}"/>
              </a:ext>
            </a:extLst>
          </p:cNvPr>
          <p:cNvSpPr txBox="1"/>
          <p:nvPr/>
        </p:nvSpPr>
        <p:spPr>
          <a:xfrm>
            <a:off x="192088" y="800100"/>
            <a:ext cx="5738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&gt;KRTAP4-3 | ENSP00000375151 | 195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MVSSCCGSVCSDQSCGQGLGQESCCRPSCCQTTCCRTTCCRPSCCISSCCRPSCCISSCCKPSCCRTTCC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RPSCCISSCCRPSCCISSCCKPSCCRTTCCRPSCCISSCCRPSCCISSCCKPSCCQTTCCRPSCCISSCY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RPQCCQPSCCRPACCISSCCHPSCCVSSCRCPFSCPTTCCRTTCFHPICCGSSCC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&gt;XP_009918286.1 PREDICTED: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4-3-like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Haliaeetus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albicilla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195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MKLSCCIPSCCIPSCCIPSCCIPSCCIPSCCIPSCCIPSCCIPSCCIPSCCIPSCCIPSCCIPSCCIPSC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CIPSCCIPSCCIPSCCIPSCCIPSCCIPSCCIPSCCIPSCCIPSCCIPSCCIPSCCIPSCCIPSCCIPSC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CIPSCCIPSCCIPSCCIPSCCIPSCCIPSCCIPSCCIPSCFQIFMFSVHNKILFT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7E7B11-5D7B-43CC-8397-121E45F4D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961" y="800100"/>
            <a:ext cx="6183812" cy="166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39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7D6BDE-8450-41CE-87F4-2E61F5D8E7C3}"/>
              </a:ext>
            </a:extLst>
          </p:cNvPr>
          <p:cNvSpPr txBox="1"/>
          <p:nvPr/>
        </p:nvSpPr>
        <p:spPr>
          <a:xfrm>
            <a:off x="192088" y="871252"/>
            <a:ext cx="61482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&gt;KRTAP4-7 | ENSP00000375236 | 155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MVSSCCGSVCSDQGCSQDLCQETCCRPSCCQTTCCRTTCYRPSCCVSSCCRPQCCQSVCCQPTCCRPTCC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ETTCCHPRCCISSCCRPSCCMSSCCKPQCCQSVCCQPTCCRPSCCRPCCCLRPVCGRVSCHTTCYRPTCV</a:t>
            </a:r>
            <a:b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ISTCPRPLCCASSCC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&gt;NXN92838.1 KRA43 protein,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Rhinopomastus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cyanomelas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197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CCRPHCCRPHCCRPHCCRPHCCRPHCCRPHCCRPHCCRPHCCRPHCCRPHCCRPHCCRPHCCRPHCCRPH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CCRPHCCRPHCCRPHCCRPHCCRPHCCRPHCCRPHCCRPHCCRPHCCRPHCCRPHCCRPHCCRPHCCRPH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15FB73-B6C1-4182-9603-55A607DA2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623" y="800100"/>
            <a:ext cx="6096000" cy="1610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79E245-0AEF-4DFC-A7FE-D19D5D2BC7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" t="6514" r="5411" b="9822"/>
          <a:stretch/>
        </p:blipFill>
        <p:spPr bwMode="auto">
          <a:xfrm>
            <a:off x="192088" y="3323318"/>
            <a:ext cx="4850675" cy="3309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4496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C806-82F4-4C47-96E4-C1914E36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" y="129995"/>
            <a:ext cx="10515600" cy="444772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Fig.6F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3C89BA-47CF-4D29-BF45-8322E033D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9995"/>
            <a:ext cx="6096000" cy="44634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A9239-F0E0-42E1-9403-15E36D333EBB}"/>
              </a:ext>
            </a:extLst>
          </p:cNvPr>
          <p:cNvSpPr txBox="1"/>
          <p:nvPr/>
        </p:nvSpPr>
        <p:spPr>
          <a:xfrm>
            <a:off x="192088" y="800100"/>
            <a:ext cx="50096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&gt;XP_047135497.1 keratin-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associated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protein 10-4-like [Hydra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vulgaris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| 584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MYVNKSLRRGICPCTSYCNNYFCTDYCCTDYCCTDYCCTDYCCTDYCCTDYCCTDYCCTDYCCTDYCCTD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YCCTDYCCTDYCCTDYCCTDYCCTDYCCTDYCCTDYCCTDYCCTDYCCTDYCCTDYCCTDYCCTDYCCTD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YCCTDYCCTDYCCTDYCCKRIFVV</a:t>
            </a:r>
          </a:p>
          <a:p>
            <a:endParaRPr lang="da-DK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&gt;NXN92838.1 KRA43 protein,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Rhinopomastus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cyanomelas</a:t>
            </a:r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]  | 197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CCRPHCCRPHCCRPHCCRPHCCRPHCCRPHCCRPHCCRPHCCRPHCCRPHCCRPHCCRPHCCRPHCCRPH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CCRPHCCRPHCCRPHCCRPHCCRPHCCRPHCCRPHCCRPHCCRPHCCRPHCCRPHCCRPHCCRPHCCRPH</a:t>
            </a:r>
          </a:p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CCRPHCCRPHCCRPHCCRPHCCRPHCCRPHCCRPHCCRPHCCRPHCCRPHCCRPHCC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E28642-D369-4C72-AC91-552C79760B3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t="4934" r="4454" b="8828"/>
          <a:stretch/>
        </p:blipFill>
        <p:spPr bwMode="auto">
          <a:xfrm>
            <a:off x="192088" y="3084078"/>
            <a:ext cx="5094515" cy="3548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0137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137</Words>
  <Application>Microsoft Office PowerPoint</Application>
  <PresentationFormat>Widescreen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Sequences and alignments for dot blots</vt:lpstr>
      <vt:lpstr>Fig.6A</vt:lpstr>
      <vt:lpstr>Fig.6B</vt:lpstr>
      <vt:lpstr>Fig.6C</vt:lpstr>
      <vt:lpstr>Fig.6D</vt:lpstr>
      <vt:lpstr>Fig.6E</vt:lpstr>
      <vt:lpstr>Fig.6F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Sequences and alignments for dot blots</dc:title>
  <dc:creator>Thomas Litman</dc:creator>
  <cp:lastModifiedBy>Hewlett-Packard Company</cp:lastModifiedBy>
  <cp:revision>4</cp:revision>
  <dcterms:created xsi:type="dcterms:W3CDTF">2022-08-20T20:23:58Z</dcterms:created>
  <dcterms:modified xsi:type="dcterms:W3CDTF">2022-10-28T14:00:14Z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61b9f0-8104-4829-9a4c-b0eb99e4c8fa_Enabled">
    <vt:lpwstr>true</vt:lpwstr>
  </property>
  <property fmtid="{D5CDD505-2E9C-101B-9397-08002B2CF9AE}" pid="3" name="MSIP_Label_f061b9f0-8104-4829-9a4c-b0eb99e4c8fa_SetDate">
    <vt:lpwstr>2022-08-20T20:50:41Z</vt:lpwstr>
  </property>
  <property fmtid="{D5CDD505-2E9C-101B-9397-08002B2CF9AE}" pid="4" name="MSIP_Label_f061b9f0-8104-4829-9a4c-b0eb99e4c8fa_Method">
    <vt:lpwstr>Standard</vt:lpwstr>
  </property>
  <property fmtid="{D5CDD505-2E9C-101B-9397-08002B2CF9AE}" pid="5" name="MSIP_Label_f061b9f0-8104-4829-9a4c-b0eb99e4c8fa_Name">
    <vt:lpwstr>Internal use only v1</vt:lpwstr>
  </property>
  <property fmtid="{D5CDD505-2E9C-101B-9397-08002B2CF9AE}" pid="6" name="MSIP_Label_f061b9f0-8104-4829-9a4c-b0eb99e4c8fa_SiteId">
    <vt:lpwstr>d78f7362-832c-4715-8e12-cc7bd574144c</vt:lpwstr>
  </property>
  <property fmtid="{D5CDD505-2E9C-101B-9397-08002B2CF9AE}" pid="7" name="MSIP_Label_f061b9f0-8104-4829-9a4c-b0eb99e4c8fa_ActionId">
    <vt:lpwstr>7eff6376-28fe-4c09-b029-6afa6c4ac725</vt:lpwstr>
  </property>
  <property fmtid="{D5CDD505-2E9C-101B-9397-08002B2CF9AE}" pid="8" name="MSIP_Label_f061b9f0-8104-4829-9a4c-b0eb99e4c8fa_ContentBits">
    <vt:lpwstr>0</vt:lpwstr>
  </property>
</Properties>
</file>