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3BA3FE8-BE65-406B-8860-714C300165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172EAAF-A693-4D1A-956A-B6B4B7C538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4CEB0A7-51F4-4532-AE54-E05B8F11E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C19CD-0835-45FD-AB83-750D22A5D9EA}" type="datetimeFigureOut">
              <a:rPr lang="ko-KR" altLang="en-US" smtClean="0"/>
              <a:t>2022-04-13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CB5E94-8F60-4277-BE19-8EDB92F1E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0AFD63C-8CD9-41EC-8E1B-36C25682F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CB62-3E96-41E4-B4D0-6DDA0CA7F6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1595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50A6CA-DEDC-40E5-A587-9D50604A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FFFD659-9102-4AB1-8E4A-AC80D5ADA0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F65BD4-B60C-4FAE-BF05-65ADE1376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C19CD-0835-45FD-AB83-750D22A5D9EA}" type="datetimeFigureOut">
              <a:rPr lang="ko-KR" altLang="en-US" smtClean="0"/>
              <a:t>2022-04-13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A37B156-BE98-4949-B360-FB94286B0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9F40831-C872-4B71-AC8B-FAC6A54B3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CB62-3E96-41E4-B4D0-6DDA0CA7F6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6873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2D20B28-8FF4-4C74-907E-29F959E360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C24B5FA-5A0D-4475-B824-69CD25F3CF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4A3A7F8-FE5E-4F54-8671-4B0A6E1FC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C19CD-0835-45FD-AB83-750D22A5D9EA}" type="datetimeFigureOut">
              <a:rPr lang="ko-KR" altLang="en-US" smtClean="0"/>
              <a:t>2022-04-13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1921948-1BD5-4A19-BB65-C0E220EF1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0DC6114-6A71-471C-A40F-AFFC7F43A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CB62-3E96-41E4-B4D0-6DDA0CA7F6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1902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7B2EB42-0F0D-4144-90E2-93E5BE97C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906BE5C-77DF-422D-9175-D9EBF6891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E53A430-A89F-4AE8-BB9A-1DB4CB621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C19CD-0835-45FD-AB83-750D22A5D9EA}" type="datetimeFigureOut">
              <a:rPr lang="ko-KR" altLang="en-US" smtClean="0"/>
              <a:t>2022-04-13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10D1499-FA7B-411F-8E7A-DBE5A0889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C01A961-FA32-438B-AEC9-78EA0658C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CB62-3E96-41E4-B4D0-6DDA0CA7F6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7937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74790D-1087-41A9-8BB3-89E4BBC62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938EC7C-4538-4D51-ADE7-BFDBB0DDC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9B2A6D2-675D-4E7E-9274-8EB3DCA09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C19CD-0835-45FD-AB83-750D22A5D9EA}" type="datetimeFigureOut">
              <a:rPr lang="ko-KR" altLang="en-US" smtClean="0"/>
              <a:t>2022-04-13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0E33CDA-8DA0-4FB4-BA91-F8CCA6A06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59C064F-8190-43D0-8EDA-5D44E0B54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CB62-3E96-41E4-B4D0-6DDA0CA7F6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360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AC93F72-9852-4DD6-93B8-A659D026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E62D9AB-880C-4647-B53D-C4BCD50514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0669FCA-1817-4621-A077-5FE0AF8849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25F305D-41A2-4012-B9AB-D98B75124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C19CD-0835-45FD-AB83-750D22A5D9EA}" type="datetimeFigureOut">
              <a:rPr lang="ko-KR" altLang="en-US" smtClean="0"/>
              <a:t>2022-04-13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6178078-DF0F-4AF2-9DB0-17C475D24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C16F285-3ECB-4E3C-B580-BB0E8693C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CB62-3E96-41E4-B4D0-6DDA0CA7F6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317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DF7F8B-48A1-4C29-A4A6-E70AB80FD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EEDB9ED-7DFD-4F6E-8FCB-7125ABAF47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B0941D4-315D-41D6-BC52-C37607FC21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C5F31E4-A13D-484F-8E6C-494EB65C1B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ABC6452-B2D0-4CA0-ACE4-97550A52A9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C438500-A132-4D8A-AECA-7584FF099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C19CD-0835-45FD-AB83-750D22A5D9EA}" type="datetimeFigureOut">
              <a:rPr lang="ko-KR" altLang="en-US" smtClean="0"/>
              <a:t>2022-04-13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E6A0EDD-65BC-465E-9F1B-CAB69EB2C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257204A7-0E96-4E63-B590-4C85657E7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CB62-3E96-41E4-B4D0-6DDA0CA7F6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1776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FD62DD-09E6-49B8-A554-68AA4C044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E90B0F2-1F54-4F74-AA02-B84AF25CB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C19CD-0835-45FD-AB83-750D22A5D9EA}" type="datetimeFigureOut">
              <a:rPr lang="ko-KR" altLang="en-US" smtClean="0"/>
              <a:t>2022-04-13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5AFEF5D-F27B-46D7-9C99-9386662B4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156659D-7618-4FCA-B2DA-D62B665ED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CB62-3E96-41E4-B4D0-6DDA0CA7F6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9219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30D4BE1-8710-4956-8545-65BD6F643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C19CD-0835-45FD-AB83-750D22A5D9EA}" type="datetimeFigureOut">
              <a:rPr lang="ko-KR" altLang="en-US" smtClean="0"/>
              <a:t>2022-04-13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680188E-3B32-4A6A-978D-FDA9A3A74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ABE5F0C-2CAD-46E5-96EF-CA42FD4E0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CB62-3E96-41E4-B4D0-6DDA0CA7F6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4621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C97ACB7-F659-41F8-8F2E-E5C8AED2D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45AA7C8-A76F-4C2F-BE7B-AEFE302C7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B7618C8-63B9-4778-9625-5A5EC1430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C44F1C6-63E3-4236-8393-3C07D8648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C19CD-0835-45FD-AB83-750D22A5D9EA}" type="datetimeFigureOut">
              <a:rPr lang="ko-KR" altLang="en-US" smtClean="0"/>
              <a:t>2022-04-13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E618F4F-65AD-4DAC-82D4-D09570760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0A04382-4DBD-44CA-A2D1-7B6102359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CB62-3E96-41E4-B4D0-6DDA0CA7F6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7161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04F15E-823A-4B05-997A-A7752C904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CE70115-98E6-4332-BCA9-CF228E761C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E847BD3-1B0C-4B65-9943-164014092A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B5285F4-7D5D-4C4A-920F-A8187963C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C19CD-0835-45FD-AB83-750D22A5D9EA}" type="datetimeFigureOut">
              <a:rPr lang="ko-KR" altLang="en-US" smtClean="0"/>
              <a:t>2022-04-13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CC46DD9-54DC-4255-93BC-3199E65FB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29027B5-22EA-48B5-B6FE-0839DC35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CCB62-3E96-41E4-B4D0-6DDA0CA7F6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110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8ED928B-A153-4EFB-B379-F5EA9F59F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1BD101F-D7D4-42A3-AB61-15039E97B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8F65284-1522-413D-9B81-38A850D22F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C19CD-0835-45FD-AB83-750D22A5D9EA}" type="datetimeFigureOut">
              <a:rPr lang="ko-KR" altLang="en-US" smtClean="0"/>
              <a:t>2022-04-13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EEDB1F8-75F0-434B-B126-A082D75527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FE75FB4-85DE-416B-B8A4-41F4C98D7E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CCB62-3E96-41E4-B4D0-6DDA0CA7F6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824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B4B09900-D928-4851-8E39-5560D0A61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70" y="151171"/>
            <a:ext cx="11328173" cy="356328"/>
          </a:xfrm>
        </p:spPr>
        <p:txBody>
          <a:bodyPr>
            <a:noAutofit/>
          </a:bodyPr>
          <a:lstStyle/>
          <a:p>
            <a:r>
              <a:rPr lang="en-US" altLang="ko-KR" sz="2000" b="1" dirty="0"/>
              <a:t>Supplementary figure 1. Typical results of IFN- γ /TNF-α dual release </a:t>
            </a:r>
            <a:r>
              <a:rPr lang="en-US" altLang="ko-KR" sz="2000" b="1" dirty="0" err="1"/>
              <a:t>fluorospot</a:t>
            </a:r>
            <a:r>
              <a:rPr lang="en-US" altLang="ko-KR" sz="2000" b="1" dirty="0"/>
              <a:t> assay </a:t>
            </a:r>
            <a:endParaRPr lang="ko-KR" altLang="en-US" sz="2000" b="1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28AC82EB-F498-4667-A71E-F42918BD37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290100"/>
              </p:ext>
            </p:extLst>
          </p:nvPr>
        </p:nvGraphicFramePr>
        <p:xfrm>
          <a:off x="209725" y="645952"/>
          <a:ext cx="11719419" cy="60608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83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89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8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89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089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4759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/>
                        <a:t>IFN-</a:t>
                      </a:r>
                      <a:r>
                        <a:rPr lang="el-GR" altLang="ko-KR" sz="1400" b="0" dirty="0">
                          <a:ea typeface="맑은 고딕"/>
                        </a:rPr>
                        <a:t>γ</a:t>
                      </a:r>
                      <a:r>
                        <a:rPr lang="en-US" altLang="ko-KR" sz="1400" b="0" dirty="0">
                          <a:ea typeface="맑은 고딕"/>
                        </a:rPr>
                        <a:t> single</a:t>
                      </a:r>
                      <a:r>
                        <a:rPr lang="en-US" altLang="ko-KR" sz="1400" b="0" baseline="0" dirty="0">
                          <a:ea typeface="맑은 고딕"/>
                        </a:rPr>
                        <a:t> release assay</a:t>
                      </a:r>
                      <a:endParaRPr lang="ko-KR" altLang="en-US" sz="14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/>
                        <a:t>TNF-</a:t>
                      </a:r>
                      <a:r>
                        <a:rPr lang="el-GR" altLang="ko-KR" sz="1400" b="0" dirty="0">
                          <a:ea typeface="맑은 고딕"/>
                        </a:rPr>
                        <a:t>α</a:t>
                      </a:r>
                      <a:r>
                        <a:rPr lang="en-US" altLang="ko-KR" sz="1400" b="0" dirty="0">
                          <a:ea typeface="맑은 고딕"/>
                        </a:rPr>
                        <a:t> single release</a:t>
                      </a:r>
                      <a:r>
                        <a:rPr lang="en-US" altLang="ko-KR" sz="1400" b="0" baseline="0" dirty="0">
                          <a:ea typeface="맑은 고딕"/>
                        </a:rPr>
                        <a:t> assay</a:t>
                      </a:r>
                      <a:endParaRPr lang="ko-KR" altLang="en-US" sz="14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ea typeface="+mn-ea"/>
                        </a:rPr>
                        <a:t>Dual</a:t>
                      </a:r>
                      <a:r>
                        <a:rPr lang="en-US" altLang="ko-KR" sz="1400" b="0" baseline="0" dirty="0">
                          <a:ea typeface="+mn-ea"/>
                        </a:rPr>
                        <a:t> release assay</a:t>
                      </a:r>
                      <a:endParaRPr lang="ko-KR" altLang="en-US" sz="14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/>
                        <a:t>IFN-</a:t>
                      </a:r>
                      <a:r>
                        <a:rPr lang="el-GR" altLang="ko-KR" sz="1400" b="0" dirty="0">
                          <a:ea typeface="+mn-ea"/>
                        </a:rPr>
                        <a:t>γ</a:t>
                      </a:r>
                      <a:r>
                        <a:rPr lang="en-US" altLang="ko-KR" sz="1400" b="0" dirty="0">
                          <a:ea typeface="+mn-ea"/>
                        </a:rPr>
                        <a:t>/</a:t>
                      </a:r>
                      <a:r>
                        <a:rPr lang="en-US" altLang="ko-KR" sz="1400" b="0" dirty="0"/>
                        <a:t>TNF-</a:t>
                      </a:r>
                      <a:r>
                        <a:rPr lang="el-GR" altLang="ko-KR" sz="1400" b="0" dirty="0">
                          <a:ea typeface="+mn-ea"/>
                        </a:rPr>
                        <a:t>α</a:t>
                      </a:r>
                      <a:r>
                        <a:rPr lang="en-US" altLang="ko-KR" sz="1400" b="0" dirty="0">
                          <a:ea typeface="+mn-ea"/>
                        </a:rPr>
                        <a:t> dual spot</a:t>
                      </a:r>
                      <a:endParaRPr lang="ko-KR" altLang="en-US" sz="14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373">
                <a:tc>
                  <a:txBody>
                    <a:bodyPr/>
                    <a:lstStyle/>
                    <a:p>
                      <a:pPr latinLnBrk="1"/>
                      <a:endParaRPr lang="en-US" altLang="ko-KR" sz="1400" b="0" dirty="0"/>
                    </a:p>
                    <a:p>
                      <a:pPr latinLnBrk="1"/>
                      <a:endParaRPr lang="en-US" altLang="ko-KR" sz="1400" b="0" dirty="0"/>
                    </a:p>
                    <a:p>
                      <a:pPr latinLnBrk="1"/>
                      <a:r>
                        <a:rPr lang="en-US" altLang="ko-KR" sz="1400" b="0" dirty="0"/>
                        <a:t>Active</a:t>
                      </a:r>
                      <a:r>
                        <a:rPr lang="en-US" altLang="ko-KR" sz="1400" b="0" baseline="0" dirty="0"/>
                        <a:t> TB</a:t>
                      </a:r>
                      <a:endParaRPr lang="ko-KR" altLang="en-US" sz="14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373">
                <a:tc>
                  <a:txBody>
                    <a:bodyPr/>
                    <a:lstStyle/>
                    <a:p>
                      <a:pPr latinLnBrk="1"/>
                      <a:endParaRPr lang="en-US" altLang="ko-KR" sz="1400" b="0" dirty="0"/>
                    </a:p>
                    <a:p>
                      <a:pPr latinLnBrk="1"/>
                      <a:endParaRPr lang="en-US" altLang="ko-KR" sz="1400" b="0" dirty="0"/>
                    </a:p>
                    <a:p>
                      <a:pPr latinLnBrk="1"/>
                      <a:r>
                        <a:rPr lang="en-US" altLang="ko-KR" sz="1400" b="0" dirty="0"/>
                        <a:t>Not active TB with LTBI</a:t>
                      </a:r>
                      <a:endParaRPr lang="ko-KR" altLang="en-US" sz="14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373">
                <a:tc>
                  <a:txBody>
                    <a:bodyPr/>
                    <a:lstStyle/>
                    <a:p>
                      <a:pPr latinLnBrk="1"/>
                      <a:endParaRPr lang="en-US" altLang="ko-KR" sz="1400" b="0" dirty="0"/>
                    </a:p>
                    <a:p>
                      <a:pPr latinLnBrk="1"/>
                      <a:endParaRPr lang="en-US" altLang="ko-KR" sz="1400" b="0" dirty="0"/>
                    </a:p>
                    <a:p>
                      <a:pPr latinLnBrk="1"/>
                      <a:r>
                        <a:rPr lang="en-US" altLang="ko-KR" sz="1400" b="0" dirty="0"/>
                        <a:t>Not active TB without</a:t>
                      </a:r>
                      <a:r>
                        <a:rPr lang="en-US" altLang="ko-KR" sz="1400" b="0" baseline="0" dirty="0"/>
                        <a:t> LTBI</a:t>
                      </a:r>
                      <a:endParaRPr lang="ko-KR" altLang="en-US" sz="14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그림 5">
            <a:extLst>
              <a:ext uri="{FF2B5EF4-FFF2-40B4-BE49-F238E27FC236}">
                <a16:creationId xmlns:a16="http://schemas.microsoft.com/office/drawing/2014/main" id="{44F6B448-000D-4ED1-8C04-30FBC09E05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6" t="6605" r="74109" b="52431"/>
          <a:stretch/>
        </p:blipFill>
        <p:spPr>
          <a:xfrm>
            <a:off x="1862354" y="993961"/>
            <a:ext cx="1837190" cy="1837189"/>
          </a:xfrm>
          <a:prstGeom prst="ellipse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DE8AEEB-31C3-4035-BB2F-CB70D2869C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5" t="6605" r="47170" b="52431"/>
          <a:stretch/>
        </p:blipFill>
        <p:spPr>
          <a:xfrm>
            <a:off x="4490342" y="993960"/>
            <a:ext cx="1837190" cy="1837189"/>
          </a:xfrm>
          <a:prstGeom prst="ellipse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CC22739-F1A6-42ED-88EE-F45A3FC640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5" t="54056" r="47170" b="4980"/>
          <a:stretch/>
        </p:blipFill>
        <p:spPr>
          <a:xfrm>
            <a:off x="9746318" y="993959"/>
            <a:ext cx="1837190" cy="1837189"/>
          </a:xfrm>
          <a:prstGeom prst="ellipse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FD365FD-1B41-4B4B-B3E2-831ECB1F77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6" t="54056" r="74109" b="4980"/>
          <a:stretch/>
        </p:blipFill>
        <p:spPr>
          <a:xfrm>
            <a:off x="7118330" y="993960"/>
            <a:ext cx="1837190" cy="1837189"/>
          </a:xfrm>
          <a:prstGeom prst="ellipse">
            <a:avLst/>
          </a:prstGeom>
        </p:spPr>
      </p:pic>
      <p:pic>
        <p:nvPicPr>
          <p:cNvPr id="10" name="그림 9" descr="텍스트, 옅은, 교통, 스크린샷이(가) 표시된 사진&#10;&#10;자동 생성된 설명">
            <a:extLst>
              <a:ext uri="{FF2B5EF4-FFF2-40B4-BE49-F238E27FC236}">
                <a16:creationId xmlns:a16="http://schemas.microsoft.com/office/drawing/2014/main" id="{978CB6AC-C79E-4191-A4A9-56351C1B47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" t="6744" r="76092" b="52079"/>
          <a:stretch/>
        </p:blipFill>
        <p:spPr>
          <a:xfrm>
            <a:off x="1874928" y="2904209"/>
            <a:ext cx="1837190" cy="1846855"/>
          </a:xfrm>
          <a:prstGeom prst="ellipse">
            <a:avLst/>
          </a:prstGeom>
        </p:spPr>
      </p:pic>
      <p:pic>
        <p:nvPicPr>
          <p:cNvPr id="11" name="그림 10" descr="텍스트, 옅은, 교통, 스크린샷이(가) 표시된 사진&#10;&#10;자동 생성된 설명">
            <a:extLst>
              <a:ext uri="{FF2B5EF4-FFF2-40B4-BE49-F238E27FC236}">
                <a16:creationId xmlns:a16="http://schemas.microsoft.com/office/drawing/2014/main" id="{F58ACEFD-1E00-4574-AFB8-D7BD804A9A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9" t="6744" r="50287" b="52079"/>
          <a:stretch/>
        </p:blipFill>
        <p:spPr>
          <a:xfrm>
            <a:off x="4490342" y="2904207"/>
            <a:ext cx="1837190" cy="1846855"/>
          </a:xfrm>
          <a:prstGeom prst="ellipse">
            <a:avLst/>
          </a:prstGeom>
        </p:spPr>
      </p:pic>
      <p:pic>
        <p:nvPicPr>
          <p:cNvPr id="12" name="그림 11" descr="텍스트, 옅은, 교통, 스크린샷이(가) 표시된 사진&#10;&#10;자동 생성된 설명">
            <a:extLst>
              <a:ext uri="{FF2B5EF4-FFF2-40B4-BE49-F238E27FC236}">
                <a16:creationId xmlns:a16="http://schemas.microsoft.com/office/drawing/2014/main" id="{AE09625F-B036-4CDE-82BB-CF22B84233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" t="54143" r="76092" b="4680"/>
          <a:stretch/>
        </p:blipFill>
        <p:spPr>
          <a:xfrm>
            <a:off x="7118331" y="2950659"/>
            <a:ext cx="1837189" cy="1846855"/>
          </a:xfrm>
          <a:prstGeom prst="ellipse">
            <a:avLst/>
          </a:prstGeom>
        </p:spPr>
      </p:pic>
      <p:pic>
        <p:nvPicPr>
          <p:cNvPr id="13" name="그림 12" descr="텍스트, 옅은, 교통, 스크린샷이(가) 표시된 사진&#10;&#10;자동 생성된 설명">
            <a:extLst>
              <a:ext uri="{FF2B5EF4-FFF2-40B4-BE49-F238E27FC236}">
                <a16:creationId xmlns:a16="http://schemas.microsoft.com/office/drawing/2014/main" id="{5C2DF72F-7879-4F52-B311-3376E54C4F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9" t="54143" r="50287" b="4680"/>
          <a:stretch/>
        </p:blipFill>
        <p:spPr>
          <a:xfrm>
            <a:off x="9796611" y="2904208"/>
            <a:ext cx="1837189" cy="1846855"/>
          </a:xfrm>
          <a:prstGeom prst="ellipse">
            <a:avLst/>
          </a:prstGeom>
        </p:spPr>
      </p:pic>
      <p:pic>
        <p:nvPicPr>
          <p:cNvPr id="14" name="그림 13" descr="텍스트, 옅은, 스크린샷이(가) 표시된 사진&#10;&#10;자동 생성된 설명">
            <a:extLst>
              <a:ext uri="{FF2B5EF4-FFF2-40B4-BE49-F238E27FC236}">
                <a16:creationId xmlns:a16="http://schemas.microsoft.com/office/drawing/2014/main" id="{3EB32E68-E9DC-44B4-8B54-35F637676C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" t="6736" r="74007" b="51841"/>
          <a:stretch/>
        </p:blipFill>
        <p:spPr>
          <a:xfrm>
            <a:off x="1862355" y="4824124"/>
            <a:ext cx="1837189" cy="1836608"/>
          </a:xfrm>
          <a:prstGeom prst="ellipse">
            <a:avLst/>
          </a:prstGeom>
        </p:spPr>
      </p:pic>
      <p:pic>
        <p:nvPicPr>
          <p:cNvPr id="15" name="그림 14" descr="텍스트, 옅은, 스크린샷이(가) 표시된 사진&#10;&#10;자동 생성된 설명">
            <a:extLst>
              <a:ext uri="{FF2B5EF4-FFF2-40B4-BE49-F238E27FC236}">
                <a16:creationId xmlns:a16="http://schemas.microsoft.com/office/drawing/2014/main" id="{190B339C-57A8-444A-912A-4701A77325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5" t="54356" r="47435" b="4143"/>
          <a:stretch/>
        </p:blipFill>
        <p:spPr>
          <a:xfrm>
            <a:off x="9796611" y="4824124"/>
            <a:ext cx="1837189" cy="1840089"/>
          </a:xfrm>
          <a:prstGeom prst="ellipse">
            <a:avLst/>
          </a:prstGeom>
        </p:spPr>
      </p:pic>
      <p:pic>
        <p:nvPicPr>
          <p:cNvPr id="16" name="그림 15" descr="텍스트, 옅은, 스크린샷이(가) 표시된 사진&#10;&#10;자동 생성된 설명">
            <a:extLst>
              <a:ext uri="{FF2B5EF4-FFF2-40B4-BE49-F238E27FC236}">
                <a16:creationId xmlns:a16="http://schemas.microsoft.com/office/drawing/2014/main" id="{5B109EFE-BCFA-4C7C-A5C7-0242527E32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" t="54356" r="74007" b="4143"/>
          <a:stretch/>
        </p:blipFill>
        <p:spPr>
          <a:xfrm>
            <a:off x="7179021" y="4866741"/>
            <a:ext cx="1837189" cy="1840088"/>
          </a:xfrm>
          <a:prstGeom prst="ellipse">
            <a:avLst/>
          </a:prstGeom>
        </p:spPr>
      </p:pic>
      <p:pic>
        <p:nvPicPr>
          <p:cNvPr id="17" name="그림 16" descr="텍스트, 옅은, 스크린샷이(가) 표시된 사진&#10;&#10;자동 생성된 설명">
            <a:extLst>
              <a:ext uri="{FF2B5EF4-FFF2-40B4-BE49-F238E27FC236}">
                <a16:creationId xmlns:a16="http://schemas.microsoft.com/office/drawing/2014/main" id="{61C1FAF3-31B3-4918-90AC-A1FC87AAAC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5" t="6736" r="47435" b="51841"/>
          <a:stretch/>
        </p:blipFill>
        <p:spPr>
          <a:xfrm>
            <a:off x="4520688" y="4870221"/>
            <a:ext cx="1837189" cy="183660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23031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47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Supplementary figure 1. Typical results of IFN- γ /TNF-α dual release fluorospot assay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 1. Typical results of IFN- γ /TNF-α dual release fluorospot assay </dc:title>
  <dc:creator>김지연</dc:creator>
  <cp:lastModifiedBy>김지연</cp:lastModifiedBy>
  <cp:revision>2</cp:revision>
  <dcterms:created xsi:type="dcterms:W3CDTF">2022-04-13T09:46:04Z</dcterms:created>
  <dcterms:modified xsi:type="dcterms:W3CDTF">2022-04-13T10:14:30Z</dcterms:modified>
</cp:coreProperties>
</file>