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7" r:id="rId4"/>
    <p:sldId id="262" r:id="rId5"/>
    <p:sldId id="261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560"/>
    <p:restoredTop sz="96197"/>
  </p:normalViewPr>
  <p:slideViewPr>
    <p:cSldViewPr snapToGrid="0" snapToObjects="1">
      <p:cViewPr varScale="1">
        <p:scale>
          <a:sx n="162" d="100"/>
          <a:sy n="162" d="100"/>
        </p:scale>
        <p:origin x="208" y="4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A095F4-DF94-AC44-A0E4-9E3C206EDA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A035B4-341A-B94A-8879-2CC7FAA68A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B9D8B7-34F4-744E-ACD9-C59B0E102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5C5A5-5245-CD4E-B736-35FB7188D2AF}" type="datetimeFigureOut">
              <a:rPr lang="en-US" smtClean="0"/>
              <a:t>7/25/22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6E753C-608A-4D4E-8A78-C41B6FF60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BD902B-15DF-E842-A722-038183860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CF47-6938-DF4E-A612-EF1C385DE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689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6F2A4-F500-0740-BD98-CD67DD2E6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E0ABFD-47D6-1A4F-8E7C-8A77307DA3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FD0827-6DF7-9943-B9B6-ED759C7C8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5C5A5-5245-CD4E-B736-35FB7188D2AF}" type="datetimeFigureOut">
              <a:rPr lang="en-US" smtClean="0"/>
              <a:t>7/25/22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B4E207-A107-9A41-852A-957B7EB52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AD3738-2812-8E48-9338-B3C2E7061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CF47-6938-DF4E-A612-EF1C385DE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962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97C36D-18E8-FC4C-8EC2-EED29574E4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AA8B32-1F89-1442-B99D-A13DB41DDE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B031AC-3725-7A4F-A16F-F6CB9D7A3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5C5A5-5245-CD4E-B736-35FB7188D2AF}" type="datetimeFigureOut">
              <a:rPr lang="en-US" smtClean="0"/>
              <a:t>7/25/22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884206-0F4F-0147-8BDC-DBE42A376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4E60C3-1B8E-0742-9C49-3D0221AB3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CF47-6938-DF4E-A612-EF1C385DE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088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E38B4-4778-E540-9E98-7D8EBDADA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314C05-3BBD-D84E-8440-FB9E22FC0D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5CDDB3-23DD-374A-9740-ABE53B710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5C5A5-5245-CD4E-B736-35FB7188D2AF}" type="datetimeFigureOut">
              <a:rPr lang="en-US" smtClean="0"/>
              <a:t>7/25/22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10EB57-F148-1946-993A-4D908DBC6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546D7F-BB84-9340-BF8C-8573F613C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CF47-6938-DF4E-A612-EF1C385DE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033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39597-7AC6-A44D-AD40-657D04DE7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20D86D-4688-AF44-92CF-7D5E56383E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64FB34-6A7C-7540-BB8E-4EE45909F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5C5A5-5245-CD4E-B736-35FB7188D2AF}" type="datetimeFigureOut">
              <a:rPr lang="en-US" smtClean="0"/>
              <a:t>7/25/22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37A686-392D-8445-8729-B930170CF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DFE56D-0CE8-2542-8CE1-30584AEA0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CF47-6938-DF4E-A612-EF1C385DE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411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9D074-CBCF-1941-895D-2FA17B8B7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6762B5-5827-8F42-A187-BC70ADDD9F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1308BC-4674-7A4A-8B1C-582B3BECD8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6CC355-E35C-254B-B4B9-974E01086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5C5A5-5245-CD4E-B736-35FB7188D2AF}" type="datetimeFigureOut">
              <a:rPr lang="en-US" smtClean="0"/>
              <a:t>7/25/22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BBC36A-D6A8-F140-8954-719D2EC43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740EC6-2F34-1542-BFA3-EE5D9D9E8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CF47-6938-DF4E-A612-EF1C385DE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560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8A619-0E89-0042-9E4A-E0FA5FC5A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80D004-0707-5841-A80C-8FA2E8B2C9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85E602-D14F-6F4D-A5E2-B38205B237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0511DB-0E01-F449-8F88-16AB6BD2AB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F33915-733F-7540-9323-4F5F6CD8CB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4FBAB1-1D19-B34F-B8F1-A07B23A82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5C5A5-5245-CD4E-B736-35FB7188D2AF}" type="datetimeFigureOut">
              <a:rPr lang="en-US" smtClean="0"/>
              <a:t>7/25/22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AD5FF35-1BCE-984B-8688-65B9088AC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B133A99-6268-7B41-8241-134F9787E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CF47-6938-DF4E-A612-EF1C385DE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341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6731F-6971-4447-903D-1C6D618A2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B98BC8-6D2A-6F41-A020-9F453D6A3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5C5A5-5245-CD4E-B736-35FB7188D2AF}" type="datetimeFigureOut">
              <a:rPr lang="en-US" smtClean="0"/>
              <a:t>7/25/22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BC1200-BA58-B647-B33F-D00A8F29D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5CFFDE-D016-E946-BA97-D30C159D2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CF47-6938-DF4E-A612-EF1C385DE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073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ECD8-1E97-3F46-BC56-1BE467BFD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5C5A5-5245-CD4E-B736-35FB7188D2AF}" type="datetimeFigureOut">
              <a:rPr lang="en-US" smtClean="0"/>
              <a:t>7/25/22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EA7D76-CAA8-C54E-864D-456355BA0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33F9A2-F9A3-BA48-BFFA-5D22F03AC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CF47-6938-DF4E-A612-EF1C385DE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55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86816-C6D6-E648-908F-9CD702BCC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D87A54-B3DC-3A48-A1D0-ABCC01E94F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C064EC-A9E4-3A49-9D37-C347BBB4A0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B4D745-702D-964B-9F40-D2F7A0910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5C5A5-5245-CD4E-B736-35FB7188D2AF}" type="datetimeFigureOut">
              <a:rPr lang="en-US" smtClean="0"/>
              <a:t>7/25/22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AC3E0D-8EDA-644D-840B-6C6999564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AD4D45-71CD-6F4B-8B19-C41F10F82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CF47-6938-DF4E-A612-EF1C385DE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896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F5771-B6BE-8547-84B4-63AE96C3C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70AF8F-7531-2545-B3D5-3D82AE65A8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02214-A6D4-FF49-9019-A154DBB939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B8206F-B282-6247-9EC0-FE2800B13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5C5A5-5245-CD4E-B736-35FB7188D2AF}" type="datetimeFigureOut">
              <a:rPr lang="en-US" smtClean="0"/>
              <a:t>7/25/22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81B922-76B5-704D-917C-42F5293FE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509250-0C40-B047-95DA-BFD3A6A16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CF47-6938-DF4E-A612-EF1C385DE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586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6D79AFC-7366-EF4C-A14A-124A50525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308458-3168-1544-9BB9-FF1F34C79D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A5FFB5-AA54-114F-8E16-2828BDCA73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25C5A5-5245-CD4E-B736-35FB7188D2AF}" type="datetimeFigureOut">
              <a:rPr lang="en-US" smtClean="0"/>
              <a:t>7/25/22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50E3B6-435F-944C-B4DB-5C687EC7D3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2BF8B9-2AD4-2049-B6F7-3DD0D964B2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7CF47-6938-DF4E-A612-EF1C385DE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479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6CE1303-99D1-7C45-B0DF-B3FC55E161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86051" y="960113"/>
            <a:ext cx="7194550" cy="3200725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7B2245D-8C30-AC4F-BB90-C239F61C95FC}"/>
              </a:ext>
            </a:extLst>
          </p:cNvPr>
          <p:cNvCxnSpPr/>
          <p:nvPr/>
        </p:nvCxnSpPr>
        <p:spPr>
          <a:xfrm>
            <a:off x="3922295" y="3429000"/>
            <a:ext cx="2043608" cy="46049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16EBC2-FFDC-2742-B8A3-03C48F06686E}"/>
              </a:ext>
            </a:extLst>
          </p:cNvPr>
          <p:cNvCxnSpPr/>
          <p:nvPr/>
        </p:nvCxnSpPr>
        <p:spPr>
          <a:xfrm>
            <a:off x="7036724" y="3475049"/>
            <a:ext cx="1875777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0B9B5E4-FECD-A440-A033-4F214F0D1640}"/>
              </a:ext>
            </a:extLst>
          </p:cNvPr>
          <p:cNvSpPr txBox="1"/>
          <p:nvPr/>
        </p:nvSpPr>
        <p:spPr>
          <a:xfrm>
            <a:off x="9888234" y="1496158"/>
            <a:ext cx="768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βactin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08F76DD-14BF-4841-98A7-30761B0D0673}"/>
              </a:ext>
            </a:extLst>
          </p:cNvPr>
          <p:cNvSpPr txBox="1"/>
          <p:nvPr/>
        </p:nvSpPr>
        <p:spPr>
          <a:xfrm>
            <a:off x="9888234" y="2459166"/>
            <a:ext cx="10429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H-ferritin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9F24B8A-981C-E242-9484-36CA5D30F16B}"/>
              </a:ext>
            </a:extLst>
          </p:cNvPr>
          <p:cNvSpPr txBox="1"/>
          <p:nvPr/>
        </p:nvSpPr>
        <p:spPr>
          <a:xfrm>
            <a:off x="4329732" y="3497653"/>
            <a:ext cx="1228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8-week-old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A5CA06D-F3DC-F545-A24E-1ACDDD3D9CF1}"/>
              </a:ext>
            </a:extLst>
          </p:cNvPr>
          <p:cNvSpPr txBox="1"/>
          <p:nvPr/>
        </p:nvSpPr>
        <p:spPr>
          <a:xfrm>
            <a:off x="7446049" y="3497653"/>
            <a:ext cx="1345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20-week-old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46ED8DA-D26F-7244-AD27-FD792385EC74}"/>
              </a:ext>
            </a:extLst>
          </p:cNvPr>
          <p:cNvSpPr txBox="1"/>
          <p:nvPr/>
        </p:nvSpPr>
        <p:spPr>
          <a:xfrm>
            <a:off x="2329563" y="975235"/>
            <a:ext cx="41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9FE1B4B-652F-944B-95FA-1FCA88903FBF}"/>
              </a:ext>
            </a:extLst>
          </p:cNvPr>
          <p:cNvSpPr txBox="1"/>
          <p:nvPr/>
        </p:nvSpPr>
        <p:spPr>
          <a:xfrm>
            <a:off x="2315068" y="134667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38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62A5F63-67E8-264D-AA73-A83FBF762571}"/>
              </a:ext>
            </a:extLst>
          </p:cNvPr>
          <p:cNvSpPr txBox="1"/>
          <p:nvPr/>
        </p:nvSpPr>
        <p:spPr>
          <a:xfrm>
            <a:off x="2331581" y="1550901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D777E4E-8044-6542-AFB8-CC2656D81BDB}"/>
              </a:ext>
            </a:extLst>
          </p:cNvPr>
          <p:cNvSpPr txBox="1"/>
          <p:nvPr/>
        </p:nvSpPr>
        <p:spPr>
          <a:xfrm>
            <a:off x="2348094" y="183764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25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B925257-094E-9748-B479-B3EDE7B3F3F6}"/>
              </a:ext>
            </a:extLst>
          </p:cNvPr>
          <p:cNvSpPr txBox="1"/>
          <p:nvPr/>
        </p:nvSpPr>
        <p:spPr>
          <a:xfrm>
            <a:off x="2329563" y="2375809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15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292FD4E-3134-B745-ACD0-052288240138}"/>
              </a:ext>
            </a:extLst>
          </p:cNvPr>
          <p:cNvSpPr txBox="1"/>
          <p:nvPr/>
        </p:nvSpPr>
        <p:spPr>
          <a:xfrm>
            <a:off x="2440146" y="274514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14D0435-104D-4746-BE26-1B04A6022956}"/>
              </a:ext>
            </a:extLst>
          </p:cNvPr>
          <p:cNvSpPr txBox="1"/>
          <p:nvPr/>
        </p:nvSpPr>
        <p:spPr>
          <a:xfrm>
            <a:off x="70608" y="4552993"/>
            <a:ext cx="114451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After transfer to Nitrocellulose membrane, the blot was below 50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and probed with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H-ferritin: Molecular Weight: 21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Rabbit Monoclonal (</a:t>
            </a:r>
            <a:r>
              <a:rPr lang="en-US" sz="1400" dirty="0"/>
              <a:t>EPR18878), ab183781, Abcam, https://</a:t>
            </a:r>
            <a:r>
              <a:rPr lang="en-US" sz="1400" dirty="0" err="1"/>
              <a:t>www.abcam.com</a:t>
            </a:r>
            <a:r>
              <a:rPr lang="en-US" sz="1400" dirty="0"/>
              <a:t>/ferritin-heavy-chain-antibody-epr18878-ab183781.html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actin: Molecular Weight: 42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Mouse Monoclonal, (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mAbcam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8226): ab8226</a:t>
            </a:r>
          </a:p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Ladder 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Licor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Chameleon Duo, 92860000 https://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www.licor.com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/bio/reagents/chameleon-duo-pre-stained-protein-ladder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D730941-1891-E149-8ED2-E1BDE0F60E90}"/>
              </a:ext>
            </a:extLst>
          </p:cNvPr>
          <p:cNvSpPr txBox="1"/>
          <p:nvPr/>
        </p:nvSpPr>
        <p:spPr>
          <a:xfrm>
            <a:off x="314325" y="260880"/>
            <a:ext cx="5096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Figure 2 E: Unedited Western Blot for reviewers only</a:t>
            </a:r>
          </a:p>
        </p:txBody>
      </p:sp>
    </p:spTree>
    <p:extLst>
      <p:ext uri="{BB962C8B-B14F-4D97-AF65-F5344CB8AC3E}">
        <p14:creationId xmlns:p14="http://schemas.microsoft.com/office/powerpoint/2010/main" val="2869502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964FF83-CD0D-1349-9635-EA534B2B0F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26" r="5674" b="17235"/>
          <a:stretch/>
        </p:blipFill>
        <p:spPr>
          <a:xfrm>
            <a:off x="2781586" y="2458725"/>
            <a:ext cx="7029642" cy="222309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13E1903-D325-DE41-8CEA-9207EC462B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84" r="5889" b="28165"/>
          <a:stretch/>
        </p:blipFill>
        <p:spPr>
          <a:xfrm>
            <a:off x="2781586" y="556120"/>
            <a:ext cx="7029642" cy="1806242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51D3FD8-DA11-BB44-A52C-D85393C841C3}"/>
              </a:ext>
            </a:extLst>
          </p:cNvPr>
          <p:cNvCxnSpPr/>
          <p:nvPr/>
        </p:nvCxnSpPr>
        <p:spPr>
          <a:xfrm>
            <a:off x="3822282" y="4196556"/>
            <a:ext cx="2043608" cy="46049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1360319-EA68-6045-B173-D3968665FBDA}"/>
              </a:ext>
            </a:extLst>
          </p:cNvPr>
          <p:cNvCxnSpPr/>
          <p:nvPr/>
        </p:nvCxnSpPr>
        <p:spPr>
          <a:xfrm>
            <a:off x="7365341" y="4242605"/>
            <a:ext cx="1875777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68491DF5-9916-8C4B-95F8-7889FA35318A}"/>
              </a:ext>
            </a:extLst>
          </p:cNvPr>
          <p:cNvSpPr txBox="1"/>
          <p:nvPr/>
        </p:nvSpPr>
        <p:spPr>
          <a:xfrm>
            <a:off x="10261063" y="2937376"/>
            <a:ext cx="768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βactin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EEDD69-EEEF-234E-861C-1D72B0AC24A2}"/>
              </a:ext>
            </a:extLst>
          </p:cNvPr>
          <p:cNvSpPr txBox="1"/>
          <p:nvPr/>
        </p:nvSpPr>
        <p:spPr>
          <a:xfrm>
            <a:off x="10211569" y="4010958"/>
            <a:ext cx="682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GPX4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AF8FF88-E4FF-E944-AF68-EFFAA86828E5}"/>
              </a:ext>
            </a:extLst>
          </p:cNvPr>
          <p:cNvSpPr txBox="1"/>
          <p:nvPr/>
        </p:nvSpPr>
        <p:spPr>
          <a:xfrm>
            <a:off x="4229719" y="4621249"/>
            <a:ext cx="1228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8-week-old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0C12DE7-97D4-4C46-AFB2-7A139BD5C5AA}"/>
              </a:ext>
            </a:extLst>
          </p:cNvPr>
          <p:cNvSpPr txBox="1"/>
          <p:nvPr/>
        </p:nvSpPr>
        <p:spPr>
          <a:xfrm>
            <a:off x="7774666" y="4651534"/>
            <a:ext cx="1345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20-week-old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305ADAD-CB52-924D-A292-2E9AFBFB3395}"/>
              </a:ext>
            </a:extLst>
          </p:cNvPr>
          <p:cNvSpPr txBox="1"/>
          <p:nvPr/>
        </p:nvSpPr>
        <p:spPr>
          <a:xfrm>
            <a:off x="10281726" y="1912489"/>
            <a:ext cx="760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ACSL4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11D0025-A98B-5342-8C7A-E14138273D6D}"/>
              </a:ext>
            </a:extLst>
          </p:cNvPr>
          <p:cNvSpPr txBox="1"/>
          <p:nvPr/>
        </p:nvSpPr>
        <p:spPr>
          <a:xfrm>
            <a:off x="2118158" y="742015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260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4E3DAD7-DAEA-B441-9833-EBCE18AE1915}"/>
              </a:ext>
            </a:extLst>
          </p:cNvPr>
          <p:cNvSpPr txBox="1"/>
          <p:nvPr/>
        </p:nvSpPr>
        <p:spPr>
          <a:xfrm>
            <a:off x="2128842" y="1024918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160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FB1D018-A1CB-DF47-BFC4-8172E0BA3491}"/>
              </a:ext>
            </a:extLst>
          </p:cNvPr>
          <p:cNvSpPr txBox="1"/>
          <p:nvPr/>
        </p:nvSpPr>
        <p:spPr>
          <a:xfrm>
            <a:off x="2128842" y="1300911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125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D315678-D758-AE40-8374-0721B827671A}"/>
              </a:ext>
            </a:extLst>
          </p:cNvPr>
          <p:cNvSpPr txBox="1"/>
          <p:nvPr/>
        </p:nvSpPr>
        <p:spPr>
          <a:xfrm>
            <a:off x="2245862" y="163060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90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6445356-FC77-7241-92A0-D9B7C5935DED}"/>
              </a:ext>
            </a:extLst>
          </p:cNvPr>
          <p:cNvSpPr txBox="1"/>
          <p:nvPr/>
        </p:nvSpPr>
        <p:spPr>
          <a:xfrm>
            <a:off x="2231578" y="2074873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A48B6B6-DB2D-8C44-97BA-4CEE52052FB6}"/>
              </a:ext>
            </a:extLst>
          </p:cNvPr>
          <p:cNvSpPr txBox="1"/>
          <p:nvPr/>
        </p:nvSpPr>
        <p:spPr>
          <a:xfrm>
            <a:off x="2231578" y="319165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EEB9426-2BB9-FC42-BE7D-7247EB35B521}"/>
              </a:ext>
            </a:extLst>
          </p:cNvPr>
          <p:cNvSpPr txBox="1"/>
          <p:nvPr/>
        </p:nvSpPr>
        <p:spPr>
          <a:xfrm>
            <a:off x="2245866" y="270923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38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0278139-642E-2048-A546-9DEB127B77F7}"/>
              </a:ext>
            </a:extLst>
          </p:cNvPr>
          <p:cNvSpPr txBox="1"/>
          <p:nvPr/>
        </p:nvSpPr>
        <p:spPr>
          <a:xfrm>
            <a:off x="2231578" y="340826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8C878C2-4BE3-AC47-9F76-9EE0381CDF54}"/>
              </a:ext>
            </a:extLst>
          </p:cNvPr>
          <p:cNvSpPr txBox="1"/>
          <p:nvPr/>
        </p:nvSpPr>
        <p:spPr>
          <a:xfrm>
            <a:off x="2245862" y="392550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15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5E25C5C-531E-3045-8363-62364D1FD209}"/>
              </a:ext>
            </a:extLst>
          </p:cNvPr>
          <p:cNvSpPr txBox="1"/>
          <p:nvPr/>
        </p:nvSpPr>
        <p:spPr>
          <a:xfrm>
            <a:off x="2380772" y="431248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BD6C4EB-A90C-F14E-916D-F98325C655E3}"/>
              </a:ext>
            </a:extLst>
          </p:cNvPr>
          <p:cNvSpPr txBox="1"/>
          <p:nvPr/>
        </p:nvSpPr>
        <p:spPr>
          <a:xfrm>
            <a:off x="92649" y="5132304"/>
            <a:ext cx="1199457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After transfer to Nitrocellulose membrane, the blot was cut at 50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and probed with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ACSL4: Molecular Weight: Predicted 75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Observed at close to 90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(as indicated by Santa Cruz) Mouse Monoclonal, (A-5): sc-271800, Santa Cruz Biotechnology. https://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datasheets.scbt.com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/sc-271800.pdf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GPX4: Molecular Weight: 17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Rabbit Monoclonal, (EPNCIR144): ab125066, Abcam. https://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www.abcam.com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/glutathione-peroxidase-4-antibody-epncir144-ab125066.html</a:t>
            </a:r>
          </a:p>
          <a:p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actin: Molecular Weight: 42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Mouse Monoclonal, (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mAbcam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8226): ab8226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Ladder 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Licor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Chameleon Duo, 92860000. https://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www.licor.com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/bio/reagents/chameleon-duo-pre-stained-protein-ladder 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A544BEE-1356-1C4B-8DA8-83D566EAB496}"/>
              </a:ext>
            </a:extLst>
          </p:cNvPr>
          <p:cNvSpPr txBox="1"/>
          <p:nvPr/>
        </p:nvSpPr>
        <p:spPr>
          <a:xfrm>
            <a:off x="314325" y="32277"/>
            <a:ext cx="5485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Figure 4 C-D : Unedited Western Blot for reviewers only</a:t>
            </a:r>
          </a:p>
        </p:txBody>
      </p:sp>
    </p:spTree>
    <p:extLst>
      <p:ext uri="{BB962C8B-B14F-4D97-AF65-F5344CB8AC3E}">
        <p14:creationId xmlns:p14="http://schemas.microsoft.com/office/powerpoint/2010/main" val="1729575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3C97563-7310-0245-A78D-1E2933D41C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86000" y="555852"/>
            <a:ext cx="6207125" cy="425109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77012A5-91F7-BA41-B3E1-AA4FE265D242}"/>
              </a:ext>
            </a:extLst>
          </p:cNvPr>
          <p:cNvSpPr txBox="1"/>
          <p:nvPr/>
        </p:nvSpPr>
        <p:spPr>
          <a:xfrm>
            <a:off x="1957390" y="585785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260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F283A7-AF4C-E744-9B1C-57D14237A4C9}"/>
              </a:ext>
            </a:extLst>
          </p:cNvPr>
          <p:cNvSpPr txBox="1"/>
          <p:nvPr/>
        </p:nvSpPr>
        <p:spPr>
          <a:xfrm>
            <a:off x="1957390" y="883677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160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7E5E38-B3F3-B146-8815-B3D0A04B0A88}"/>
              </a:ext>
            </a:extLst>
          </p:cNvPr>
          <p:cNvSpPr txBox="1"/>
          <p:nvPr/>
        </p:nvSpPr>
        <p:spPr>
          <a:xfrm>
            <a:off x="1971678" y="1174189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125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E61806-AB23-3F4A-98E7-91EE1FAAA04E}"/>
              </a:ext>
            </a:extLst>
          </p:cNvPr>
          <p:cNvSpPr txBox="1"/>
          <p:nvPr/>
        </p:nvSpPr>
        <p:spPr>
          <a:xfrm>
            <a:off x="2088698" y="1550901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90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42AEA2-A1C6-D843-B5FE-CAFE70368932}"/>
              </a:ext>
            </a:extLst>
          </p:cNvPr>
          <p:cNvSpPr txBox="1"/>
          <p:nvPr/>
        </p:nvSpPr>
        <p:spPr>
          <a:xfrm>
            <a:off x="2090936" y="187134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81CA19-E9FB-5449-B0AD-5F5202397657}"/>
              </a:ext>
            </a:extLst>
          </p:cNvPr>
          <p:cNvSpPr txBox="1"/>
          <p:nvPr/>
        </p:nvSpPr>
        <p:spPr>
          <a:xfrm>
            <a:off x="2102986" y="2240678"/>
            <a:ext cx="41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0D1F88-6EE6-BB46-8523-B09D4C829D58}"/>
              </a:ext>
            </a:extLst>
          </p:cNvPr>
          <p:cNvSpPr txBox="1"/>
          <p:nvPr/>
        </p:nvSpPr>
        <p:spPr>
          <a:xfrm>
            <a:off x="2115036" y="2561123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38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EF0E15A-F765-BD43-BDF3-7D5201A8FF5C}"/>
              </a:ext>
            </a:extLst>
          </p:cNvPr>
          <p:cNvSpPr txBox="1"/>
          <p:nvPr/>
        </p:nvSpPr>
        <p:spPr>
          <a:xfrm>
            <a:off x="2102986" y="286639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7CAE8B-3D19-0F4F-AA26-5063F61FC902}"/>
              </a:ext>
            </a:extLst>
          </p:cNvPr>
          <p:cNvSpPr txBox="1"/>
          <p:nvPr/>
        </p:nvSpPr>
        <p:spPr>
          <a:xfrm>
            <a:off x="2102986" y="3151077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AFA6450-E2C5-054D-9F49-DED2E2C1ADA3}"/>
              </a:ext>
            </a:extLst>
          </p:cNvPr>
          <p:cNvSpPr txBox="1"/>
          <p:nvPr/>
        </p:nvSpPr>
        <p:spPr>
          <a:xfrm>
            <a:off x="2088698" y="389692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9C5DFD9-6E8A-D448-8F2C-4A5007E78472}"/>
              </a:ext>
            </a:extLst>
          </p:cNvPr>
          <p:cNvSpPr txBox="1"/>
          <p:nvPr/>
        </p:nvSpPr>
        <p:spPr>
          <a:xfrm>
            <a:off x="2195030" y="444107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E164DC1-B7BE-CF4B-B910-DA3C0CE1FBAA}"/>
              </a:ext>
            </a:extLst>
          </p:cNvPr>
          <p:cNvCxnSpPr/>
          <p:nvPr/>
        </p:nvCxnSpPr>
        <p:spPr>
          <a:xfrm>
            <a:off x="3265070" y="4220211"/>
            <a:ext cx="2043608" cy="46049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EDDE1EB-268F-0040-85A7-06148D4356FF}"/>
              </a:ext>
            </a:extLst>
          </p:cNvPr>
          <p:cNvCxnSpPr/>
          <p:nvPr/>
        </p:nvCxnSpPr>
        <p:spPr>
          <a:xfrm>
            <a:off x="6096000" y="4266260"/>
            <a:ext cx="1875777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9D265F39-A373-3E4E-9FBF-8538C34D1F26}"/>
              </a:ext>
            </a:extLst>
          </p:cNvPr>
          <p:cNvSpPr txBox="1"/>
          <p:nvPr/>
        </p:nvSpPr>
        <p:spPr>
          <a:xfrm>
            <a:off x="8559489" y="2207500"/>
            <a:ext cx="768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βactin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13FB059-A239-4640-899E-A147FF935A81}"/>
              </a:ext>
            </a:extLst>
          </p:cNvPr>
          <p:cNvSpPr txBox="1"/>
          <p:nvPr/>
        </p:nvSpPr>
        <p:spPr>
          <a:xfrm>
            <a:off x="8584095" y="3461842"/>
            <a:ext cx="682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GPX4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17B1947-A994-924D-AF10-DA8865F925EB}"/>
              </a:ext>
            </a:extLst>
          </p:cNvPr>
          <p:cNvSpPr txBox="1"/>
          <p:nvPr/>
        </p:nvSpPr>
        <p:spPr>
          <a:xfrm>
            <a:off x="3414423" y="4308161"/>
            <a:ext cx="1744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4-week-old male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E19488D-F966-9940-8B9B-BD40150898E1}"/>
              </a:ext>
            </a:extLst>
          </p:cNvPr>
          <p:cNvSpPr txBox="1"/>
          <p:nvPr/>
        </p:nvSpPr>
        <p:spPr>
          <a:xfrm>
            <a:off x="6137784" y="4308161"/>
            <a:ext cx="1861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16-week-old male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9EE0E9F-757C-1343-B86A-FC6EB027D62F}"/>
              </a:ext>
            </a:extLst>
          </p:cNvPr>
          <p:cNvSpPr txBox="1"/>
          <p:nvPr/>
        </p:nvSpPr>
        <p:spPr>
          <a:xfrm>
            <a:off x="201327" y="5061280"/>
            <a:ext cx="118729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After transfer to Nitrocellulose membrane, the blot was probed with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GPX4: Molecular Weight: 17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Rabbit Monoclonal, (EPNCIR144): ab125066, Abcam, https://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www.abcam.com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/glutathione-peroxidase-4-antibody-epncir144-ab125066.html</a:t>
            </a:r>
          </a:p>
          <a:p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actin: Molecular Weight: 42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Mouse Monoclonal, (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mAbcam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8226): ab8226</a:t>
            </a:r>
          </a:p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Ladder 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Licor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Chameleon Duo, 928-60000, https://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www.licor.com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/bio/reagents/chameleon-duo-pre-stained-protein-ladder 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4F9A0ED-199B-964B-B5C4-6F81FCCC996A}"/>
              </a:ext>
            </a:extLst>
          </p:cNvPr>
          <p:cNvSpPr txBox="1"/>
          <p:nvPr/>
        </p:nvSpPr>
        <p:spPr>
          <a:xfrm>
            <a:off x="314325" y="260880"/>
            <a:ext cx="643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Supplemental Figure 4c : Unedited Western Blot for reviewers only</a:t>
            </a:r>
          </a:p>
        </p:txBody>
      </p:sp>
    </p:spTree>
    <p:extLst>
      <p:ext uri="{BB962C8B-B14F-4D97-AF65-F5344CB8AC3E}">
        <p14:creationId xmlns:p14="http://schemas.microsoft.com/office/powerpoint/2010/main" val="9195452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9CF6D08-B5C7-95DC-1EB5-BDE161321563}"/>
              </a:ext>
            </a:extLst>
          </p:cNvPr>
          <p:cNvSpPr txBox="1"/>
          <p:nvPr/>
        </p:nvSpPr>
        <p:spPr>
          <a:xfrm>
            <a:off x="2118158" y="784879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260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DA2629-DA21-29A5-5FBC-C525CA522761}"/>
              </a:ext>
            </a:extLst>
          </p:cNvPr>
          <p:cNvSpPr txBox="1"/>
          <p:nvPr/>
        </p:nvSpPr>
        <p:spPr>
          <a:xfrm>
            <a:off x="2128842" y="1096358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160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2ADD77-6B29-565A-C65D-42DA17F33CAD}"/>
              </a:ext>
            </a:extLst>
          </p:cNvPr>
          <p:cNvSpPr txBox="1"/>
          <p:nvPr/>
        </p:nvSpPr>
        <p:spPr>
          <a:xfrm>
            <a:off x="2128842" y="1358063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125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EABD1C-B739-CF1F-DD73-091C4A8B6A9A}"/>
              </a:ext>
            </a:extLst>
          </p:cNvPr>
          <p:cNvSpPr txBox="1"/>
          <p:nvPr/>
        </p:nvSpPr>
        <p:spPr>
          <a:xfrm>
            <a:off x="2245862" y="1659181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90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C2A322-3E1D-EA4C-6907-36DE4D60215F}"/>
              </a:ext>
            </a:extLst>
          </p:cNvPr>
          <p:cNvSpPr txBox="1"/>
          <p:nvPr/>
        </p:nvSpPr>
        <p:spPr>
          <a:xfrm>
            <a:off x="2231578" y="1960569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68D0AB-774B-CEDB-ADB4-A98A195E9F72}"/>
              </a:ext>
            </a:extLst>
          </p:cNvPr>
          <p:cNvSpPr txBox="1"/>
          <p:nvPr/>
        </p:nvSpPr>
        <p:spPr>
          <a:xfrm>
            <a:off x="2260154" y="2734447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FC3E80-915F-C47F-E614-AAF3A9B517B7}"/>
              </a:ext>
            </a:extLst>
          </p:cNvPr>
          <p:cNvSpPr txBox="1"/>
          <p:nvPr/>
        </p:nvSpPr>
        <p:spPr>
          <a:xfrm>
            <a:off x="2245866" y="2480629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38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C089315-E4EC-D5A9-B513-24AB1387E289}"/>
              </a:ext>
            </a:extLst>
          </p:cNvPr>
          <p:cNvSpPr txBox="1"/>
          <p:nvPr/>
        </p:nvSpPr>
        <p:spPr>
          <a:xfrm>
            <a:off x="2260154" y="300820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2775BB2-6685-4226-F53D-CC20327C48D9}"/>
              </a:ext>
            </a:extLst>
          </p:cNvPr>
          <p:cNvSpPr txBox="1"/>
          <p:nvPr/>
        </p:nvSpPr>
        <p:spPr>
          <a:xfrm>
            <a:off x="2245862" y="3625461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52A66C9-C535-D244-A421-98634F9868A1}"/>
              </a:ext>
            </a:extLst>
          </p:cNvPr>
          <p:cNvSpPr txBox="1"/>
          <p:nvPr/>
        </p:nvSpPr>
        <p:spPr>
          <a:xfrm>
            <a:off x="2380772" y="405530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A8AD17-FAEE-3EF3-AAEF-6C5F7F99169F}"/>
              </a:ext>
            </a:extLst>
          </p:cNvPr>
          <p:cNvSpPr txBox="1"/>
          <p:nvPr/>
        </p:nvSpPr>
        <p:spPr>
          <a:xfrm>
            <a:off x="2228866" y="221359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50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75B1294-E3CB-517C-6D04-98A6B9962F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462"/>
          <a:stretch/>
        </p:blipFill>
        <p:spPr>
          <a:xfrm>
            <a:off x="2682458" y="774770"/>
            <a:ext cx="6213476" cy="37592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7E9B425-DD8A-557A-EE92-5CEDF5619A22}"/>
              </a:ext>
            </a:extLst>
          </p:cNvPr>
          <p:cNvSpPr txBox="1"/>
          <p:nvPr/>
        </p:nvSpPr>
        <p:spPr>
          <a:xfrm>
            <a:off x="98712" y="4823410"/>
            <a:ext cx="1199457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After transfer to Nitrocellulose membrane, the blot was cut at 50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and probed with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ACSL4: Molecular Weight: Predicted 75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Observed at close to 90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(as indicated by Santa Cruz) Mouse Monoclonal, (A-5): sc-271800, Santa Cruz Biotechnology. https://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datasheets.scbt.com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/sc-271800.pdf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GPX4: Molecular Weight: 17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Rabbit Monoclonal, (EPNCIR144): ab125066, Abcam. https://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www.abcam.com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/glutathione-peroxidase-4-antibody-epncir144-ab125066.html</a:t>
            </a:r>
          </a:p>
          <a:p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actin: Molecular Weight: 42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Mouse Monoclonal, (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mAbcam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8226): ab8226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Ladder 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Licor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Chameleon Duo, 92860000. https://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www.licor.com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/bio/reagents/chameleon-duo-pre-stained-protein-ladder 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D5B96D6-D8EB-1DD0-E607-ED27273F04EE}"/>
              </a:ext>
            </a:extLst>
          </p:cNvPr>
          <p:cNvSpPr txBox="1"/>
          <p:nvPr/>
        </p:nvSpPr>
        <p:spPr>
          <a:xfrm>
            <a:off x="8852206" y="2469791"/>
            <a:ext cx="7360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βactin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0780C39-382C-F318-BB4D-56502EEA41F0}"/>
              </a:ext>
            </a:extLst>
          </p:cNvPr>
          <p:cNvSpPr txBox="1"/>
          <p:nvPr/>
        </p:nvSpPr>
        <p:spPr>
          <a:xfrm>
            <a:off x="8857015" y="3533893"/>
            <a:ext cx="7312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GPX4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96FF842-DA27-F818-9827-D3B91EA2FAF6}"/>
              </a:ext>
            </a:extLst>
          </p:cNvPr>
          <p:cNvSpPr txBox="1"/>
          <p:nvPr/>
        </p:nvSpPr>
        <p:spPr>
          <a:xfrm>
            <a:off x="8867358" y="1946281"/>
            <a:ext cx="8322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ACSL4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E3C4594-0ABA-B51E-BBEF-ADB155DE92AB}"/>
              </a:ext>
            </a:extLst>
          </p:cNvPr>
          <p:cNvSpPr txBox="1"/>
          <p:nvPr/>
        </p:nvSpPr>
        <p:spPr>
          <a:xfrm>
            <a:off x="89668" y="63639"/>
            <a:ext cx="5089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Figure 5G : Unedited Western Blot for reviewers only</a:t>
            </a:r>
          </a:p>
        </p:txBody>
      </p:sp>
    </p:spTree>
    <p:extLst>
      <p:ext uri="{BB962C8B-B14F-4D97-AF65-F5344CB8AC3E}">
        <p14:creationId xmlns:p14="http://schemas.microsoft.com/office/powerpoint/2010/main" val="185289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79B9D92-F965-7552-CB53-96997E06B7C1}"/>
              </a:ext>
            </a:extLst>
          </p:cNvPr>
          <p:cNvSpPr txBox="1"/>
          <p:nvPr/>
        </p:nvSpPr>
        <p:spPr>
          <a:xfrm>
            <a:off x="4814" y="855778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260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3E2503-8FEB-FB8B-1A2C-C572179E665B}"/>
              </a:ext>
            </a:extLst>
          </p:cNvPr>
          <p:cNvSpPr txBox="1"/>
          <p:nvPr/>
        </p:nvSpPr>
        <p:spPr>
          <a:xfrm>
            <a:off x="0" y="1076689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160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21247E-3BF0-E364-F944-9A61DBFB9129}"/>
              </a:ext>
            </a:extLst>
          </p:cNvPr>
          <p:cNvSpPr txBox="1"/>
          <p:nvPr/>
        </p:nvSpPr>
        <p:spPr>
          <a:xfrm>
            <a:off x="15498" y="1337184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125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CC4729-356E-3473-F47F-9000D18C3F45}"/>
              </a:ext>
            </a:extLst>
          </p:cNvPr>
          <p:cNvSpPr txBox="1"/>
          <p:nvPr/>
        </p:nvSpPr>
        <p:spPr>
          <a:xfrm>
            <a:off x="132518" y="162038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90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FEDBD6-1F6A-56F4-DD87-BBB3375686C5}"/>
              </a:ext>
            </a:extLst>
          </p:cNvPr>
          <p:cNvSpPr txBox="1"/>
          <p:nvPr/>
        </p:nvSpPr>
        <p:spPr>
          <a:xfrm>
            <a:off x="133732" y="186317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3C8599-6CAE-AF17-E700-999651450B27}"/>
              </a:ext>
            </a:extLst>
          </p:cNvPr>
          <p:cNvSpPr txBox="1"/>
          <p:nvPr/>
        </p:nvSpPr>
        <p:spPr>
          <a:xfrm>
            <a:off x="122619" y="2490653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38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566EE1-C798-8253-D008-13B423C8F490}"/>
              </a:ext>
            </a:extLst>
          </p:cNvPr>
          <p:cNvSpPr txBox="1"/>
          <p:nvPr/>
        </p:nvSpPr>
        <p:spPr>
          <a:xfrm>
            <a:off x="130759" y="2912641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5F0382-95A0-9828-5155-3D9FBE8FD980}"/>
              </a:ext>
            </a:extLst>
          </p:cNvPr>
          <p:cNvSpPr txBox="1"/>
          <p:nvPr/>
        </p:nvSpPr>
        <p:spPr>
          <a:xfrm>
            <a:off x="129646" y="3335103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48A3F5-6361-E75E-D345-9B37D6579041}"/>
              </a:ext>
            </a:extLst>
          </p:cNvPr>
          <p:cNvSpPr txBox="1"/>
          <p:nvPr/>
        </p:nvSpPr>
        <p:spPr>
          <a:xfrm>
            <a:off x="238197" y="366224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FCE6609-A75B-C0D2-F746-5A4FE6FE942F}"/>
              </a:ext>
            </a:extLst>
          </p:cNvPr>
          <p:cNvSpPr txBox="1"/>
          <p:nvPr/>
        </p:nvSpPr>
        <p:spPr>
          <a:xfrm>
            <a:off x="114378" y="222800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F30BA2A-98E1-4204-2810-B05E0ADE3DAE}"/>
              </a:ext>
            </a:extLst>
          </p:cNvPr>
          <p:cNvSpPr txBox="1"/>
          <p:nvPr/>
        </p:nvSpPr>
        <p:spPr>
          <a:xfrm>
            <a:off x="125487" y="2692329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30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D035763-8D87-CAF9-C821-0CD66B4724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75" t="3586" r="4269" b="11204"/>
          <a:stretch/>
        </p:blipFill>
        <p:spPr>
          <a:xfrm flipH="1">
            <a:off x="480760" y="963540"/>
            <a:ext cx="3872566" cy="296333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3565D5B-F48C-206A-BF02-02D19654266E}"/>
              </a:ext>
            </a:extLst>
          </p:cNvPr>
          <p:cNvSpPr txBox="1"/>
          <p:nvPr/>
        </p:nvSpPr>
        <p:spPr>
          <a:xfrm>
            <a:off x="1962124" y="594207"/>
            <a:ext cx="856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Fe only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F8028A5-B84F-C232-2C19-1CC3245AE2C8}"/>
              </a:ext>
            </a:extLst>
          </p:cNvPr>
          <p:cNvSpPr txBox="1"/>
          <p:nvPr/>
        </p:nvSpPr>
        <p:spPr>
          <a:xfrm>
            <a:off x="1222813" y="4031580"/>
            <a:ext cx="9909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Scramble 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+ Fe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D1159E5-8F0E-2D44-798B-EF2DCD977885}"/>
              </a:ext>
            </a:extLst>
          </p:cNvPr>
          <p:cNvSpPr txBox="1"/>
          <p:nvPr/>
        </p:nvSpPr>
        <p:spPr>
          <a:xfrm>
            <a:off x="3170029" y="4049370"/>
            <a:ext cx="9220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FtH1 KD 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+ Fe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30C32E7-2387-8C43-93D2-F27AB26B6C57}"/>
              </a:ext>
            </a:extLst>
          </p:cNvPr>
          <p:cNvCxnSpPr>
            <a:cxnSpLocks/>
          </p:cNvCxnSpPr>
          <p:nvPr/>
        </p:nvCxnSpPr>
        <p:spPr>
          <a:xfrm>
            <a:off x="1076732" y="4031580"/>
            <a:ext cx="108908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AEF1F14-7781-6669-EFF7-36205C73D95C}"/>
              </a:ext>
            </a:extLst>
          </p:cNvPr>
          <p:cNvCxnSpPr>
            <a:cxnSpLocks/>
          </p:cNvCxnSpPr>
          <p:nvPr/>
        </p:nvCxnSpPr>
        <p:spPr>
          <a:xfrm>
            <a:off x="3109633" y="4049370"/>
            <a:ext cx="104171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B58C726B-C791-8CBA-129E-BD37A0576571}"/>
              </a:ext>
            </a:extLst>
          </p:cNvPr>
          <p:cNvSpPr txBox="1"/>
          <p:nvPr/>
        </p:nvSpPr>
        <p:spPr>
          <a:xfrm>
            <a:off x="4306903" y="2428117"/>
            <a:ext cx="7360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βactin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A0203E5-6E79-A983-FE17-4B9348F87763}"/>
              </a:ext>
            </a:extLst>
          </p:cNvPr>
          <p:cNvSpPr txBox="1"/>
          <p:nvPr/>
        </p:nvSpPr>
        <p:spPr>
          <a:xfrm>
            <a:off x="4296896" y="3219026"/>
            <a:ext cx="7312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GPX4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D1081B0-C1B4-422B-5A85-437039CF81B7}"/>
              </a:ext>
            </a:extLst>
          </p:cNvPr>
          <p:cNvSpPr txBox="1"/>
          <p:nvPr/>
        </p:nvSpPr>
        <p:spPr>
          <a:xfrm>
            <a:off x="4318880" y="1835290"/>
            <a:ext cx="8322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ACSL4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459F451-BF21-575E-6499-426ED866EAC5}"/>
              </a:ext>
            </a:extLst>
          </p:cNvPr>
          <p:cNvSpPr txBox="1"/>
          <p:nvPr/>
        </p:nvSpPr>
        <p:spPr>
          <a:xfrm>
            <a:off x="89668" y="63639"/>
            <a:ext cx="5618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Figure 6D &amp; 6E : Unedited Western Blot for reviewers only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FA0C344-1268-B7B6-A56D-9B242AFDEA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17" t="-1460" r="5784" b="-1"/>
          <a:stretch/>
        </p:blipFill>
        <p:spPr>
          <a:xfrm flipH="1">
            <a:off x="5854743" y="830235"/>
            <a:ext cx="5114444" cy="156989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B6E6495-20F1-7CDD-8C26-9F8F32B62EB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17" t="8210" r="5784" b="20541"/>
          <a:stretch/>
        </p:blipFill>
        <p:spPr>
          <a:xfrm flipH="1">
            <a:off x="5854743" y="2468546"/>
            <a:ext cx="5114441" cy="1603478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0F6E32D4-4382-69CE-BFE6-BD192969002B}"/>
              </a:ext>
            </a:extLst>
          </p:cNvPr>
          <p:cNvSpPr txBox="1"/>
          <p:nvPr/>
        </p:nvSpPr>
        <p:spPr>
          <a:xfrm>
            <a:off x="5303519" y="1002160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260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F8EC649-B3C4-575E-4E96-808AF9A26C26}"/>
              </a:ext>
            </a:extLst>
          </p:cNvPr>
          <p:cNvSpPr txBox="1"/>
          <p:nvPr/>
        </p:nvSpPr>
        <p:spPr>
          <a:xfrm>
            <a:off x="5314203" y="1285063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160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192FC82-7066-8F7D-6FC2-FE615D5B2E43}"/>
              </a:ext>
            </a:extLst>
          </p:cNvPr>
          <p:cNvSpPr txBox="1"/>
          <p:nvPr/>
        </p:nvSpPr>
        <p:spPr>
          <a:xfrm>
            <a:off x="5314203" y="1561056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125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3AAFA88-6234-512D-1612-E6921942135A}"/>
              </a:ext>
            </a:extLst>
          </p:cNvPr>
          <p:cNvSpPr txBox="1"/>
          <p:nvPr/>
        </p:nvSpPr>
        <p:spPr>
          <a:xfrm>
            <a:off x="5431223" y="184425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90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210402E-A478-0A23-232F-44FC12D562AC}"/>
              </a:ext>
            </a:extLst>
          </p:cNvPr>
          <p:cNvSpPr txBox="1"/>
          <p:nvPr/>
        </p:nvSpPr>
        <p:spPr>
          <a:xfrm>
            <a:off x="5416939" y="211804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70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D44556A-F343-7F0D-671D-F9E971BA772A}"/>
              </a:ext>
            </a:extLst>
          </p:cNvPr>
          <p:cNvSpPr txBox="1"/>
          <p:nvPr/>
        </p:nvSpPr>
        <p:spPr>
          <a:xfrm>
            <a:off x="5432437" y="273903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65DC46F-E851-D865-9E69-B9AA25B1F743}"/>
              </a:ext>
            </a:extLst>
          </p:cNvPr>
          <p:cNvSpPr txBox="1"/>
          <p:nvPr/>
        </p:nvSpPr>
        <p:spPr>
          <a:xfrm>
            <a:off x="5431227" y="2520082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38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6EF044E-64EC-FB36-583F-C99C7048BFE2}"/>
              </a:ext>
            </a:extLst>
          </p:cNvPr>
          <p:cNvSpPr txBox="1"/>
          <p:nvPr/>
        </p:nvSpPr>
        <p:spPr>
          <a:xfrm>
            <a:off x="5447145" y="2923751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25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22FBF3E-FC7F-FC55-0FE6-CD79BB2915AC}"/>
              </a:ext>
            </a:extLst>
          </p:cNvPr>
          <p:cNvSpPr txBox="1"/>
          <p:nvPr/>
        </p:nvSpPr>
        <p:spPr>
          <a:xfrm>
            <a:off x="5446721" y="339538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15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B87FFD7-1816-1BC8-9DFD-BF28419EB1FD}"/>
              </a:ext>
            </a:extLst>
          </p:cNvPr>
          <p:cNvSpPr txBox="1"/>
          <p:nvPr/>
        </p:nvSpPr>
        <p:spPr>
          <a:xfrm>
            <a:off x="5563739" y="371822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C3F633C-979E-D311-A2AE-8473EBBF8262}"/>
              </a:ext>
            </a:extLst>
          </p:cNvPr>
          <p:cNvSpPr txBox="1"/>
          <p:nvPr/>
        </p:nvSpPr>
        <p:spPr>
          <a:xfrm>
            <a:off x="6744010" y="489529"/>
            <a:ext cx="2664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Albumin treated HK2 cells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91E95E5-39F7-EFEA-4AEB-151D971D2298}"/>
              </a:ext>
            </a:extLst>
          </p:cNvPr>
          <p:cNvSpPr txBox="1"/>
          <p:nvPr/>
        </p:nvSpPr>
        <p:spPr>
          <a:xfrm>
            <a:off x="6807317" y="4140444"/>
            <a:ext cx="9909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Scramble 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+ Albumin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8778F01-6E20-6581-EF97-628EBBBB9F3E}"/>
              </a:ext>
            </a:extLst>
          </p:cNvPr>
          <p:cNvSpPr txBox="1"/>
          <p:nvPr/>
        </p:nvSpPr>
        <p:spPr>
          <a:xfrm>
            <a:off x="9408907" y="4140444"/>
            <a:ext cx="9762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FtH1 KD 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+ Albumin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489900C-4042-8C17-0FDE-E962E1CBA623}"/>
              </a:ext>
            </a:extLst>
          </p:cNvPr>
          <p:cNvCxnSpPr>
            <a:cxnSpLocks/>
          </p:cNvCxnSpPr>
          <p:nvPr/>
        </p:nvCxnSpPr>
        <p:spPr>
          <a:xfrm>
            <a:off x="6532029" y="4140444"/>
            <a:ext cx="154155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F3F7B417-BAD2-1047-2BDB-0664E51CF885}"/>
              </a:ext>
            </a:extLst>
          </p:cNvPr>
          <p:cNvCxnSpPr>
            <a:cxnSpLocks/>
          </p:cNvCxnSpPr>
          <p:nvPr/>
        </p:nvCxnSpPr>
        <p:spPr>
          <a:xfrm>
            <a:off x="9126277" y="4140444"/>
            <a:ext cx="154155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A5264255-EFEF-CF4F-2264-838571F5270B}"/>
              </a:ext>
            </a:extLst>
          </p:cNvPr>
          <p:cNvSpPr txBox="1"/>
          <p:nvPr/>
        </p:nvSpPr>
        <p:spPr>
          <a:xfrm>
            <a:off x="10927426" y="2370816"/>
            <a:ext cx="7360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βactin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499A2C0-E945-DE78-02F8-C0829BA40E92}"/>
              </a:ext>
            </a:extLst>
          </p:cNvPr>
          <p:cNvSpPr txBox="1"/>
          <p:nvPr/>
        </p:nvSpPr>
        <p:spPr>
          <a:xfrm>
            <a:off x="10917419" y="3161725"/>
            <a:ext cx="7312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GPX4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18C5455-8B9D-97F1-8F7C-25E80508524D}"/>
              </a:ext>
            </a:extLst>
          </p:cNvPr>
          <p:cNvSpPr txBox="1"/>
          <p:nvPr/>
        </p:nvSpPr>
        <p:spPr>
          <a:xfrm>
            <a:off x="10914002" y="1947322"/>
            <a:ext cx="8322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ACSL4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84C5C90-A3A0-D819-2DD8-8D245035ACEC}"/>
              </a:ext>
            </a:extLst>
          </p:cNvPr>
          <p:cNvSpPr txBox="1"/>
          <p:nvPr/>
        </p:nvSpPr>
        <p:spPr>
          <a:xfrm>
            <a:off x="5424650" y="2292119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50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0D030FC-0663-F4C6-2BF0-44FE45114DC9}"/>
              </a:ext>
            </a:extLst>
          </p:cNvPr>
          <p:cNvSpPr txBox="1"/>
          <p:nvPr/>
        </p:nvSpPr>
        <p:spPr>
          <a:xfrm>
            <a:off x="98712" y="4756522"/>
            <a:ext cx="1199457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After transfer to Nitrocellulose membrane, the blot was cut at 50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and probed with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ACSL4: Molecular Weight: Predicted 75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Observed at close to 90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(as indicated by Santa Cruz) Mouse Monoclonal, (A-5): sc-271800, Santa Cruz Biotechnology. https://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datasheets.scbt.com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/sc-271800.pdf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GPX4: Molecular Weight: 17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Rabbit Monoclonal, (EPNCIR144): ab125066, Abcam. https://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www.abcam.com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/glutathione-peroxidase-4-antibody-epncir144-ab125066.html</a:t>
            </a:r>
          </a:p>
          <a:p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actin: Molecular Weight: 42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Mouse Monoclonal, (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mAbcam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8226): ab8226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Ladder 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Licor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Chameleon Duo, 92860000. https://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www.licor.com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/bio/reagents/chameleon-duo-pre-stained-protein-ladder  </a:t>
            </a:r>
          </a:p>
        </p:txBody>
      </p:sp>
    </p:spTree>
    <p:extLst>
      <p:ext uri="{BB962C8B-B14F-4D97-AF65-F5344CB8AC3E}">
        <p14:creationId xmlns:p14="http://schemas.microsoft.com/office/powerpoint/2010/main" val="4113539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9C69F1F-9554-A7C7-3E7A-8C28EB17C46C}"/>
              </a:ext>
            </a:extLst>
          </p:cNvPr>
          <p:cNvSpPr txBox="1"/>
          <p:nvPr/>
        </p:nvSpPr>
        <p:spPr>
          <a:xfrm>
            <a:off x="98712" y="5103364"/>
            <a:ext cx="1199457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After transfer to Nitrocellulose membrane, the blot was cut at 50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and probed with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ACSL4: Molecular Weight: Predicted 75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Observed at close to 90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(as indicated by Santa Cruz) Mouse Monoclonal, (A-5): sc-271800, Santa Cruz Biotechnology. https://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datasheets.scbt.com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/sc-271800.pdf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GPX4: Molecular Weight: 17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Rabbit Monoclonal, (EPNCIR144): ab125066, Abcam. https://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www.abcam.com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/glutathione-peroxidase-4-antibody-epncir144-ab125066.html</a:t>
            </a:r>
          </a:p>
          <a:p>
            <a:r>
              <a:rPr lang="el-GR" sz="1400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actin: Molecular Weight: 42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Mouse Monoclonal, (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mAbcam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8226): ab8226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Ladder 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Licor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Chameleon Duo, 92860000. https://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www.licor.com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/bio/reagents/chameleon-duo-pre-stained-protein-ladder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53D80B-A659-49A8-DDE6-F356E6233D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9" t="11341" r="8014" b="8907"/>
          <a:stretch/>
        </p:blipFill>
        <p:spPr>
          <a:xfrm flipH="1">
            <a:off x="3530254" y="1066270"/>
            <a:ext cx="4921283" cy="137673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5D48DB3-1BA7-D57B-B3CF-85905ED01BA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9" t="-1" r="8014" b="23362"/>
          <a:stretch/>
        </p:blipFill>
        <p:spPr>
          <a:xfrm flipH="1">
            <a:off x="3545750" y="2513368"/>
            <a:ext cx="4921285" cy="14604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DA3D2D8-624B-24D5-1703-73BBB1F39E06}"/>
              </a:ext>
            </a:extLst>
          </p:cNvPr>
          <p:cNvSpPr txBox="1"/>
          <p:nvPr/>
        </p:nvSpPr>
        <p:spPr>
          <a:xfrm>
            <a:off x="2953642" y="1066270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260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C0EE61-8F36-D61D-F1E7-AEBFA513343B}"/>
              </a:ext>
            </a:extLst>
          </p:cNvPr>
          <p:cNvSpPr txBox="1"/>
          <p:nvPr/>
        </p:nvSpPr>
        <p:spPr>
          <a:xfrm>
            <a:off x="2948828" y="1287181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160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9F46B7-0812-D239-A5C3-AB8A1DEBB6A5}"/>
              </a:ext>
            </a:extLst>
          </p:cNvPr>
          <p:cNvSpPr txBox="1"/>
          <p:nvPr/>
        </p:nvSpPr>
        <p:spPr>
          <a:xfrm>
            <a:off x="2964326" y="1547676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E8672E-1314-4A18-B935-16FF1500EFB0}"/>
              </a:ext>
            </a:extLst>
          </p:cNvPr>
          <p:cNvSpPr txBox="1"/>
          <p:nvPr/>
        </p:nvSpPr>
        <p:spPr>
          <a:xfrm>
            <a:off x="3081346" y="183087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90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0516F8-B326-8195-9970-F681C829331A}"/>
              </a:ext>
            </a:extLst>
          </p:cNvPr>
          <p:cNvSpPr txBox="1"/>
          <p:nvPr/>
        </p:nvSpPr>
        <p:spPr>
          <a:xfrm>
            <a:off x="3082560" y="207367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1C09E3-B194-8C0B-A686-2AA7838376C9}"/>
              </a:ext>
            </a:extLst>
          </p:cNvPr>
          <p:cNvSpPr txBox="1"/>
          <p:nvPr/>
        </p:nvSpPr>
        <p:spPr>
          <a:xfrm>
            <a:off x="3098058" y="268738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7A83981-6F19-AE99-2841-FED5258B58EE}"/>
              </a:ext>
            </a:extLst>
          </p:cNvPr>
          <p:cNvSpPr txBox="1"/>
          <p:nvPr/>
        </p:nvSpPr>
        <p:spPr>
          <a:xfrm>
            <a:off x="3096848" y="2483931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38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36FC73E-0B1F-E9B9-F651-8405798358C4}"/>
              </a:ext>
            </a:extLst>
          </p:cNvPr>
          <p:cNvSpPr txBox="1"/>
          <p:nvPr/>
        </p:nvSpPr>
        <p:spPr>
          <a:xfrm>
            <a:off x="3113455" y="2872051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F8DAB3F-27AC-3C1F-C186-254230AC96B0}"/>
              </a:ext>
            </a:extLst>
          </p:cNvPr>
          <p:cNvSpPr txBox="1"/>
          <p:nvPr/>
        </p:nvSpPr>
        <p:spPr>
          <a:xfrm>
            <a:off x="3112342" y="3235247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50F0934-3F59-8CED-3DC2-382A15DA799A}"/>
              </a:ext>
            </a:extLst>
          </p:cNvPr>
          <p:cNvSpPr txBox="1"/>
          <p:nvPr/>
        </p:nvSpPr>
        <p:spPr>
          <a:xfrm>
            <a:off x="3229360" y="351159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6285C4-6EAA-F30F-89DB-08C4164AD001}"/>
              </a:ext>
            </a:extLst>
          </p:cNvPr>
          <p:cNvSpPr txBox="1"/>
          <p:nvPr/>
        </p:nvSpPr>
        <p:spPr>
          <a:xfrm>
            <a:off x="3080140" y="2305659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76C516D-6697-D588-37F1-ACD3EA909A4E}"/>
              </a:ext>
            </a:extLst>
          </p:cNvPr>
          <p:cNvSpPr txBox="1"/>
          <p:nvPr/>
        </p:nvSpPr>
        <p:spPr>
          <a:xfrm>
            <a:off x="5426656" y="653117"/>
            <a:ext cx="1412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Fe + Albumin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C1CD875-EE5A-ABA5-7E11-06960FA481A6}"/>
              </a:ext>
            </a:extLst>
          </p:cNvPr>
          <p:cNvSpPr txBox="1"/>
          <p:nvPr/>
        </p:nvSpPr>
        <p:spPr>
          <a:xfrm>
            <a:off x="4382796" y="4181825"/>
            <a:ext cx="12343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Scramble 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Fe + Albumin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A8F15DE-FFEB-7475-3F3A-36A7D8F8183A}"/>
              </a:ext>
            </a:extLst>
          </p:cNvPr>
          <p:cNvSpPr txBox="1"/>
          <p:nvPr/>
        </p:nvSpPr>
        <p:spPr>
          <a:xfrm>
            <a:off x="6977045" y="4181825"/>
            <a:ext cx="12343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FtH1 KD 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Fe + Albumin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8799C53-3AB4-D9E4-557E-DC3AF95C7ED8}"/>
              </a:ext>
            </a:extLst>
          </p:cNvPr>
          <p:cNvCxnSpPr>
            <a:cxnSpLocks/>
          </p:cNvCxnSpPr>
          <p:nvPr/>
        </p:nvCxnSpPr>
        <p:spPr>
          <a:xfrm>
            <a:off x="4229208" y="4181825"/>
            <a:ext cx="154155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2D3CF0C-C6A9-CE18-208F-CEA53ECE17CA}"/>
              </a:ext>
            </a:extLst>
          </p:cNvPr>
          <p:cNvCxnSpPr>
            <a:cxnSpLocks/>
          </p:cNvCxnSpPr>
          <p:nvPr/>
        </p:nvCxnSpPr>
        <p:spPr>
          <a:xfrm>
            <a:off x="6823456" y="4181825"/>
            <a:ext cx="136030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039FF258-CE97-2A05-61B3-E03338C2765E}"/>
              </a:ext>
            </a:extLst>
          </p:cNvPr>
          <p:cNvSpPr txBox="1"/>
          <p:nvPr/>
        </p:nvSpPr>
        <p:spPr>
          <a:xfrm>
            <a:off x="8446048" y="2444338"/>
            <a:ext cx="7360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βactin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F64E23E-7225-46F8-99F4-AEE1845157AC}"/>
              </a:ext>
            </a:extLst>
          </p:cNvPr>
          <p:cNvSpPr txBox="1"/>
          <p:nvPr/>
        </p:nvSpPr>
        <p:spPr>
          <a:xfrm>
            <a:off x="8415690" y="3357705"/>
            <a:ext cx="7312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GPX4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2AD264C-FA8F-582C-1B4B-C520A60517C5}"/>
              </a:ext>
            </a:extLst>
          </p:cNvPr>
          <p:cNvSpPr txBox="1"/>
          <p:nvPr/>
        </p:nvSpPr>
        <p:spPr>
          <a:xfrm>
            <a:off x="8432624" y="2136454"/>
            <a:ext cx="8322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ACSL4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85AB7AC-68ED-BD3F-CC5C-5F1126665F42}"/>
              </a:ext>
            </a:extLst>
          </p:cNvPr>
          <p:cNvSpPr txBox="1"/>
          <p:nvPr/>
        </p:nvSpPr>
        <p:spPr>
          <a:xfrm>
            <a:off x="89668" y="63639"/>
            <a:ext cx="5089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Figure 6G : Unedited Western Blot for reviewers only</a:t>
            </a:r>
          </a:p>
        </p:txBody>
      </p:sp>
    </p:spTree>
    <p:extLst>
      <p:ext uri="{BB962C8B-B14F-4D97-AF65-F5344CB8AC3E}">
        <p14:creationId xmlns:p14="http://schemas.microsoft.com/office/powerpoint/2010/main" val="8746655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4433</TotalTime>
  <Words>861</Words>
  <Application>Microsoft Macintosh PowerPoint</Application>
  <PresentationFormat>Widescreen</PresentationFormat>
  <Paragraphs>147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Scindia,Yogesh M</dc:creator>
  <cp:lastModifiedBy>Scindia,Yogesh M</cp:lastModifiedBy>
  <cp:revision>4</cp:revision>
  <dcterms:created xsi:type="dcterms:W3CDTF">2022-02-16T18:50:50Z</dcterms:created>
  <dcterms:modified xsi:type="dcterms:W3CDTF">2022-07-25T17:00:01Z</dcterms:modified>
</cp:coreProperties>
</file>