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data\biochemical%20analysis%20of%20bean%20new%2019.5.192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New%20folder%20(2)\main%20folder%2029.6.19\Data\biochemical%20analysis%20of%20bean%20new%2019.5.1922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New%20folder%20(2)\main%20folder%2029.6.19\Data\UNEEB%20qPCR%20fn%2014.5.19%20new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US" b="1">
                <a:latin typeface="Times New Roman" pitchFamily="18" charset="0"/>
                <a:cs typeface="Times New Roman" pitchFamily="18" charset="0"/>
              </a:defRPr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Chlorophyll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40887806958122291"/>
          <c:y val="0.13157899280943261"/>
        </c:manualLayout>
      </c:layout>
    </c:title>
    <c:plotArea>
      <c:layout>
        <c:manualLayout>
          <c:layoutTarget val="inner"/>
          <c:xMode val="edge"/>
          <c:yMode val="edge"/>
          <c:x val="0.17394685039370145"/>
          <c:y val="0.1057128421442334"/>
          <c:w val="0.62873517965426762"/>
          <c:h val="0.70621588141175629"/>
        </c:manualLayout>
      </c:layout>
      <c:barChart>
        <c:barDir val="col"/>
        <c:grouping val="clustered"/>
        <c:ser>
          <c:idx val="0"/>
          <c:order val="0"/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chemeClr val="accent3"/>
              </a:solidFill>
            </c:spPr>
          </c:dPt>
          <c:dPt>
            <c:idx val="3"/>
            <c:spPr>
              <a:solidFill>
                <a:schemeClr val="accent4"/>
              </a:solidFill>
            </c:spPr>
          </c:dPt>
          <c:dLbls>
            <c:dLbl>
              <c:idx val="0"/>
              <c:layout>
                <c:manualLayout>
                  <c:x val="-2.7777777777778139E-3"/>
                  <c:y val="-8.630328975868307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</c:dLbl>
            <c:dLbl>
              <c:idx val="1"/>
              <c:layout>
                <c:manualLayout>
                  <c:x val="0"/>
                  <c:y val="8.629989212513514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</c:dLbl>
            <c:dLbl>
              <c:idx val="2"/>
              <c:layout>
                <c:manualLayout>
                  <c:x val="0"/>
                  <c:y val="4.314994606256724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</c:dLbl>
            <c:dLbl>
              <c:idx val="3"/>
              <c:layout>
                <c:manualLayout>
                  <c:x val="0"/>
                  <c:y val="4.314994606256724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</c:dLbl>
            <c:txPr>
              <a:bodyPr/>
              <a:lstStyle/>
              <a:p>
                <a:pPr>
                  <a:defRPr lang="en-US"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Val val="1"/>
          </c:dLbls>
          <c:errBars>
            <c:errBarType val="both"/>
            <c:errValType val="cust"/>
            <c:plus>
              <c:numRef>
                <c:f>'final graphs'!$D$2:$D$5</c:f>
                <c:numCache>
                  <c:formatCode>General</c:formatCode>
                  <c:ptCount val="4"/>
                  <c:pt idx="0">
                    <c:v>7.64</c:v>
                  </c:pt>
                  <c:pt idx="1">
                    <c:v>3.23</c:v>
                  </c:pt>
                  <c:pt idx="2">
                    <c:v>4.79</c:v>
                  </c:pt>
                  <c:pt idx="3">
                    <c:v>3.9239999999999999</c:v>
                  </c:pt>
                </c:numCache>
              </c:numRef>
            </c:plus>
            <c:minus>
              <c:numRef>
                <c:f>'final graphs'!$D$2:$D$5</c:f>
                <c:numCache>
                  <c:formatCode>General</c:formatCode>
                  <c:ptCount val="4"/>
                  <c:pt idx="0">
                    <c:v>7.64</c:v>
                  </c:pt>
                  <c:pt idx="1">
                    <c:v>3.23</c:v>
                  </c:pt>
                  <c:pt idx="2">
                    <c:v>4.79</c:v>
                  </c:pt>
                  <c:pt idx="3">
                    <c:v>3.9239999999999999</c:v>
                  </c:pt>
                </c:numCache>
              </c:numRef>
            </c:minus>
          </c:errBars>
          <c:cat>
            <c:strRef>
              <c:f>'final graphs'!$B$2:$B$5</c:f>
              <c:strCache>
                <c:ptCount val="4"/>
                <c:pt idx="0">
                  <c:v>Control</c:v>
                </c:pt>
                <c:pt idx="1">
                  <c:v>0-Fe</c:v>
                </c:pt>
                <c:pt idx="2">
                  <c:v>0-Zn</c:v>
                </c:pt>
                <c:pt idx="3">
                  <c:v>300-Zn</c:v>
                </c:pt>
              </c:strCache>
            </c:strRef>
          </c:cat>
          <c:val>
            <c:numRef>
              <c:f>'final graphs'!$C$2:$C$5</c:f>
              <c:numCache>
                <c:formatCode>General</c:formatCode>
                <c:ptCount val="4"/>
                <c:pt idx="0">
                  <c:v>262.07</c:v>
                </c:pt>
                <c:pt idx="1">
                  <c:v>176.97</c:v>
                </c:pt>
                <c:pt idx="2">
                  <c:v>186.33</c:v>
                </c:pt>
                <c:pt idx="3">
                  <c:v>93.59</c:v>
                </c:pt>
              </c:numCache>
            </c:numRef>
          </c:val>
        </c:ser>
        <c:axId val="61059072"/>
        <c:axId val="61060992"/>
      </c:barChart>
      <c:catAx>
        <c:axId val="610590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000" b="1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r>
                  <a:rPr lang="en-US">
                    <a:latin typeface="Times New Roman" pitchFamily="18" charset="0"/>
                    <a:cs typeface="Times New Roman" pitchFamily="18" charset="0"/>
                  </a:rPr>
                  <a:t>Treatments</a:t>
                </a:r>
              </a:p>
            </c:rich>
          </c:tx>
          <c:layout/>
        </c:title>
        <c:numFmt formatCode="General" sourceLinked="1"/>
        <c:tickLblPos val="nextTo"/>
        <c:txPr>
          <a:bodyPr rot="0" vert="horz"/>
          <a:lstStyle/>
          <a:p>
            <a:pPr>
              <a:defRPr lang="en-US" sz="1000" b="1" i="0" u="none" strike="noStrike" baseline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defRPr>
            </a:pPr>
            <a:endParaRPr lang="en-US"/>
          </a:p>
        </c:txPr>
        <c:crossAx val="61060992"/>
        <c:crosses val="autoZero"/>
        <c:auto val="1"/>
        <c:lblAlgn val="ctr"/>
        <c:lblOffset val="100"/>
      </c:catAx>
      <c:valAx>
        <c:axId val="6106099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b="1" dirty="0">
                    <a:latin typeface="Times New Roman" pitchFamily="18" charset="0"/>
                    <a:cs typeface="Times New Roman" pitchFamily="18" charset="0"/>
                  </a:rPr>
                  <a:t>Conc. of Total chlorophyll in µg gFW-1 </a:t>
                </a:r>
              </a:p>
            </c:rich>
          </c:tx>
          <c:layout>
            <c:manualLayout>
              <c:xMode val="edge"/>
              <c:yMode val="edge"/>
              <c:x val="1.9993828676503008E-2"/>
              <c:y val="7.4329352924904335E-2"/>
            </c:manualLayout>
          </c:layout>
        </c:title>
        <c:numFmt formatCode="General" sourceLinked="1"/>
        <c:tickLblPos val="nextTo"/>
        <c:txPr>
          <a:bodyPr rot="0" vert="horz"/>
          <a:lstStyle/>
          <a:p>
            <a:pPr>
              <a:defRPr lang="en-US"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0590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US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Total sugar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8566470168130723"/>
          <c:y val="5.8069214319872234E-2"/>
        </c:manualLayout>
      </c:layout>
    </c:title>
    <c:plotArea>
      <c:layout>
        <c:manualLayout>
          <c:layoutTarget val="inner"/>
          <c:xMode val="edge"/>
          <c:yMode val="edge"/>
          <c:x val="0.17800506337920241"/>
          <c:y val="0.11363533831194414"/>
          <c:w val="0.68831172501654969"/>
          <c:h val="0.69074954359392382"/>
        </c:manualLayout>
      </c:layout>
      <c:barChart>
        <c:barDir val="col"/>
        <c:grouping val="clustered"/>
        <c:ser>
          <c:idx val="0"/>
          <c:order val="0"/>
          <c:tx>
            <c:strRef>
              <c:f>'final graphs'!$C$19</c:f>
              <c:strCache>
                <c:ptCount val="1"/>
                <c:pt idx="0">
                  <c:v>Shoot</c:v>
                </c:pt>
              </c:strCache>
            </c:strRef>
          </c:tx>
          <c:spPr>
            <a:solidFill>
              <a:schemeClr val="accent3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/>
                      <a:t>a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/>
                      <a:t>b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/>
                      <a:t>cb</a:t>
                    </a:r>
                    <a:r>
                      <a:rPr lang="en-US" b="1">
                        <a:latin typeface="Calibri"/>
                        <a:cs typeface="Calibri"/>
                      </a:rPr>
                      <a:t>′</a:t>
                    </a:r>
                    <a:endParaRPr lang="en-US" b="1"/>
                  </a:p>
                </c:rich>
              </c:tx>
              <c:showVal val="1"/>
            </c:dLbl>
            <c:dLbl>
              <c:idx val="3"/>
              <c:layout>
                <c:manualLayout>
                  <c:x val="0"/>
                  <c:y val="-1.3888888888888947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d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en-US" b="1"/>
                </a:pPr>
                <a:endParaRPr lang="en-US"/>
              </a:p>
            </c:txPr>
            <c:showVal val="1"/>
          </c:dLbls>
          <c:errBars>
            <c:errBarType val="both"/>
            <c:errValType val="cust"/>
            <c:plus>
              <c:numRef>
                <c:f>'final graphs'!$E$20:$E$23</c:f>
                <c:numCache>
                  <c:formatCode>General</c:formatCode>
                  <c:ptCount val="4"/>
                  <c:pt idx="0">
                    <c:v>1.2999999999999998E-2</c:v>
                  </c:pt>
                  <c:pt idx="1">
                    <c:v>1.9000000000000013E-2</c:v>
                  </c:pt>
                  <c:pt idx="2">
                    <c:v>2.8000000000000001E-2</c:v>
                  </c:pt>
                  <c:pt idx="3">
                    <c:v>7.5000000000000011E-2</c:v>
                  </c:pt>
                </c:numCache>
              </c:numRef>
            </c:plus>
            <c:minus>
              <c:numRef>
                <c:f>'final graphs'!$E$20:$E$23</c:f>
                <c:numCache>
                  <c:formatCode>General</c:formatCode>
                  <c:ptCount val="4"/>
                  <c:pt idx="0">
                    <c:v>1.2999999999999998E-2</c:v>
                  </c:pt>
                  <c:pt idx="1">
                    <c:v>1.9000000000000013E-2</c:v>
                  </c:pt>
                  <c:pt idx="2">
                    <c:v>2.8000000000000001E-2</c:v>
                  </c:pt>
                  <c:pt idx="3">
                    <c:v>7.5000000000000011E-2</c:v>
                  </c:pt>
                </c:numCache>
              </c:numRef>
            </c:minus>
          </c:errBars>
          <c:cat>
            <c:strRef>
              <c:f>'final graphs'!$B$20:$B$23</c:f>
              <c:strCache>
                <c:ptCount val="4"/>
                <c:pt idx="0">
                  <c:v>Control</c:v>
                </c:pt>
                <c:pt idx="1">
                  <c:v>0-Fe</c:v>
                </c:pt>
                <c:pt idx="2">
                  <c:v>0-Zn</c:v>
                </c:pt>
                <c:pt idx="3">
                  <c:v>300-Zn</c:v>
                </c:pt>
              </c:strCache>
            </c:strRef>
          </c:cat>
          <c:val>
            <c:numRef>
              <c:f>'final graphs'!$C$20:$C$23</c:f>
              <c:numCache>
                <c:formatCode>General</c:formatCode>
                <c:ptCount val="4"/>
                <c:pt idx="0">
                  <c:v>2.29</c:v>
                </c:pt>
                <c:pt idx="1">
                  <c:v>2.8369999999999984</c:v>
                </c:pt>
                <c:pt idx="2">
                  <c:v>2.4659999999999997</c:v>
                </c:pt>
                <c:pt idx="3">
                  <c:v>3.3219999999999987</c:v>
                </c:pt>
              </c:numCache>
            </c:numRef>
          </c:val>
        </c:ser>
        <c:ser>
          <c:idx val="1"/>
          <c:order val="1"/>
          <c:tx>
            <c:strRef>
              <c:f>'final graphs'!$D$19</c:f>
              <c:strCache>
                <c:ptCount val="1"/>
                <c:pt idx="0">
                  <c:v>Root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/>
                      <a:t>a</a:t>
                    </a:r>
                    <a:r>
                      <a:rPr lang="en-US" b="1">
                        <a:latin typeface="Calibri"/>
                        <a:cs typeface="Calibri"/>
                      </a:rPr>
                      <a:t>′</a:t>
                    </a:r>
                    <a:endParaRPr lang="en-US" b="1"/>
                  </a:p>
                </c:rich>
              </c:tx>
              <c:showVal val="1"/>
            </c:dLbl>
            <c:dLbl>
              <c:idx val="1"/>
              <c:layout>
                <c:manualLayout>
                  <c:x val="8.3333333333334026E-3"/>
                  <c:y val="-9.2592592592593177E-3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b</a:t>
                    </a:r>
                    <a:r>
                      <a:rPr lang="en-US" b="1">
                        <a:latin typeface="Calibri"/>
                        <a:cs typeface="Calibri"/>
                      </a:rPr>
                      <a:t>′</a:t>
                    </a:r>
                    <a:endParaRPr lang="en-US" b="1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/>
                      <a:t>b</a:t>
                    </a:r>
                    <a:r>
                      <a:rPr lang="en-US" b="1">
                        <a:latin typeface="Calibri"/>
                        <a:cs typeface="Calibri"/>
                      </a:rPr>
                      <a:t>′</a:t>
                    </a:r>
                    <a:endParaRPr lang="en-US" b="1"/>
                  </a:p>
                </c:rich>
              </c:tx>
              <c:showVal val="1"/>
            </c:dLbl>
            <c:dLbl>
              <c:idx val="3"/>
              <c:layout>
                <c:manualLayout>
                  <c:x val="0"/>
                  <c:y val="-1.3888888888888935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d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en-US" b="1"/>
                </a:pPr>
                <a:endParaRPr lang="en-US"/>
              </a:p>
            </c:txPr>
            <c:showVal val="1"/>
          </c:dLbls>
          <c:errBars>
            <c:errBarType val="both"/>
            <c:errValType val="cust"/>
            <c:plus>
              <c:numRef>
                <c:f>'final graphs'!$F$20:$F$23</c:f>
                <c:numCache>
                  <c:formatCode>General</c:formatCode>
                  <c:ptCount val="4"/>
                  <c:pt idx="0">
                    <c:v>3.6999999999999998E-2</c:v>
                  </c:pt>
                  <c:pt idx="1">
                    <c:v>4.5999999999999999E-2</c:v>
                  </c:pt>
                  <c:pt idx="2">
                    <c:v>3.7999999999999999E-2</c:v>
                  </c:pt>
                  <c:pt idx="3">
                    <c:v>6.8699999999999997E-2</c:v>
                  </c:pt>
                </c:numCache>
              </c:numRef>
            </c:plus>
            <c:minus>
              <c:numRef>
                <c:f>'final graphs'!$F$20:$F$23</c:f>
                <c:numCache>
                  <c:formatCode>General</c:formatCode>
                  <c:ptCount val="4"/>
                  <c:pt idx="0">
                    <c:v>3.6999999999999998E-2</c:v>
                  </c:pt>
                  <c:pt idx="1">
                    <c:v>4.5999999999999999E-2</c:v>
                  </c:pt>
                  <c:pt idx="2">
                    <c:v>3.7999999999999999E-2</c:v>
                  </c:pt>
                  <c:pt idx="3">
                    <c:v>6.8699999999999997E-2</c:v>
                  </c:pt>
                </c:numCache>
              </c:numRef>
            </c:minus>
          </c:errBars>
          <c:cat>
            <c:strRef>
              <c:f>'final graphs'!$B$20:$B$23</c:f>
              <c:strCache>
                <c:ptCount val="4"/>
                <c:pt idx="0">
                  <c:v>Control</c:v>
                </c:pt>
                <c:pt idx="1">
                  <c:v>0-Fe</c:v>
                </c:pt>
                <c:pt idx="2">
                  <c:v>0-Zn</c:v>
                </c:pt>
                <c:pt idx="3">
                  <c:v>300-Zn</c:v>
                </c:pt>
              </c:strCache>
            </c:strRef>
          </c:cat>
          <c:val>
            <c:numRef>
              <c:f>'final graphs'!$D$20:$D$23</c:f>
              <c:numCache>
                <c:formatCode>General</c:formatCode>
                <c:ptCount val="4"/>
                <c:pt idx="0">
                  <c:v>2.9589999999999987</c:v>
                </c:pt>
                <c:pt idx="1">
                  <c:v>2.4699999999999998</c:v>
                </c:pt>
                <c:pt idx="2">
                  <c:v>2.5299999999999998</c:v>
                </c:pt>
                <c:pt idx="3">
                  <c:v>3.2269999999999999</c:v>
                </c:pt>
              </c:numCache>
            </c:numRef>
          </c:val>
        </c:ser>
        <c:ser>
          <c:idx val="2"/>
          <c:order val="2"/>
          <c:tx>
            <c:strRef>
              <c:f>'final graphs'!$E$19</c:f>
              <c:strCache>
                <c:ptCount val="1"/>
              </c:strCache>
            </c:strRef>
          </c:tx>
          <c:cat>
            <c:strRef>
              <c:f>'final graphs'!$B$20:$B$23</c:f>
              <c:strCache>
                <c:ptCount val="4"/>
                <c:pt idx="0">
                  <c:v>Control</c:v>
                </c:pt>
                <c:pt idx="1">
                  <c:v>0-Fe</c:v>
                </c:pt>
                <c:pt idx="2">
                  <c:v>0-Zn</c:v>
                </c:pt>
                <c:pt idx="3">
                  <c:v>300-Zn</c:v>
                </c:pt>
              </c:strCache>
            </c:strRef>
          </c:cat>
          <c:val>
            <c:numRef>
              <c:f>'final graphs'!$E$20:$E$23</c:f>
              <c:numCache>
                <c:formatCode>General</c:formatCode>
                <c:ptCount val="4"/>
                <c:pt idx="0">
                  <c:v>1.2999999999999998E-2</c:v>
                </c:pt>
                <c:pt idx="1">
                  <c:v>1.9000000000000013E-2</c:v>
                </c:pt>
                <c:pt idx="2">
                  <c:v>2.8000000000000001E-2</c:v>
                </c:pt>
                <c:pt idx="3">
                  <c:v>7.5000000000000011E-2</c:v>
                </c:pt>
              </c:numCache>
            </c:numRef>
          </c:val>
        </c:ser>
        <c:axId val="61743872"/>
        <c:axId val="61745792"/>
      </c:barChart>
      <c:catAx>
        <c:axId val="617438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1000" b="1" i="0" baseline="0">
                    <a:latin typeface="Times New Roman" pitchFamily="18" charset="0"/>
                    <a:cs typeface="Times New Roman" pitchFamily="18" charset="0"/>
                  </a:rPr>
                  <a:t>Treatments</a:t>
                </a:r>
                <a:endParaRPr lang="en-US" sz="10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tickLblPos val="nextTo"/>
        <c:txPr>
          <a:bodyPr/>
          <a:lstStyle/>
          <a:p>
            <a:pPr>
              <a:defRPr lang="en-US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1745792"/>
        <c:crosses val="autoZero"/>
        <c:auto val="1"/>
        <c:lblAlgn val="ctr"/>
        <c:lblOffset val="100"/>
      </c:catAx>
      <c:valAx>
        <c:axId val="6174579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r>
                  <a:rPr lang="en-US" sz="1000" b="1" i="0" baseline="0" dirty="0" smtClean="0">
                    <a:latin typeface="Times New Roman" pitchFamily="18" charset="0"/>
                    <a:cs typeface="Times New Roman" pitchFamily="18" charset="0"/>
                  </a:rPr>
                  <a:t>Conc. </a:t>
                </a:r>
                <a:r>
                  <a:rPr lang="en-US" sz="1000" b="1" i="0" baseline="0" dirty="0">
                    <a:latin typeface="Times New Roman" pitchFamily="18" charset="0"/>
                    <a:cs typeface="Times New Roman" pitchFamily="18" charset="0"/>
                  </a:rPr>
                  <a:t>of Total sugar in </a:t>
                </a:r>
                <a:r>
                  <a:rPr lang="en-US" sz="1000" b="1" i="0" u="none" strike="noStrike" baseline="0" dirty="0">
                    <a:latin typeface="Times New Roman" pitchFamily="18" charset="0"/>
                    <a:cs typeface="Times New Roman" pitchFamily="18" charset="0"/>
                  </a:rPr>
                  <a:t>µM gm</a:t>
                </a:r>
                <a:r>
                  <a:rPr lang="en-US" sz="1000" b="1" i="0" u="none" strike="noStrike" baseline="30000" dirty="0">
                    <a:latin typeface="Times New Roman" pitchFamily="18" charset="0"/>
                    <a:cs typeface="Times New Roman" pitchFamily="18" charset="0"/>
                  </a:rPr>
                  <a:t>-1</a:t>
                </a:r>
                <a:endParaRPr lang="en-US" sz="1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en-US" sz="10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3.6111111111111135E-2"/>
              <c:y val="9.1341420160317807E-2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lang="en-US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1743872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85747922134733168"/>
          <c:y val="8.3575228772079388E-2"/>
          <c:w val="0.12585411198600172"/>
          <c:h val="0.22924558416684418"/>
        </c:manualLayout>
      </c:layout>
      <c:txPr>
        <a:bodyPr/>
        <a:lstStyle/>
        <a:p>
          <a:pPr>
            <a:defRPr lang="en-US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US" sz="1200"/>
            </a:pPr>
            <a:r>
              <a:rPr lang="en-US" sz="1200"/>
              <a:t>STP13 Gene</a:t>
            </a:r>
          </a:p>
        </c:rich>
      </c:tx>
      <c:layout>
        <c:manualLayout>
          <c:xMode val="edge"/>
          <c:yMode val="edge"/>
          <c:x val="0.41597255073878042"/>
          <c:y val="0.11357253575119172"/>
        </c:manualLayout>
      </c:layout>
    </c:title>
    <c:plotArea>
      <c:layout>
        <c:manualLayout>
          <c:layoutTarget val="inner"/>
          <c:xMode val="edge"/>
          <c:yMode val="edge"/>
          <c:x val="0.11487806903883846"/>
          <c:y val="0.12523157261592302"/>
          <c:w val="0.73271487424831461"/>
          <c:h val="0.72907398293963255"/>
        </c:manualLayout>
      </c:layout>
      <c:barChart>
        <c:barDir val="col"/>
        <c:grouping val="clustered"/>
        <c:ser>
          <c:idx val="0"/>
          <c:order val="0"/>
          <c:tx>
            <c:strRef>
              <c:f>GRAPHS!$B$350</c:f>
              <c:strCache>
                <c:ptCount val="1"/>
                <c:pt idx="0">
                  <c:v>SHOOT</c:v>
                </c:pt>
              </c:strCache>
            </c:strRef>
          </c:tx>
          <c:spPr>
            <a:solidFill>
              <a:schemeClr val="accent3"/>
            </a:solidFill>
          </c:spPr>
          <c:dLbls>
            <c:dLbl>
              <c:idx val="0"/>
              <c:layout>
                <c:manualLayout>
                  <c:x val="0"/>
                  <c:y val="-1.85185185185185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</c:dLbl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errBars>
            <c:errBarType val="both"/>
            <c:errValType val="cust"/>
            <c:plus>
              <c:numRef>
                <c:f>GRAPHS!$D$351:$D$354</c:f>
                <c:numCache>
                  <c:formatCode>General</c:formatCode>
                  <c:ptCount val="4"/>
                  <c:pt idx="0">
                    <c:v>0.49500000000000033</c:v>
                  </c:pt>
                  <c:pt idx="1">
                    <c:v>0.28400000000000031</c:v>
                  </c:pt>
                  <c:pt idx="2">
                    <c:v>0.20600000000000004</c:v>
                  </c:pt>
                  <c:pt idx="3">
                    <c:v>7.3000000000000009E-2</c:v>
                  </c:pt>
                </c:numCache>
              </c:numRef>
            </c:plus>
            <c:minus>
              <c:numRef>
                <c:f>GRAPHS!$D$351:$D$354</c:f>
                <c:numCache>
                  <c:formatCode>General</c:formatCode>
                  <c:ptCount val="4"/>
                  <c:pt idx="0">
                    <c:v>0.49500000000000033</c:v>
                  </c:pt>
                  <c:pt idx="1">
                    <c:v>0.28400000000000031</c:v>
                  </c:pt>
                  <c:pt idx="2">
                    <c:v>0.20600000000000004</c:v>
                  </c:pt>
                  <c:pt idx="3">
                    <c:v>7.3000000000000009E-2</c:v>
                  </c:pt>
                </c:numCache>
              </c:numRef>
            </c:minus>
          </c:errBars>
          <c:cat>
            <c:strRef>
              <c:f>GRAPHS!$A$351:$A$354</c:f>
              <c:strCache>
                <c:ptCount val="4"/>
                <c:pt idx="0">
                  <c:v>Control</c:v>
                </c:pt>
                <c:pt idx="1">
                  <c:v>0-Fe</c:v>
                </c:pt>
                <c:pt idx="2">
                  <c:v>0-Zn</c:v>
                </c:pt>
                <c:pt idx="3">
                  <c:v>300-Zn</c:v>
                </c:pt>
              </c:strCache>
            </c:strRef>
          </c:cat>
          <c:val>
            <c:numRef>
              <c:f>GRAPHS!$B$351:$B$354</c:f>
              <c:numCache>
                <c:formatCode>General</c:formatCode>
                <c:ptCount val="4"/>
                <c:pt idx="0">
                  <c:v>1</c:v>
                </c:pt>
                <c:pt idx="1">
                  <c:v>4.8259999999999943</c:v>
                </c:pt>
                <c:pt idx="2">
                  <c:v>7.9</c:v>
                </c:pt>
                <c:pt idx="3">
                  <c:v>8.5030000000000001</c:v>
                </c:pt>
              </c:numCache>
            </c:numRef>
          </c:val>
        </c:ser>
        <c:ser>
          <c:idx val="1"/>
          <c:order val="1"/>
          <c:tx>
            <c:strRef>
              <c:f>GRAPHS!$C$350</c:f>
              <c:strCache>
                <c:ptCount val="1"/>
                <c:pt idx="0">
                  <c:v>ROOT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>
                <c:manualLayout>
                  <c:x val="2.7777777777778143E-3"/>
                  <c:y val="-4.629629629629640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  <a:r>
                      <a:rPr lang="en-US">
                        <a:latin typeface="Calibri"/>
                        <a:cs typeface="Calibri"/>
                      </a:rPr>
                      <a:t>′</a:t>
                    </a:r>
                    <a:endParaRPr lang="en-US"/>
                  </a:p>
                </c:rich>
              </c:tx>
              <c:dLblPos val="outEnd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  <a:r>
                      <a:rPr lang="en-US">
                        <a:latin typeface="Calibri"/>
                        <a:cs typeface="Calibri"/>
                      </a:rPr>
                      <a:t>′</a:t>
                    </a:r>
                    <a:endParaRPr lang="en-US"/>
                  </a:p>
                </c:rich>
              </c:tx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  <a:r>
                      <a:rPr lang="en-US">
                        <a:latin typeface="Calibri"/>
                        <a:cs typeface="Calibri"/>
                      </a:rPr>
                      <a:t>′</a:t>
                    </a:r>
                    <a:endParaRPr lang="en-US"/>
                  </a:p>
                </c:rich>
              </c:tx>
            </c:dLbl>
            <c:dLbl>
              <c:idx val="3"/>
              <c:layout>
                <c:manualLayout>
                  <c:x val="1.0185067526416067E-16"/>
                  <c:y val="-1.388888888888892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  <a:r>
                      <a:rPr lang="en-US">
                        <a:latin typeface="Calibri"/>
                        <a:cs typeface="Calibri"/>
                      </a:rPr>
                      <a:t>′</a:t>
                    </a:r>
                    <a:endParaRPr lang="en-US"/>
                  </a:p>
                </c:rich>
              </c:tx>
              <c:dLblPos val="outEnd"/>
            </c:dLbl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errBars>
            <c:errBarType val="both"/>
            <c:errValType val="cust"/>
            <c:plus>
              <c:numRef>
                <c:f>GRAPHS!$E$351:$E$354</c:f>
                <c:numCache>
                  <c:formatCode>General</c:formatCode>
                  <c:ptCount val="4"/>
                  <c:pt idx="0">
                    <c:v>0.43100000000000038</c:v>
                  </c:pt>
                  <c:pt idx="1">
                    <c:v>0.19900000000000001</c:v>
                  </c:pt>
                  <c:pt idx="2">
                    <c:v>0.30000000000000032</c:v>
                  </c:pt>
                  <c:pt idx="3">
                    <c:v>0.27500000000000002</c:v>
                  </c:pt>
                </c:numCache>
              </c:numRef>
            </c:plus>
            <c:minus>
              <c:numRef>
                <c:f>GRAPHS!$E$351:$E$354</c:f>
                <c:numCache>
                  <c:formatCode>General</c:formatCode>
                  <c:ptCount val="4"/>
                  <c:pt idx="0">
                    <c:v>0.43100000000000038</c:v>
                  </c:pt>
                  <c:pt idx="1">
                    <c:v>0.19900000000000001</c:v>
                  </c:pt>
                  <c:pt idx="2">
                    <c:v>0.30000000000000032</c:v>
                  </c:pt>
                  <c:pt idx="3">
                    <c:v>0.27500000000000002</c:v>
                  </c:pt>
                </c:numCache>
              </c:numRef>
            </c:minus>
          </c:errBars>
          <c:cat>
            <c:strRef>
              <c:f>GRAPHS!$A$351:$A$354</c:f>
              <c:strCache>
                <c:ptCount val="4"/>
                <c:pt idx="0">
                  <c:v>Control</c:v>
                </c:pt>
                <c:pt idx="1">
                  <c:v>0-Fe</c:v>
                </c:pt>
                <c:pt idx="2">
                  <c:v>0-Zn</c:v>
                </c:pt>
                <c:pt idx="3">
                  <c:v>300-Zn</c:v>
                </c:pt>
              </c:strCache>
            </c:strRef>
          </c:cat>
          <c:val>
            <c:numRef>
              <c:f>GRAPHS!$C$351:$C$354</c:f>
              <c:numCache>
                <c:formatCode>General</c:formatCode>
                <c:ptCount val="4"/>
                <c:pt idx="0">
                  <c:v>1</c:v>
                </c:pt>
                <c:pt idx="1">
                  <c:v>0.41700000000000031</c:v>
                </c:pt>
                <c:pt idx="2">
                  <c:v>0.114</c:v>
                </c:pt>
                <c:pt idx="3">
                  <c:v>7.2949999999999955</c:v>
                </c:pt>
              </c:numCache>
            </c:numRef>
          </c:val>
        </c:ser>
        <c:axId val="61821696"/>
        <c:axId val="61823616"/>
      </c:barChart>
      <c:catAx>
        <c:axId val="618216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/>
                  <a:t>Treatments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61823616"/>
        <c:crosses val="autoZero"/>
        <c:auto val="1"/>
        <c:lblAlgn val="ctr"/>
        <c:lblOffset val="100"/>
      </c:catAx>
      <c:valAx>
        <c:axId val="6182361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Fold Expression of STP13 gene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618216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017366579177599"/>
          <c:y val="8.5351049868766543E-2"/>
          <c:w val="0.14315966754155718"/>
          <c:h val="0.15707567804024497"/>
        </c:manualLayout>
      </c:layout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spPr>
    <a:ln>
      <a:noFill/>
    </a:ln>
  </c:spPr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" y="0"/>
            <a:ext cx="9144000" cy="6858000"/>
            <a:chOff x="1" y="0"/>
            <a:chExt cx="9144000" cy="6858000"/>
          </a:xfrm>
        </p:grpSpPr>
        <p:grpSp>
          <p:nvGrpSpPr>
            <p:cNvPr id="10" name="Group 9"/>
            <p:cNvGrpSpPr/>
            <p:nvPr/>
          </p:nvGrpSpPr>
          <p:grpSpPr>
            <a:xfrm>
              <a:off x="228600" y="0"/>
              <a:ext cx="8534400" cy="6248400"/>
              <a:chOff x="318086" y="-96456"/>
              <a:chExt cx="8483014" cy="6802056"/>
            </a:xfrm>
          </p:grpSpPr>
          <p:graphicFrame>
            <p:nvGraphicFramePr>
              <p:cNvPr id="4" name="Chart 3"/>
              <p:cNvGraphicFramePr>
                <a:graphicFrameLocks/>
              </p:cNvGraphicFramePr>
              <p:nvPr/>
            </p:nvGraphicFramePr>
            <p:xfrm>
              <a:off x="318086" y="-96456"/>
              <a:ext cx="4419600" cy="315217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5" name="Chart 4"/>
              <p:cNvGraphicFramePr/>
              <p:nvPr/>
            </p:nvGraphicFramePr>
            <p:xfrm>
              <a:off x="4229100" y="152400"/>
              <a:ext cx="4572000" cy="28956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6" name="Chart 5"/>
              <p:cNvGraphicFramePr/>
              <p:nvPr/>
            </p:nvGraphicFramePr>
            <p:xfrm>
              <a:off x="1752600" y="3048000"/>
              <a:ext cx="6019800" cy="36576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sp>
          <p:nvSpPr>
            <p:cNvPr id="7" name="TextBox 6"/>
            <p:cNvSpPr txBox="1"/>
            <p:nvPr/>
          </p:nvSpPr>
          <p:spPr>
            <a:xfrm>
              <a:off x="990600" y="2771001"/>
              <a:ext cx="990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Fig</a:t>
              </a:r>
              <a:r>
                <a:rPr lang="en-US" sz="1200" b="1" dirty="0" smtClean="0"/>
                <a:t> 1a</a:t>
              </a:r>
              <a:endParaRPr lang="en-US" sz="12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953000" y="2771001"/>
              <a:ext cx="990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Fig 1b</a:t>
              </a:r>
              <a:endParaRPr 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62200" y="5867400"/>
              <a:ext cx="990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Fig 1c</a:t>
              </a:r>
              <a:endParaRPr 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0" name="Text Box 2"/>
            <p:cNvSpPr txBox="1">
              <a:spLocks noChangeArrowheads="1"/>
            </p:cNvSpPr>
            <p:nvPr/>
          </p:nvSpPr>
          <p:spPr bwMode="auto">
            <a:xfrm>
              <a:off x="1" y="6172200"/>
              <a:ext cx="9144000" cy="6858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Supplementary Figure 1: Gene expression of  sugar transporter 13 (STP 13) results in sugar accumulation which </a:t>
              </a:r>
              <a:r>
                <a:rPr kumimoji="0" lang="en-US" sz="11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inturn</a:t>
              </a: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decreases chlorophyll concentration under Fe/Zn stress conditions in </a:t>
              </a:r>
              <a:r>
                <a:rPr kumimoji="0" lang="en-US" sz="11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Phaseolus</a:t>
              </a:r>
              <a:r>
                <a:rPr kumimoji="0" lang="en-US" sz="11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1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vulgaris</a:t>
              </a: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L. Concentration of total chlorophyll content (Fig. 1a) (</a:t>
              </a:r>
              <a:r>
                <a:rPr kumimoji="0" lang="en-US" sz="11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Urwat</a:t>
              </a: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et al, 2019), total sugar (Fig.1b) (</a:t>
              </a:r>
              <a:r>
                <a:rPr kumimoji="0" lang="en-US" sz="11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Urwat</a:t>
              </a: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et al. 2019) and differential gene expression of STP 13 (Fig1c).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</TotalTime>
  <Words>134</Words>
  <Application>Microsoft Office PowerPoint</Application>
  <PresentationFormat>On-screen Show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Sajad</cp:lastModifiedBy>
  <cp:revision>6</cp:revision>
  <dcterms:created xsi:type="dcterms:W3CDTF">2006-08-16T00:00:00Z</dcterms:created>
  <dcterms:modified xsi:type="dcterms:W3CDTF">2020-05-18T05:18:54Z</dcterms:modified>
</cp:coreProperties>
</file>