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0C9E-0BEF-4DC1-B258-AB148A595BCE}" type="datetimeFigureOut">
              <a:rPr lang="en-US" smtClean="0"/>
              <a:t>14/9/2022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DBE6-6954-4592-A358-45F6B8BD6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37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0C9E-0BEF-4DC1-B258-AB148A595BCE}" type="datetimeFigureOut">
              <a:rPr lang="en-US" smtClean="0"/>
              <a:t>14/9/2022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DBE6-6954-4592-A358-45F6B8BD6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13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0C9E-0BEF-4DC1-B258-AB148A595BCE}" type="datetimeFigureOut">
              <a:rPr lang="en-US" smtClean="0"/>
              <a:t>14/9/2022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DBE6-6954-4592-A358-45F6B8BD6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763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0C9E-0BEF-4DC1-B258-AB148A595BCE}" type="datetimeFigureOut">
              <a:rPr lang="en-US" smtClean="0"/>
              <a:t>14/9/2022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DBE6-6954-4592-A358-45F6B8BD6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465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0C9E-0BEF-4DC1-B258-AB148A595BCE}" type="datetimeFigureOut">
              <a:rPr lang="en-US" smtClean="0"/>
              <a:t>14/9/2022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DBE6-6954-4592-A358-45F6B8BD6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082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0C9E-0BEF-4DC1-B258-AB148A595BCE}" type="datetimeFigureOut">
              <a:rPr lang="en-US" smtClean="0"/>
              <a:t>14/9/2022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DBE6-6954-4592-A358-45F6B8BD6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022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0C9E-0BEF-4DC1-B258-AB148A595BCE}" type="datetimeFigureOut">
              <a:rPr lang="en-US" smtClean="0"/>
              <a:t>14/9/2022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DBE6-6954-4592-A358-45F6B8BD6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506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0C9E-0BEF-4DC1-B258-AB148A595BCE}" type="datetimeFigureOut">
              <a:rPr lang="en-US" smtClean="0"/>
              <a:t>14/9/2022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DBE6-6954-4592-A358-45F6B8BD6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67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0C9E-0BEF-4DC1-B258-AB148A595BCE}" type="datetimeFigureOut">
              <a:rPr lang="en-US" smtClean="0"/>
              <a:t>14/9/2022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DBE6-6954-4592-A358-45F6B8BD6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181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0C9E-0BEF-4DC1-B258-AB148A595BCE}" type="datetimeFigureOut">
              <a:rPr lang="en-US" smtClean="0"/>
              <a:t>14/9/2022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DBE6-6954-4592-A358-45F6B8BD6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027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F0C9E-0BEF-4DC1-B258-AB148A595BCE}" type="datetimeFigureOut">
              <a:rPr lang="en-US" smtClean="0"/>
              <a:t>14/9/2022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DBE6-6954-4592-A358-45F6B8BD6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699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F0C9E-0BEF-4DC1-B258-AB148A595BCE}" type="datetimeFigureOut">
              <a:rPr lang="en-US" smtClean="0"/>
              <a:t>14/9/2022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CDBE6-6954-4592-A358-45F6B8BD6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17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BB1C5E-BE18-EC29-D23C-9661D8D838D5}"/>
              </a:ext>
            </a:extLst>
          </p:cNvPr>
          <p:cNvSpPr txBox="1"/>
          <p:nvPr/>
        </p:nvSpPr>
        <p:spPr>
          <a:xfrm>
            <a:off x="3046615" y="3248490"/>
            <a:ext cx="6093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Supplementary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Figures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2798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>
            <a:extLst>
              <a:ext uri="{FF2B5EF4-FFF2-40B4-BE49-F238E27FC236}">
                <a16:creationId xmlns:a16="http://schemas.microsoft.com/office/drawing/2014/main" id="{829FDA24-97BB-AF40-E7ED-514137FB4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6"/>
          <a:stretch>
            <a:fillRect/>
          </a:stretch>
        </p:blipFill>
        <p:spPr bwMode="auto">
          <a:xfrm>
            <a:off x="3825554" y="462108"/>
            <a:ext cx="3913188" cy="97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A0862C-5177-3DF6-9CA7-4CFF75084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EC907D-17A3-0FEC-BAC5-F5CE1D127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6F08A1-4CA3-27A1-688F-46A961B443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6655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ACA9BE-4E3E-ACD0-0AE2-1736B4B67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6146" y="1092098"/>
            <a:ext cx="55366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alt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BF4EA1-8553-3262-AB14-13D43DEAB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9545" y="2992401"/>
            <a:ext cx="45397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(b)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BC949B-EC87-8E70-46A4-148710DA5281}"/>
              </a:ext>
            </a:extLst>
          </p:cNvPr>
          <p:cNvSpPr txBox="1"/>
          <p:nvPr/>
        </p:nvSpPr>
        <p:spPr>
          <a:xfrm>
            <a:off x="430415" y="4246294"/>
            <a:ext cx="1132193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Supplementary </a:t>
            </a:r>
            <a:r>
              <a:rPr lang="en-HK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No. 1:</a:t>
            </a:r>
            <a:r>
              <a:rPr lang="en-HK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Differential expression of 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gene products in NDV strain Komarov infected cells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AutoNum type="alphaLcParenBoth"/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artoon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depicting the P, V and W products of P gene and the regions adjacent to the edit site used for amplicon sequencing </a:t>
            </a:r>
            <a:endParaRPr lang="en-US" sz="1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lphaLcParenBoth"/>
            </a:pPr>
            <a:r>
              <a:rPr lang="en-IN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c-DNA, prepared using oligo(dT) primers from the total RNA derived from NDV strain Komarov infected DF-1 cells, were amplified using primers on either side of the </a:t>
            </a:r>
            <a:r>
              <a:rPr lang="en-IN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gene “editing site”. The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amplicons thus generated were run on agarose gel, subjected to gel extraction and analysed by sequencing. </a:t>
            </a:r>
            <a:endParaRPr lang="en-IN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2BED394-C339-4F37-52C9-09BA5E19B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3867" y="2261160"/>
            <a:ext cx="4456562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70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DAB86BC6-0942-4DF7-964F-F01BA46348D2}"/>
              </a:ext>
            </a:extLst>
          </p:cNvPr>
          <p:cNvGrpSpPr/>
          <p:nvPr/>
        </p:nvGrpSpPr>
        <p:grpSpPr>
          <a:xfrm>
            <a:off x="486770" y="826121"/>
            <a:ext cx="5105400" cy="3267075"/>
            <a:chOff x="426218" y="1554704"/>
            <a:chExt cx="5105401" cy="32670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1D611B0-5334-415F-B703-2F89892C6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/>
            <a:srcRect l="1797" t="22001" r="1198" b="1000"/>
            <a:stretch/>
          </p:blipFill>
          <p:spPr>
            <a:xfrm>
              <a:off x="426218" y="1554704"/>
              <a:ext cx="5105401" cy="326707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2F232F8-2FF4-4E15-A6AA-2B0370CA6F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rcRect l="5666" t="35379" r="67500" b="38199"/>
            <a:stretch/>
          </p:blipFill>
          <p:spPr>
            <a:xfrm>
              <a:off x="2152763" y="3401867"/>
              <a:ext cx="1742747" cy="903743"/>
            </a:xfrm>
            <a:prstGeom prst="rect">
              <a:avLst/>
            </a:prstGeom>
          </p:spPr>
        </p:pic>
      </p:grp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5A0B32FC-40D0-410E-94EF-919F58A41062}"/>
              </a:ext>
            </a:extLst>
          </p:cNvPr>
          <p:cNvGraphicFramePr>
            <a:graphicFrameLocks noGrp="1"/>
          </p:cNvGraphicFramePr>
          <p:nvPr/>
        </p:nvGraphicFramePr>
        <p:xfrm>
          <a:off x="486771" y="141829"/>
          <a:ext cx="5105400" cy="597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46282335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10161352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622487996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627737968"/>
                    </a:ext>
                  </a:extLst>
                </a:gridCol>
              </a:tblGrid>
              <a:tr h="239988">
                <a:tc>
                  <a:txBody>
                    <a:bodyPr/>
                    <a:lstStyle/>
                    <a:p>
                      <a:pPr algn="l"/>
                      <a:r>
                        <a:rPr lang="en-HK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Score</a:t>
                      </a:r>
                      <a:endParaRPr lang="en-IN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HK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Expected Accuracy</a:t>
                      </a:r>
                      <a:endParaRPr lang="en-IN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HK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Localization class</a:t>
                      </a:r>
                      <a:endParaRPr lang="en-IN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HK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 Ontology Terms</a:t>
                      </a:r>
                      <a:endParaRPr lang="en-IN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4882945"/>
                  </a:ext>
                </a:extLst>
              </a:tr>
              <a:tr h="323331">
                <a:tc>
                  <a:txBody>
                    <a:bodyPr/>
                    <a:lstStyle/>
                    <a:p>
                      <a:pPr algn="l"/>
                      <a:r>
                        <a:rPr lang="en-HK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IN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HK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93%</a:t>
                      </a:r>
                      <a:endParaRPr lang="en-IN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HK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Nucleus</a:t>
                      </a:r>
                      <a:endParaRPr lang="en-IN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HK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Nucleus GO:0005634;</a:t>
                      </a:r>
                      <a:endParaRPr lang="en-IN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4617907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CC5912DC-02A5-4951-A97A-E6394C0185DA}"/>
              </a:ext>
            </a:extLst>
          </p:cNvPr>
          <p:cNvSpPr txBox="1"/>
          <p:nvPr/>
        </p:nvSpPr>
        <p:spPr>
          <a:xfrm>
            <a:off x="6183797" y="788276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HK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1BDA62A-A0C8-46B2-8437-F507695F4617}"/>
              </a:ext>
            </a:extLst>
          </p:cNvPr>
          <p:cNvGrpSpPr/>
          <p:nvPr/>
        </p:nvGrpSpPr>
        <p:grpSpPr>
          <a:xfrm>
            <a:off x="6600965" y="771033"/>
            <a:ext cx="5494743" cy="3068185"/>
            <a:chOff x="7129575" y="382555"/>
            <a:chExt cx="5494743" cy="3068185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F112D07-F943-4406-A6E5-4FB1376AA9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/>
            <a:srcRect l="3981" t="14271" r="2897" b="53732"/>
            <a:stretch/>
          </p:blipFill>
          <p:spPr>
            <a:xfrm>
              <a:off x="7129575" y="382555"/>
              <a:ext cx="5494743" cy="1713359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C5FB329-408A-46A3-824E-D1A3CA3CDE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/>
            <a:srcRect l="8283" t="72802" r="6329" b="2882"/>
            <a:stretch/>
          </p:blipFill>
          <p:spPr>
            <a:xfrm>
              <a:off x="7166377" y="2068748"/>
              <a:ext cx="5448609" cy="1381992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1506AC7-E72E-4CD0-809C-8075BDD8327C}"/>
              </a:ext>
            </a:extLst>
          </p:cNvPr>
          <p:cNvSpPr txBox="1"/>
          <p:nvPr/>
        </p:nvSpPr>
        <p:spPr>
          <a:xfrm>
            <a:off x="85214" y="123611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HK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52BAF5D-472D-4704-93A1-27F786297EA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2293" t="31777" r="13205"/>
          <a:stretch/>
        </p:blipFill>
        <p:spPr>
          <a:xfrm>
            <a:off x="524544" y="4179837"/>
            <a:ext cx="6779792" cy="2382979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915C11FF-F951-48F6-A102-0F1B9137F910}"/>
              </a:ext>
            </a:extLst>
          </p:cNvPr>
          <p:cNvSpPr txBox="1"/>
          <p:nvPr/>
        </p:nvSpPr>
        <p:spPr>
          <a:xfrm>
            <a:off x="85214" y="4099867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HK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8EFCD70-7B4D-49F8-97BB-C3886586C66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t="6209" b="5025"/>
          <a:stretch/>
        </p:blipFill>
        <p:spPr>
          <a:xfrm>
            <a:off x="7668118" y="4179837"/>
            <a:ext cx="4438668" cy="243096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9787AF0-B4E9-4998-B9B5-935EFBE0C699}"/>
              </a:ext>
            </a:extLst>
          </p:cNvPr>
          <p:cNvSpPr txBox="1"/>
          <p:nvPr/>
        </p:nvSpPr>
        <p:spPr>
          <a:xfrm>
            <a:off x="7304336" y="4093196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HK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(d)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600965" y="2541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Supplementary Figure 2. In </a:t>
            </a:r>
            <a:r>
              <a:rPr lang="en-US" b="1" dirty="0" err="1" smtClean="0"/>
              <a:t>silico</a:t>
            </a:r>
            <a:r>
              <a:rPr lang="en-US" b="1" dirty="0" smtClean="0"/>
              <a:t> analysis of subcellular localization of W protein of NDV strain Komarov.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73316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F8D8308-CC59-4C61-892B-DFEC7512A0A5}"/>
              </a:ext>
            </a:extLst>
          </p:cNvPr>
          <p:cNvSpPr txBox="1"/>
          <p:nvPr/>
        </p:nvSpPr>
        <p:spPr>
          <a:xfrm>
            <a:off x="497633" y="307596"/>
            <a:ext cx="11196734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No. 2: </a:t>
            </a:r>
            <a:r>
              <a:rPr lang="en-IN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silico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analysis of subcellular localization of </a:t>
            </a:r>
            <a:r>
              <a:rPr lang="en-IN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protein of NDV 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strain Komarov.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(a)  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Prediction of localization of </a:t>
            </a:r>
            <a:r>
              <a:rPr lang="en-IN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protein of NDV </a:t>
            </a:r>
            <a:r>
              <a:rPr lang="en-I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strain Komarov in eukaryotic cells by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LocTree3 and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visualization of the decisions leading to the prediction.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(b)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cNLS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Mapper prediction of the NLS of </a:t>
            </a: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protein of NDV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strain Komarov (in red). (c)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NLStradamus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prediction of the bipartite NLS of </a:t>
            </a: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protein of NDV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strain Komarov (in green squares). (d) Homology model of </a:t>
            </a: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protein of NDV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strain Komarov produced by computer program MODELLER showing the basic amino acids (lysine and arginine) in the predicted NLS region are represented as sticks in the outer portion of </a:t>
            </a: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protein of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NDV strain Komarov.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582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1">
            <a:extLst>
              <a:ext uri="{FF2B5EF4-FFF2-40B4-BE49-F238E27FC236}">
                <a16:creationId xmlns:a16="http://schemas.microsoft.com/office/drawing/2014/main" id="{907CB0BE-7D98-23D6-50E9-CF13405AF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105" y="706857"/>
            <a:ext cx="2855861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Picture 25">
            <a:extLst>
              <a:ext uri="{FF2B5EF4-FFF2-40B4-BE49-F238E27FC236}">
                <a16:creationId xmlns:a16="http://schemas.microsoft.com/office/drawing/2014/main" id="{ABF14C4D-2890-CB6A-653B-A8C599201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105" y="3212432"/>
            <a:ext cx="2855861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39D45D7-7364-ED4C-6828-54F774821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6250" y="674301"/>
            <a:ext cx="49885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(a) 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982093-1BED-5EB1-076A-B8E2A3853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135" y="3203407"/>
            <a:ext cx="45397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(b)</a:t>
            </a: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A401E2-76CD-E608-4B92-59A9675D98D0}"/>
              </a:ext>
            </a:extLst>
          </p:cNvPr>
          <p:cNvSpPr txBox="1"/>
          <p:nvPr/>
        </p:nvSpPr>
        <p:spPr>
          <a:xfrm>
            <a:off x="235527" y="5967131"/>
            <a:ext cx="117209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Supplementary Figure No</a:t>
            </a:r>
            <a:r>
              <a:rPr lang="en-IN" sz="1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3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Transfection efficiency of </a:t>
            </a: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</a:rPr>
              <a:t>(a)Wild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type W (W-EYFP) </a:t>
            </a: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</a:rPr>
              <a:t>and (b) cytoplasmic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mutant W </a:t>
            </a:r>
            <a:r>
              <a:rPr lang="en-HK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(Wµ-EYFP)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DF1 cells prior to infection</a:t>
            </a:r>
            <a:endParaRPr lang="en-IN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E057CD-58D7-398E-50AC-9826C3E71E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814" y="3212432"/>
            <a:ext cx="2861849" cy="216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A30F67-0747-A61B-850F-631EFA0250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814" y="736594"/>
            <a:ext cx="2861849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618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8.0&quot;&gt;&lt;object type=&quot;1&quot; unique_id=&quot;10001&quot;&gt;&lt;object type=&quot;8&quot; unique_id=&quot;25838&quot;&gt;&lt;/object&gt;&lt;object type=&quot;2&quot; unique_id=&quot;25839&quot;&gt;&lt;object type=&quot;3&quot; unique_id=&quot;25840&quot;&gt;&lt;property id=&quot;20148&quot; value=&quot;5&quot;/&gt;&lt;property id=&quot;20300&quot; value=&quot;Slide 1&quot;/&gt;&lt;property id=&quot;20307&quot; value=&quot;257&quot;/&gt;&lt;/object&gt;&lt;object type=&quot;3&quot; unique_id=&quot;25841&quot;&gt;&lt;property id=&quot;20148&quot; value=&quot;5&quot;/&gt;&lt;property id=&quot;20300&quot; value=&quot;Slide 2&quot;/&gt;&lt;property id=&quot;20307&quot; value=&quot;258&quot;/&gt;&lt;/object&gt;&lt;object type=&quot;3&quot; unique_id=&quot;26150&quot;&gt;&lt;property id=&quot;20148&quot; value=&quot;5&quot;/&gt;&lt;property id=&quot;20300&quot; value=&quot;Slide 3&quot;/&gt;&lt;property id=&quot;20307&quot; value=&quot;259&quot;/&gt;&lt;/object&gt;&lt;object type=&quot;3&quot; unique_id=&quot;26151&quot;&gt;&lt;property id=&quot;20148&quot; value=&quot;5&quot;/&gt;&lt;property id=&quot;20300&quot; value=&quot;Slide 4&quot;/&gt;&lt;property id=&quot;20307&quot; value=&quot;260&quot;/&gt;&lt;/object&gt;&lt;object type=&quot;3&quot; unique_id=&quot;26152&quot;&gt;&lt;property id=&quot;20148&quot; value=&quot;5&quot;/&gt;&lt;property id=&quot;20300&quot; value=&quot;Slide 5&quot;/&gt;&lt;property id=&quot;20307&quot; value=&quot;262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327</Words>
  <Application>Microsoft Office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Madhuri</dc:creator>
  <cp:lastModifiedBy>Madhuri</cp:lastModifiedBy>
  <cp:revision>6</cp:revision>
  <dcterms:created xsi:type="dcterms:W3CDTF">2022-09-06T12:08:48Z</dcterms:created>
  <dcterms:modified xsi:type="dcterms:W3CDTF">2022-09-14T10:12:21Z</dcterms:modified>
</cp:coreProperties>
</file>