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60" r:id="rId4"/>
    <p:sldId id="261" r:id="rId5"/>
    <p:sldId id="263" r:id="rId6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5.xml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C6237-CADA-4C98-8211-2E8288CC30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1824D-381D-471E-825F-9BEEC54466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962025" y="153670"/>
          <a:ext cx="10048240" cy="10301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8475"/>
                <a:gridCol w="3644900"/>
                <a:gridCol w="3364865"/>
              </a:tblGrid>
              <a:tr h="640080"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dirty="0">
                          <a:sym typeface="+mn-ea"/>
                        </a:rPr>
                        <a:t>Table 1. Primers used for quantitative reverse transcription PCR.</a:t>
                      </a:r>
                      <a:endParaRPr lang="zh-CN" altLang="en-US" sz="1800" dirty="0"/>
                    </a:p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6064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Gene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Forward (5</a:t>
                      </a:r>
                      <a:r>
                        <a:rPr lang="en-US" altLang="zh-CN" sz="1800">
                          <a:sym typeface="+mn-ea"/>
                        </a:rPr>
                        <a:t>‘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Reverse (</a:t>
                      </a:r>
                      <a:r>
                        <a:rPr lang="en-US" altLang="zh-CN" sz="1800">
                          <a:sym typeface="+mn-ea"/>
                        </a:rPr>
                        <a:t>5’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zh-CN" altLang="en-US"/>
                    </a:p>
                  </a:txBody>
                  <a:tcPr/>
                </a:tc>
              </a:tr>
              <a:tr h="3606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GAPDH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GCACCGTCAAGGCTG</a:t>
                      </a:r>
                      <a:r>
                        <a:rPr lang="en-US" altLang="zh-CN"/>
                        <a:t>nbb</a:t>
                      </a:r>
                      <a:r>
                        <a:rPr lang="zh-CN" altLang="en-US"/>
                        <a:t>AGAAC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TGGTGAAGACGCCAGTGGA</a:t>
                      </a:r>
                      <a:endParaRPr lang="zh-CN" altLang="en-US"/>
                    </a:p>
                  </a:txBody>
                  <a:tcPr/>
                </a:tc>
              </a:tr>
              <a:tr h="3898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hsa_circ_0001187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AGGGATCCTCTTCCGTTTACT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TGGCATTCCTCAAGTTGGCA</a:t>
                      </a:r>
                      <a:endParaRPr lang="en-US" altLang="zh-CN"/>
                    </a:p>
                  </a:txBody>
                  <a:tcPr/>
                </a:tc>
              </a:tr>
              <a:tr h="38989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hsa_circ_0001187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r>
                        <a:rPr lang="zh-CN" altLang="en-US" sz="1800">
                          <a:sym typeface="+mn-ea"/>
                        </a:rPr>
                        <a:t>convergent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r>
                        <a:rPr lang="en-US" altLang="zh-CN" sz="1800">
                          <a:sym typeface="+mn-ea"/>
                        </a:rPr>
                        <a:t>primers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CCAAAACAAAAAGACCATGGCTGC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CCCCTAGGAGATCGACAGGT</a:t>
                      </a:r>
                      <a:endParaRPr lang="en-US" altLang="zh-CN"/>
                    </a:p>
                  </a:txBody>
                  <a:tcPr/>
                </a:tc>
              </a:tr>
              <a:tr h="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hsa_circ_0001187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endParaRPr lang="en-US" altLang="zh-CN" sz="18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divergent primers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GGAGGAGACTCAAAAGAGACCTG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AGGGTGAGTGGATAATCTGGAG</a:t>
                      </a:r>
                      <a:endParaRPr lang="en-US" altLang="zh-CN"/>
                    </a:p>
                  </a:txBody>
                  <a:tcPr/>
                </a:tc>
              </a:tr>
              <a:tr h="38989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DOPEY2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CACTGCCGCGATACTTTTC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AGAGCCTTGTTGAGTTTGCC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P53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AGTCACAGCACATGACGGAG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GCCAGACCATCGCTATCTGA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MDM2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GCCCTTCGTGAGAATTGGCT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AAGCCCTCTTCAGCTTGTGTT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EIF4A3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CTCCCACAAGAGAGTTGGCT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GTGTCCTTAGGCTTCTGCGA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RNF113A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CCAGAGGATATGGGAGCGAC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ATCTTCTGGCTGCGCTCAAA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TRIM21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AAGAATCTCCGGCCCAATCG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TTCCGAGACTGGGCACATAC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HERC2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CGCCTCGACTCCAAATGGTT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GCTCTCCGTTCTGGGTTGAT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TRIM41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AGGGCATCTGTCCCAAACAC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AGGTGCTTCCTCAGTGGTTC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TRIM56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TTCTTCGTCAATGGGCTGCT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AAGTCATCGGCACAGTCCAG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HUWE1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GTGCCGAAAAGAATGTCCGT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ACACTGGACTCCATCCATATCA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MYCBP2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GAGGCCCCCTTGTATTTGCT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TTGCTTGCATCCTTTTCGCC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UBR5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CAGCTCAATGACAGGTTACGA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AGAAAGGCAGCATGATTTGGT</a:t>
                      </a:r>
                      <a:endParaRPr lang="en-US" altLang="zh-CN"/>
                    </a:p>
                  </a:txBody>
                  <a:tcPr/>
                </a:tc>
              </a:tr>
              <a:tr h="4178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TRIM33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ACCCATACAGTTGGAAGATGCT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CAGAGGGACCTGGAGAAGGA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829435" y="83185"/>
          <a:ext cx="8533130" cy="1162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/>
                <a:gridCol w="4266565"/>
              </a:tblGrid>
              <a:tr h="381000"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Table 2. The sequences for oligonucleotide transfection</a:t>
                      </a:r>
                      <a:endParaRPr lang="zh-CN" altLang="en-US"/>
                    </a:p>
                  </a:txBody>
                  <a:tcPr/>
                </a:tc>
                <a:tc hMerge="1"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Gene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Sequence (5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Negative  control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UUCUCCGAACGUGUCAGGUTT</a:t>
                      </a:r>
                      <a:endParaRPr lang="en-US" altLang="zh-CN" sz="1800"/>
                    </a:p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ACGUGACACGUUCGGAGAATT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si1-hsa_circ_0001187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ACCACCAAACACAACCUCCTT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GGAGGUUGUGUUUGGUGGUTT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si2-hsa_circ_0001187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UUUAAAACCACCAAACACATT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UGUGUUUGGUGGUUUUAAATT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si1-EIF4A3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GUGGCCAUUAACUUUGUAATT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UUACAAAGUUAAUGGCCACTT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si2-EIF4A3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CUCCCUAAUAACAGAGAAUTT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AUUCUCUGUUAUUAGGGAGTT</a:t>
                      </a:r>
                      <a:endParaRPr lang="en-US" altLang="zh-CN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si1-TRIM28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CCAACCAGCGGAAAUGUGATT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UCACAUUUCCGCUGGUUGGTT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si-MYCBP2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CCCGAGAUCUUGGGAAUAATT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UUAUUCCCAAGAUCUCGGGTT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si-TRIM56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GUGGAUAAGAAGGGCUACATT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UGUAGCCCUUCUUAUCCACTT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si-UBR5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GCAGGGCAGUGAAGAAUUATT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UAAUUCUUCACUGCCCUGCTT</a:t>
                      </a:r>
                      <a:endParaRPr lang="en-US" altLang="zh-CN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si-HERC2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GUGGAAUGAAAUGGUUAAATT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UUUAACCAUUUCAUUCCACTT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si-RNF113A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GACCCACAAUCCAAUGAUATT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UAUCAUUGGAUUGUGGGUCTT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si-TRIM41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GGGACAACAUGGACUAUGUTT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ACAUAGUCCAUGUUGUCCCTT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si-HUWE1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GGGAGUGGUAUAUGAUCAUTT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AUGAUCAUAUACCACUCCCTT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si-TRIM21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GCAGAGCAUACCUGGAAAUTT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AUUUCCAGGUAUGCUCUGCTT</a:t>
                      </a:r>
                      <a:endParaRPr lang="en-US" altLang="zh-CN"/>
                    </a:p>
                  </a:txBody>
                  <a:tcPr/>
                </a:tc>
              </a:tr>
              <a:tr h="6400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si-METTL3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CUGCACUUCAGACGAAUUATT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UAAUUCGUCUGAAGUGCAGTT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miR-499a-5p mimics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UUAAGACUUGCAGUGAUGUUU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ACAUCACUGCAAGUCUUAAUU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mimics NC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UUCUCCGAACGUGUCACGUTT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ACGUGACACGUUCGGAGAATT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miR-499a-5p inhibitor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AAACAUCACUGCAAGUCUUAA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 inhibitor NC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CAGUACUUUUGUGUAGUACAA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07315" y="158115"/>
          <a:ext cx="12047855" cy="717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870"/>
                <a:gridCol w="1831340"/>
                <a:gridCol w="4419600"/>
                <a:gridCol w="442404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  <a:tc gridSpan="3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Table </a:t>
                      </a:r>
                      <a:r>
                        <a:rPr lang="en-US" altLang="zh-CN"/>
                        <a:t>3</a:t>
                      </a:r>
                      <a:r>
                        <a:rPr lang="zh-CN" altLang="en-US"/>
                        <a:t>. Primer sets for </a:t>
                      </a:r>
                      <a:r>
                        <a:rPr lang="en-US" altLang="zh-CN"/>
                        <a:t>M</a:t>
                      </a:r>
                      <a:r>
                        <a:rPr lang="zh-CN" altLang="en-US"/>
                        <a:t>SP</a:t>
                      </a:r>
                      <a:r>
                        <a:rPr lang="en-US" altLang="zh-CN"/>
                        <a:t>  and CHIP</a:t>
                      </a:r>
                      <a:endParaRPr lang="en-US" altLang="zh-CN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Gene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Forward (5</a:t>
                      </a:r>
                      <a:r>
                        <a:rPr lang="en-US" altLang="zh-CN" sz="1800">
                          <a:sym typeface="+mn-ea"/>
                        </a:rPr>
                        <a:t>‘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Reverse (</a:t>
                      </a:r>
                      <a:r>
                        <a:rPr lang="en-US" altLang="zh-CN" sz="1800">
                          <a:sym typeface="+mn-ea"/>
                        </a:rPr>
                        <a:t>5’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zh-CN" altLang="en-US"/>
                    </a:p>
                  </a:txBody>
                  <a:tcPr/>
                </a:tc>
              </a:tr>
              <a:tr h="640080">
                <a:tc rowSpan="5"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  <a:p>
                      <a:pPr algn="ctr">
                        <a:buNone/>
                      </a:pP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MSP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</a:t>
                      </a:r>
                      <a:r>
                        <a:rPr lang="en-US" altLang="zh-CN"/>
                        <a:t>irc_0001187 Promoter 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 AGGCGATTGAATCGTTTTAGTAC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M:GTTGAGGTGATTGAATTGTTTTAGTAT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U: </a:t>
                      </a:r>
                      <a:r>
                        <a:rPr lang="en-US" altLang="zh-CN"/>
                        <a:t>TAAAAAACCAAACTTAACTCACGAA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 TAAAAAACCAAACTTAACTCACAAA 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</a:t>
                      </a:r>
                      <a:r>
                        <a:rPr lang="en-US" altLang="zh-CN" sz="1800">
                          <a:sym typeface="+mn-ea"/>
                        </a:rPr>
                        <a:t> Promoter 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 ATTGATTATTGTTTCGTTTTTACGA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 ATTGATTATTGTTTTGTTTTTATGA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 CTATCATTTCTACAATAACCTCGCT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 CTATCATTTCTACAATAACCTCACT </a:t>
                      </a:r>
                      <a:endParaRPr lang="en-US" altLang="zh-CN"/>
                    </a:p>
                  </a:txBody>
                  <a:tcPr/>
                </a:tc>
              </a:tr>
              <a:tr h="65024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</a:t>
                      </a:r>
                      <a:r>
                        <a:rPr lang="en-US" altLang="zh-CN" sz="1800">
                          <a:sym typeface="+mn-ea"/>
                        </a:rPr>
                        <a:t> Promoter 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 AGGCGATTGAATCGTTTTAGTAC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M:TTGAGGTGATTGAATTGTTTTAGTATG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 TAAAAAACCAAACTTAACTCACGAA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 AAAAAACCAAACTTAACTCACAAA 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 Promoter 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U:TTTTTAGTTTAGTTCGGTTAGTCGA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M:TTTTAGTTTAGTTTGGTTAGTTGA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U:AAATAAACCATAAACGCGCG 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M:AAACCTAAAAATAAACCATAAACACACA</a:t>
                      </a:r>
                      <a:endParaRPr lang="en-US" altLang="zh-CN"/>
                    </a:p>
                  </a:txBody>
                  <a:tcPr/>
                </a:tc>
              </a:tr>
              <a:tr h="64008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 Promoter 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U:TTTTTTAGTTTAGTTCGGTTAGTCGA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M:TTTTAGTTTAGTTTGGTTAGTTGA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U:AAATAAACCATAAACGCGCG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M:AAACCTAAAAATAAACCATAAACACACA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rowSpan="5">
                  <a:txBody>
                    <a:bodyPr/>
                    <a:p>
                      <a:pPr>
                        <a:buNone/>
                      </a:pP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</a:t>
                      </a:r>
                      <a:endParaRPr lang="en-US" altLang="zh-CN"/>
                    </a:p>
                    <a:p>
                      <a:pPr>
                        <a:buNone/>
                      </a:pPr>
                      <a:endParaRPr lang="en-US" altLang="zh-CN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  CHIP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</a:t>
                      </a:r>
                      <a:r>
                        <a:rPr lang="en-US" altLang="zh-CN" sz="1800">
                          <a:sym typeface="+mn-ea"/>
                        </a:rPr>
                        <a:t> Promoter 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CTAAAGGACGCTCGGGAGTT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GTGGGCCACTTGTGGATGAA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</a:t>
                      </a:r>
                      <a:r>
                        <a:rPr lang="en-US" altLang="zh-CN" sz="1800">
                          <a:sym typeface="+mn-ea"/>
                        </a:rPr>
                        <a:t> Promoter 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CCCTTCCACTCGGTTGTGTC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AAAGGCCTCGTACAGGTGAG 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</a:t>
                      </a:r>
                      <a:r>
                        <a:rPr lang="en-US" altLang="zh-CN" sz="1800">
                          <a:sym typeface="+mn-ea"/>
                        </a:rPr>
                        <a:t> Promoter 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GAGGATTTACATCTGGGGCACT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ATAGCTTGGGATGCTGGACCT 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 Promoter 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CCTTGATCCCACCTTCATGAGT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TGTCCCTACAGGGGCGG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Circ_0001187 Promoter 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CTCTTCCTCGGCGGTTCTG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AGCGGCTGAGGACTGGA 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753235" y="238760"/>
          <a:ext cx="8914130" cy="233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150"/>
                <a:gridCol w="5808980"/>
              </a:tblGrid>
              <a:tr h="539115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Table </a:t>
                      </a:r>
                      <a:r>
                        <a:rPr lang="en-US" altLang="zh-CN"/>
                        <a:t>4</a:t>
                      </a:r>
                      <a:r>
                        <a:rPr lang="zh-CN" altLang="en-US"/>
                        <a:t>. Primer sets for </a:t>
                      </a:r>
                      <a:r>
                        <a:rPr lang="en-US"/>
                        <a:t>FISH</a:t>
                      </a:r>
                      <a:endParaRPr lang="en-US"/>
                    </a:p>
                  </a:txBody>
                  <a:tcPr/>
                </a:tc>
                <a:tc hMerge="1">
                  <a:tcPr/>
                </a:tc>
              </a:tr>
              <a:tr h="54038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Gene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Sequence (5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–3</a:t>
                      </a:r>
                      <a:r>
                        <a:rPr lang="en-US" altLang="zh-CN" sz="1800">
                          <a:sym typeface="+mn-ea"/>
                        </a:rPr>
                        <a:t>’</a:t>
                      </a:r>
                      <a:r>
                        <a:rPr lang="zh-CN" altLang="en-US" sz="1800">
                          <a:sym typeface="+mn-ea"/>
                        </a:rPr>
                        <a:t>)</a:t>
                      </a:r>
                      <a:endParaRPr lang="en-US" altLang="zh-CN"/>
                    </a:p>
                  </a:txBody>
                  <a:tcPr/>
                </a:tc>
              </a:tr>
              <a:tr h="5753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Circ_0001187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C+TCTTGGAGGT+TGTGT+TTGGTGGT+T</a:t>
                      </a:r>
                      <a:endParaRPr lang="en-US" altLang="zh-CN"/>
                    </a:p>
                  </a:txBody>
                  <a:tcPr/>
                </a:tc>
              </a:tr>
              <a:tr h="685165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miR-499a-5p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mAmAmACmAmTCmACmTGCmAmAGmTCmTmTmAmA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9d590005-c88e-42ba-b522-bfcf4da584d9}"/>
  <p:tag name="TABLE_ENDDRAG_ORIGIN_RECT" val="717*322"/>
  <p:tag name="TABLE_ENDDRAG_RECT" val="112*48*717*322"/>
</p:tagLst>
</file>

<file path=ppt/tags/tag2.xml><?xml version="1.0" encoding="utf-8"?>
<p:tagLst xmlns:p="http://schemas.openxmlformats.org/presentationml/2006/main">
  <p:tag name="KSO_WM_UNIT_TABLE_BEAUTIFY" val="smartTable{acec77f0-49f0-4afa-a85f-b10cd7891e9f}"/>
</p:tagLst>
</file>

<file path=ppt/tags/tag3.xml><?xml version="1.0" encoding="utf-8"?>
<p:tagLst xmlns:p="http://schemas.openxmlformats.org/presentationml/2006/main">
  <p:tag name="KSO_WM_UNIT_TABLE_BEAUTIFY" val="smartTable{acec77f0-49f0-4afa-a85f-b10cd7891e9f}"/>
</p:tagLst>
</file>

<file path=ppt/tags/tag4.xml><?xml version="1.0" encoding="utf-8"?>
<p:tagLst xmlns:p="http://schemas.openxmlformats.org/presentationml/2006/main">
  <p:tag name="KSO_WM_UNIT_TABLE_BEAUTIFY" val="smartTable{acec77f0-49f0-4afa-a85f-b10cd7891e9f}"/>
  <p:tag name="TABLE_ENDDRAG_ORIGIN_RECT" val="701*258"/>
  <p:tag name="TABLE_ENDDRAG_RECT" val="138*18*701*258"/>
</p:tagLst>
</file>

<file path=ppt/tags/tag5.xml><?xml version="1.0" encoding="utf-8"?>
<p:tagLst xmlns:p="http://schemas.openxmlformats.org/presentationml/2006/main">
  <p:tag name="COMMONDATA" val="eyJoZGlkIjoiYjQ0ZTg2ZDI0ZDNlZjA0NmRlNDZjNTU4ZjM5YzI2NG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3596</Words>
  <Application>WPS 演示</Application>
  <PresentationFormat>宽屏</PresentationFormat>
  <Paragraphs>352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3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Rain</dc:creator>
  <cp:lastModifiedBy>杨新雨</cp:lastModifiedBy>
  <cp:revision>84</cp:revision>
  <dcterms:created xsi:type="dcterms:W3CDTF">2021-06-23T15:57:00Z</dcterms:created>
  <dcterms:modified xsi:type="dcterms:W3CDTF">2022-08-27T11:31:53Z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A3D8E0385C88427CBFD51AF66658F9F6</vt:lpwstr>
  </property>
  <property fmtid="{D5CDD505-2E9C-101B-9397-08002B2CF9AE}" pid="3" name="KSOProductBuildVer">
    <vt:lpwstr>2052-11.1.0.12302</vt:lpwstr>
  </property>
</Properties>
</file>