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73" r:id="rId9"/>
    <p:sldId id="262" r:id="rId10"/>
    <p:sldId id="263" r:id="rId11"/>
    <p:sldId id="264" r:id="rId12"/>
    <p:sldId id="274" r:id="rId13"/>
    <p:sldId id="265" r:id="rId14"/>
    <p:sldId id="266" r:id="rId15"/>
    <p:sldId id="267" r:id="rId16"/>
    <p:sldId id="269" r:id="rId17"/>
    <p:sldId id="268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-42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22CE9-340A-4565-8273-5FC1C1FEF777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CBE707-C804-4782-B9F2-B89F2FC4C2D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15346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BE707-C804-4782-B9F2-B89F2FC4C2D5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47046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16CF2D-617D-44DF-9E14-D5AF21BD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FC6C025-B245-452D-A114-8168666F21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971EDA-85DF-40B3-8515-F3F8E6EE4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4F7C7E-D8BA-47C1-A78F-53C5E1552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65C25C-EE8D-4809-B807-67FE889B0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776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980C0D-EFF7-45AF-BEF6-0DB0EAD6E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194A01-0E05-4BCA-B059-4864AEE30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397C5C-406D-49D7-9708-1AB82AB5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899CA88-D36D-4EBC-A2F6-E4FFD4A09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CE00A44-8B50-40A1-9188-4EA25790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5817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1F36B6-C4C4-4BD2-B40B-60BEFF45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A8720A6-B9E5-40EC-97D7-373ABA333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3557B3-27AD-48DD-9C27-0ACC12359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471DC3-D348-4B9B-A386-51460B138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E136F3-08EF-4B22-8B19-0BD8AD185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21357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9A8E5B-290F-4C09-9153-90F4270A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4E8300-3403-41CE-871B-F1661C62B4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F7C13BA-2F33-4EE6-93BC-FFE0A12B1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805F980-6EF1-4B66-ACE8-DA4E06CB7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4C76974-CADB-4512-B08F-72C22715C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9CD949-50CF-44D1-88A2-A64EED85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94703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728CCD-E850-496E-93E2-DD60E3CA1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D9E93F-9625-4BF2-A14E-030548E4F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E8FDCF4-579B-460A-9674-87F484CB3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70BEA9B-6241-4F5C-B3E9-08725A0AD2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3FAD739-5B72-4ACD-AB1F-2332EAC4B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677767B-D37D-40A2-95B2-F9649132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DAEEA22-26F7-43CB-B133-AC109034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11F470A-8D1E-4405-880D-0A2CEFFE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03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974FB3-17B4-440A-BE99-CCF6AA132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AC66229-B250-47E8-BF25-696D9E05F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48EC30B-A207-4930-963D-681863FD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3A55675-5033-4379-BA69-62843EFB2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4993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79766E9-DBD1-4FF6-AFD0-666E6CD1C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009912C-FE4D-4438-BDD1-956DBA08E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BA2C409-5D39-412E-A67B-F1175804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3210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4AA044-6845-4CF8-AE28-08017FAB0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119EC0-8599-4465-8716-637FAF4C3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3D63BE5-96EF-4E7A-8FD0-E83682356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70C6B81-1D0E-46C8-BC9C-836F5669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B8A0159-31EC-46CF-95D6-3DF8D1B5D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775E316-DC13-40FC-B2D2-A54DD40E1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6862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B85BB8-F581-4538-AF2F-24992AB8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DF2DE45-86F6-4F56-A3CD-2B7FC8D2B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E97BD2D-3C02-4431-AED4-C32D80DF6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6F92E84-3E70-47C1-A5A7-C4D41A57E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BB2CD30-4940-423E-BD9C-9C9A57847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791CE25-7EF7-4B8E-94FD-E787B6F66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47101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F3C7AE-E1E7-41B4-9046-9CA0F5E73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27FC491-651F-4600-B197-B1FDCDB3C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A93CF21-F91C-4971-9293-16517F057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1659D63-2725-4650-AE05-F03DE8E09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A3D74B-D8F1-411C-B88D-8E09565FD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08480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0371DFB-C3EC-4326-AF2D-750E63C4F6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445979B-8BE9-42D7-80E1-01B8821CD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84308E-19AF-459F-8E0B-1EFA2740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20226D9-9AE7-432A-A875-DE18E5014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44C3BFE-4691-4F91-8563-69C6102D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64679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57C9A5E-EA4A-4845-AD92-A1026B045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7D33F77-7442-4634-8C90-99A7DAA5E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5393E1-2D6B-4526-B9DF-63D9802CF0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10D70-E3EA-498E-B874-ABBAF389D500}" type="datetimeFigureOut">
              <a:rPr lang="en-IN" smtClean="0"/>
              <a:pPr/>
              <a:t>03-12-2020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3CD55B-862D-4A20-B751-0113FFFE40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0CC288D-5C27-4A72-8950-300761E73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2B308-4442-4041-9C60-DFB77301F4F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5253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87FA3E4-60DF-4D14-BC89-4D2F0237F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4050" y="2343150"/>
            <a:ext cx="8343900" cy="2171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BDB7D83-01C2-43ED-8461-72A281FF39C5}"/>
              </a:ext>
            </a:extLst>
          </p:cNvPr>
          <p:cNvSpPr txBox="1"/>
          <p:nvPr/>
        </p:nvSpPr>
        <p:spPr>
          <a:xfrm>
            <a:off x="875210" y="5083277"/>
            <a:ext cx="11316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1A: </a:t>
            </a:r>
            <a:r>
              <a:rPr lang="en-US" dirty="0" smtClean="0"/>
              <a:t>PCR amplification of </a:t>
            </a:r>
            <a:r>
              <a:rPr lang="en-US" i="1" dirty="0" smtClean="0"/>
              <a:t>Sub1 </a:t>
            </a:r>
            <a:r>
              <a:rPr lang="en-US" dirty="0" smtClean="0"/>
              <a:t>QTL controlling submergence tolerance using Sub1-A203  marker in </a:t>
            </a:r>
          </a:p>
          <a:p>
            <a:pPr algn="ctr"/>
            <a:r>
              <a:rPr lang="en-US" dirty="0" smtClean="0"/>
              <a:t>BC1F1 progenies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CEDD0F-4829-4B0F-9173-D750073D7412}"/>
              </a:ext>
            </a:extLst>
          </p:cNvPr>
          <p:cNvSpPr txBox="1"/>
          <p:nvPr/>
        </p:nvSpPr>
        <p:spPr>
          <a:xfrm>
            <a:off x="2622601" y="92749"/>
            <a:ext cx="7050648" cy="2209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Positive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Negative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MSS-9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MSS-28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MSS-31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MSS-37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MSS-52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MSS-76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MSS-84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MSS-93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MSS-101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MSS-103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9618CBB-7FC5-444F-934B-A8DDD92AE763}"/>
              </a:ext>
            </a:extLst>
          </p:cNvPr>
          <p:cNvSpPr txBox="1"/>
          <p:nvPr/>
        </p:nvSpPr>
        <p:spPr>
          <a:xfrm>
            <a:off x="3125510" y="231303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572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0AD8984-60A0-46B6-B9F1-3BFB748CCEC2}"/>
              </a:ext>
            </a:extLst>
          </p:cNvPr>
          <p:cNvSpPr txBox="1"/>
          <p:nvPr/>
        </p:nvSpPr>
        <p:spPr>
          <a:xfrm>
            <a:off x="287382" y="5226970"/>
            <a:ext cx="1075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</a:t>
            </a:r>
            <a:r>
              <a:rPr lang="en-US" dirty="0" smtClean="0"/>
              <a:t>1B</a:t>
            </a:r>
            <a:r>
              <a:rPr lang="en-US" dirty="0" smtClean="0"/>
              <a:t>: </a:t>
            </a:r>
            <a:r>
              <a:rPr lang="en-US" dirty="0" smtClean="0"/>
              <a:t>PCR amplification of </a:t>
            </a:r>
            <a:r>
              <a:rPr lang="en-US" i="1" dirty="0" smtClean="0"/>
              <a:t>Sub1 </a:t>
            </a:r>
            <a:r>
              <a:rPr lang="en-US" dirty="0" smtClean="0"/>
              <a:t>QTL controlling submergence tolerance using </a:t>
            </a:r>
            <a:r>
              <a:rPr lang="en-US" dirty="0" smtClean="0"/>
              <a:t>Sub1-BC2  </a:t>
            </a:r>
            <a:r>
              <a:rPr lang="en-US" dirty="0" smtClean="0"/>
              <a:t>marker </a:t>
            </a:r>
            <a:r>
              <a:rPr lang="en-US" dirty="0" smtClean="0"/>
              <a:t>in BC1F1 </a:t>
            </a:r>
            <a:r>
              <a:rPr lang="en-US" dirty="0" smtClean="0"/>
              <a:t>progenies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9F9802A-931F-4316-96A9-B1044A3B48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2162175"/>
            <a:ext cx="8534400" cy="25336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9B601D2-CBCF-407E-A104-D61039F25095}"/>
              </a:ext>
            </a:extLst>
          </p:cNvPr>
          <p:cNvSpPr txBox="1"/>
          <p:nvPr/>
        </p:nvSpPr>
        <p:spPr>
          <a:xfrm>
            <a:off x="2622601" y="-64563"/>
            <a:ext cx="7050648" cy="2209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Positive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Negative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MSS-9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MSS-28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MSS-31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MSS-37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MSS-52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MSS-76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MSS-84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MSS-93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MSS-101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MSS-103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B004B6E-27DD-441F-8B64-729A3AA59E28}"/>
              </a:ext>
            </a:extLst>
          </p:cNvPr>
          <p:cNvSpPr txBox="1"/>
          <p:nvPr/>
        </p:nvSpPr>
        <p:spPr>
          <a:xfrm>
            <a:off x="3125510" y="2155726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250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955C99-E0E9-40FC-B6BD-8D1834DB69A8}"/>
              </a:ext>
            </a:extLst>
          </p:cNvPr>
          <p:cNvSpPr txBox="1"/>
          <p:nvPr/>
        </p:nvSpPr>
        <p:spPr>
          <a:xfrm>
            <a:off x="940526" y="5860027"/>
            <a:ext cx="10228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1C</a:t>
            </a:r>
            <a:r>
              <a:rPr lang="en-US" dirty="0" smtClean="0"/>
              <a:t>: PCR amplification of markers </a:t>
            </a:r>
            <a:r>
              <a:rPr lang="en-US" dirty="0" smtClean="0"/>
              <a:t>for yield component QTL,</a:t>
            </a:r>
            <a:r>
              <a:rPr lang="en-US" dirty="0" smtClean="0"/>
              <a:t> </a:t>
            </a:r>
            <a:r>
              <a:rPr lang="en-US" dirty="0" smtClean="0"/>
              <a:t>OsSPL14 in </a:t>
            </a:r>
            <a:endParaRPr lang="en-US" dirty="0" smtClean="0"/>
          </a:p>
          <a:p>
            <a:pPr algn="ctr"/>
            <a:r>
              <a:rPr lang="en-US" dirty="0" smtClean="0"/>
              <a:t>BC1F1 </a:t>
            </a:r>
            <a:r>
              <a:rPr lang="en-US" dirty="0" smtClean="0"/>
              <a:t>generation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E62BCD7-60DD-457E-832D-FA095000F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7862" y="2700800"/>
            <a:ext cx="8296275" cy="3009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09E3993-3846-400F-BF31-61A02443FA6E}"/>
              </a:ext>
            </a:extLst>
          </p:cNvPr>
          <p:cNvSpPr txBox="1"/>
          <p:nvPr/>
        </p:nvSpPr>
        <p:spPr>
          <a:xfrm>
            <a:off x="2622601" y="427047"/>
            <a:ext cx="7050648" cy="2209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Positive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Negative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MSS-9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MSS-28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MSS-31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MSS-37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MSS-52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MSS-76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MSS-84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MSS-93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MSS-101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MSS-103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2F11767-1675-4C06-A3E4-888C68BB2C67}"/>
              </a:ext>
            </a:extLst>
          </p:cNvPr>
          <p:cNvSpPr txBox="1"/>
          <p:nvPr/>
        </p:nvSpPr>
        <p:spPr>
          <a:xfrm>
            <a:off x="3125510" y="2647336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M    S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8581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7A927D5-42B8-4E57-B79F-A8B4F03F5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24062" y="2105025"/>
            <a:ext cx="7985177" cy="25963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D1BAD1D-1E7D-4446-AA98-FEDB85052F76}"/>
              </a:ext>
            </a:extLst>
          </p:cNvPr>
          <p:cNvSpPr txBox="1"/>
          <p:nvPr/>
        </p:nvSpPr>
        <p:spPr>
          <a:xfrm>
            <a:off x="0" y="508327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1D: </a:t>
            </a:r>
            <a:r>
              <a:rPr lang="en-US" dirty="0" smtClean="0"/>
              <a:t>PCR amplification of markers for yield component QTL, </a:t>
            </a:r>
            <a:r>
              <a:rPr lang="en-US" dirty="0" smtClean="0"/>
              <a:t>GW5 in </a:t>
            </a:r>
            <a:endParaRPr lang="en-US" dirty="0" smtClean="0"/>
          </a:p>
          <a:p>
            <a:pPr algn="ctr"/>
            <a:r>
              <a:rPr lang="en-US" dirty="0" smtClean="0"/>
              <a:t>BC1F1 </a:t>
            </a:r>
            <a:r>
              <a:rPr lang="en-US" dirty="0" smtClean="0"/>
              <a:t>generation</a:t>
            </a:r>
            <a:endParaRPr lang="en-IN" dirty="0" smtClean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E4EED58-2B6A-42FA-9B64-60C885962AD1}"/>
              </a:ext>
            </a:extLst>
          </p:cNvPr>
          <p:cNvSpPr txBox="1"/>
          <p:nvPr/>
        </p:nvSpPr>
        <p:spPr>
          <a:xfrm>
            <a:off x="2288308" y="-162889"/>
            <a:ext cx="7050648" cy="2209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Positive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Negative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MSS-9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MSS-28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MSS-31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MSS-37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MSS-52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MSS-76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MSS-84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MSS-88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MSS-93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MSS-101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MSS-103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77E62F-9D15-4ACB-86A4-BD8466C0E34B}"/>
              </a:ext>
            </a:extLst>
          </p:cNvPr>
          <p:cNvSpPr txBox="1"/>
          <p:nvPr/>
        </p:nvSpPr>
        <p:spPr>
          <a:xfrm>
            <a:off x="2791217" y="2057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6506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4BCBD47-99BD-4639-A2A5-4124D9E778A9}"/>
              </a:ext>
            </a:extLst>
          </p:cNvPr>
          <p:cNvSpPr txBox="1"/>
          <p:nvPr/>
        </p:nvSpPr>
        <p:spPr>
          <a:xfrm>
            <a:off x="0" y="50636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2A: </a:t>
            </a:r>
            <a:r>
              <a:rPr lang="en-US" dirty="0" smtClean="0"/>
              <a:t> </a:t>
            </a:r>
            <a:r>
              <a:rPr lang="en-US" dirty="0" smtClean="0"/>
              <a:t>PCR amplification of </a:t>
            </a:r>
            <a:r>
              <a:rPr lang="en-US" i="1" dirty="0" smtClean="0"/>
              <a:t>Sub1 </a:t>
            </a:r>
            <a:r>
              <a:rPr lang="en-US" dirty="0" smtClean="0"/>
              <a:t>QTL controlling submergence tolerance using Sub1-A203  marker in </a:t>
            </a:r>
          </a:p>
          <a:p>
            <a:pPr algn="ctr"/>
            <a:r>
              <a:rPr lang="en-US" dirty="0" smtClean="0"/>
              <a:t>BC2F1 </a:t>
            </a:r>
            <a:r>
              <a:rPr lang="en-US" dirty="0" smtClean="0"/>
              <a:t>progenies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A6FD15-87A3-4CC5-B1A9-A0AEC2446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6194" y="2444697"/>
            <a:ext cx="9439275" cy="2066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20E57C6-5B01-4DCC-A893-3C0606FC1E88}"/>
              </a:ext>
            </a:extLst>
          </p:cNvPr>
          <p:cNvSpPr txBox="1"/>
          <p:nvPr/>
        </p:nvSpPr>
        <p:spPr>
          <a:xfrm>
            <a:off x="2187346" y="100778"/>
            <a:ext cx="7940635" cy="2209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IN" sz="2400" b="1" dirty="0"/>
              <a:t>L</a:t>
            </a:r>
          </a:p>
          <a:p>
            <a:r>
              <a:rPr lang="en-US" sz="2400" b="1" dirty="0"/>
              <a:t>Positive parent</a:t>
            </a:r>
          </a:p>
          <a:p>
            <a:r>
              <a:rPr lang="en-IN" sz="2400" b="1" dirty="0"/>
              <a:t>Negative parent</a:t>
            </a:r>
          </a:p>
          <a:p>
            <a:r>
              <a:rPr lang="en-IN" sz="2400" b="1" dirty="0"/>
              <a:t>MSS-84-3</a:t>
            </a:r>
          </a:p>
          <a:p>
            <a:r>
              <a:rPr lang="en-IN" sz="2400" b="1" dirty="0"/>
              <a:t>MSS-84-7</a:t>
            </a:r>
          </a:p>
          <a:p>
            <a:r>
              <a:rPr lang="en-IN" sz="2400" b="1" dirty="0"/>
              <a:t>MSS-84-9</a:t>
            </a:r>
          </a:p>
          <a:p>
            <a:r>
              <a:rPr lang="en-IN" sz="2400" b="1" dirty="0"/>
              <a:t>MSS-84-10</a:t>
            </a:r>
          </a:p>
          <a:p>
            <a:r>
              <a:rPr lang="en-IN" sz="2400" b="1" dirty="0"/>
              <a:t>MSS-84-22</a:t>
            </a:r>
          </a:p>
          <a:p>
            <a:r>
              <a:rPr lang="en-IN" sz="2400" b="1" dirty="0"/>
              <a:t>MSS-84-29</a:t>
            </a:r>
          </a:p>
          <a:p>
            <a:r>
              <a:rPr lang="en-IN" sz="2400" b="1" dirty="0"/>
              <a:t>MSS-84-42</a:t>
            </a:r>
          </a:p>
          <a:p>
            <a:r>
              <a:rPr lang="en-IN" sz="2400" b="1" dirty="0"/>
              <a:t>MSS-128-69</a:t>
            </a:r>
          </a:p>
          <a:p>
            <a:r>
              <a:rPr lang="en-IN" sz="2400" b="1" dirty="0"/>
              <a:t>MSS-128-73</a:t>
            </a:r>
          </a:p>
          <a:p>
            <a:r>
              <a:rPr lang="en-IN" sz="2400" b="1" dirty="0"/>
              <a:t>MSS-128-82</a:t>
            </a:r>
          </a:p>
          <a:p>
            <a:r>
              <a:rPr lang="en-IN" sz="2400" b="1" dirty="0"/>
              <a:t>MSS-128-102</a:t>
            </a:r>
          </a:p>
          <a:p>
            <a:r>
              <a:rPr lang="en-IN" sz="2400" b="1" dirty="0"/>
              <a:t>MSS-128-109</a:t>
            </a:r>
          </a:p>
          <a:p>
            <a:r>
              <a:rPr lang="en-IN" sz="2400" b="1" dirty="0"/>
              <a:t>MSS-128-111</a:t>
            </a:r>
          </a:p>
          <a:p>
            <a:r>
              <a:rPr lang="en-IN" sz="2400" b="1" dirty="0"/>
              <a:t>MSS-128-138</a:t>
            </a:r>
          </a:p>
          <a:p>
            <a:r>
              <a:rPr lang="en-IN" sz="2400" b="1" dirty="0"/>
              <a:t>MSS-128-153</a:t>
            </a:r>
          </a:p>
          <a:p>
            <a:r>
              <a:rPr lang="en-IN" sz="2400" b="1" dirty="0"/>
              <a:t>MSS-128-157</a:t>
            </a:r>
          </a:p>
          <a:p>
            <a:r>
              <a:rPr lang="en-IN" sz="2400" b="1" dirty="0"/>
              <a:t>MSS-128-169</a:t>
            </a:r>
          </a:p>
          <a:p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EE720E-6898-48A1-B4AD-1AAB78463DB4}"/>
              </a:ext>
            </a:extLst>
          </p:cNvPr>
          <p:cNvSpPr txBox="1"/>
          <p:nvPr/>
        </p:nvSpPr>
        <p:spPr>
          <a:xfrm>
            <a:off x="2668445" y="238677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2191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989A012-4A35-4852-8860-BB9A943E5898}"/>
              </a:ext>
            </a:extLst>
          </p:cNvPr>
          <p:cNvSpPr txBox="1"/>
          <p:nvPr/>
        </p:nvSpPr>
        <p:spPr>
          <a:xfrm>
            <a:off x="0" y="508327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2B</a:t>
            </a:r>
            <a:r>
              <a:rPr lang="en-US" dirty="0" smtClean="0"/>
              <a:t>:</a:t>
            </a:r>
            <a:r>
              <a:rPr lang="en-US" dirty="0" smtClean="0"/>
              <a:t> </a:t>
            </a:r>
            <a:r>
              <a:rPr lang="en-US" dirty="0" smtClean="0"/>
              <a:t>PCR amplification of markers for submergence tolerance, </a:t>
            </a:r>
            <a:r>
              <a:rPr lang="en-US" i="1" dirty="0" smtClean="0"/>
              <a:t>Sub1 </a:t>
            </a:r>
            <a:r>
              <a:rPr lang="en-US" dirty="0" smtClean="0"/>
              <a:t>in </a:t>
            </a:r>
          </a:p>
          <a:p>
            <a:pPr algn="ctr"/>
            <a:r>
              <a:rPr lang="en-US" dirty="0" smtClean="0"/>
              <a:t>BC2F1 </a:t>
            </a:r>
            <a:r>
              <a:rPr lang="en-US" dirty="0" smtClean="0"/>
              <a:t>generation deploying</a:t>
            </a:r>
            <a:r>
              <a:rPr lang="en-US" i="1" dirty="0" smtClean="0"/>
              <a:t> </a:t>
            </a:r>
            <a:r>
              <a:rPr lang="en-US" dirty="0" smtClean="0"/>
              <a:t>marker</a:t>
            </a:r>
            <a:r>
              <a:rPr lang="en-US" i="1" dirty="0" smtClean="0"/>
              <a:t>, </a:t>
            </a:r>
            <a:r>
              <a:rPr lang="en-US" dirty="0" smtClean="0"/>
              <a:t>Sub1-BC2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7E61662-3387-4D78-B174-A1B67B09B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3037" y="2297521"/>
            <a:ext cx="9305925" cy="2695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4D533F8-212B-4362-8AB5-323E7DACDDB7}"/>
              </a:ext>
            </a:extLst>
          </p:cNvPr>
          <p:cNvSpPr txBox="1"/>
          <p:nvPr/>
        </p:nvSpPr>
        <p:spPr>
          <a:xfrm>
            <a:off x="2187346" y="100778"/>
            <a:ext cx="7940635" cy="2209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IN" sz="2400" b="1" dirty="0"/>
              <a:t>L</a:t>
            </a:r>
          </a:p>
          <a:p>
            <a:r>
              <a:rPr lang="en-US" sz="2400" b="1" dirty="0"/>
              <a:t>Positive parent</a:t>
            </a:r>
          </a:p>
          <a:p>
            <a:r>
              <a:rPr lang="en-IN" sz="2400" b="1" dirty="0"/>
              <a:t>Negative parent</a:t>
            </a:r>
          </a:p>
          <a:p>
            <a:r>
              <a:rPr lang="en-IN" sz="2400" b="1" dirty="0"/>
              <a:t>MSS-84-3</a:t>
            </a:r>
          </a:p>
          <a:p>
            <a:r>
              <a:rPr lang="en-IN" sz="2400" b="1" dirty="0"/>
              <a:t>MSS-84-7</a:t>
            </a:r>
          </a:p>
          <a:p>
            <a:r>
              <a:rPr lang="en-IN" sz="2400" b="1" dirty="0"/>
              <a:t>MSS-84-9</a:t>
            </a:r>
          </a:p>
          <a:p>
            <a:r>
              <a:rPr lang="en-IN" sz="2400" b="1" dirty="0"/>
              <a:t>MSS-84-10</a:t>
            </a:r>
          </a:p>
          <a:p>
            <a:r>
              <a:rPr lang="en-IN" sz="2400" b="1" dirty="0"/>
              <a:t>MSS-84-22</a:t>
            </a:r>
          </a:p>
          <a:p>
            <a:r>
              <a:rPr lang="en-IN" sz="2400" b="1" dirty="0"/>
              <a:t>MSS-84-29</a:t>
            </a:r>
          </a:p>
          <a:p>
            <a:r>
              <a:rPr lang="en-IN" sz="2400" b="1" dirty="0"/>
              <a:t>MSS-84-42</a:t>
            </a:r>
          </a:p>
          <a:p>
            <a:r>
              <a:rPr lang="en-IN" sz="2400" b="1" dirty="0"/>
              <a:t>MSS-128-69</a:t>
            </a:r>
          </a:p>
          <a:p>
            <a:r>
              <a:rPr lang="en-IN" sz="2400" b="1" dirty="0"/>
              <a:t>MSS-128-73</a:t>
            </a:r>
          </a:p>
          <a:p>
            <a:r>
              <a:rPr lang="en-IN" sz="2400" b="1" dirty="0"/>
              <a:t>MSS-128-82</a:t>
            </a:r>
          </a:p>
          <a:p>
            <a:r>
              <a:rPr lang="en-IN" sz="2400" b="1" dirty="0"/>
              <a:t>MSS-128-102</a:t>
            </a:r>
          </a:p>
          <a:p>
            <a:r>
              <a:rPr lang="en-IN" sz="2400" b="1" dirty="0"/>
              <a:t>MSS-128-109</a:t>
            </a:r>
          </a:p>
          <a:p>
            <a:r>
              <a:rPr lang="en-IN" sz="2400" b="1" dirty="0"/>
              <a:t>MSS-128-111</a:t>
            </a:r>
          </a:p>
          <a:p>
            <a:r>
              <a:rPr lang="en-IN" sz="2400" b="1" dirty="0"/>
              <a:t>MSS-128-138</a:t>
            </a:r>
          </a:p>
          <a:p>
            <a:r>
              <a:rPr lang="en-IN" sz="2400" b="1" dirty="0"/>
              <a:t>MSS-128-153</a:t>
            </a:r>
          </a:p>
          <a:p>
            <a:r>
              <a:rPr lang="en-IN" sz="2400" b="1" dirty="0"/>
              <a:t>MSS-128-157</a:t>
            </a:r>
          </a:p>
          <a:p>
            <a:r>
              <a:rPr lang="en-IN" sz="2400" b="1" dirty="0"/>
              <a:t>MSS-128-169</a:t>
            </a:r>
          </a:p>
          <a:p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2F1E9A5-86D8-4ECE-B3BB-FAF251CB9623}"/>
              </a:ext>
            </a:extLst>
          </p:cNvPr>
          <p:cNvSpPr txBox="1"/>
          <p:nvPr/>
        </p:nvSpPr>
        <p:spPr>
          <a:xfrm>
            <a:off x="2619285" y="2258962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640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027CACB-E690-40CC-9BCE-35343B95C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4224" y="2407211"/>
            <a:ext cx="9601200" cy="21812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7C080F2-5DA4-4436-A410-C8BA1B2D63EF}"/>
              </a:ext>
            </a:extLst>
          </p:cNvPr>
          <p:cNvSpPr txBox="1"/>
          <p:nvPr/>
        </p:nvSpPr>
        <p:spPr>
          <a:xfrm>
            <a:off x="0" y="508327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</a:t>
            </a:r>
            <a:r>
              <a:rPr lang="en-US" dirty="0" smtClean="0"/>
              <a:t>2C</a:t>
            </a:r>
            <a:r>
              <a:rPr lang="en-US" dirty="0" smtClean="0"/>
              <a:t>: PCR </a:t>
            </a:r>
            <a:r>
              <a:rPr lang="en-US" dirty="0" smtClean="0"/>
              <a:t>amplification of markers for yield component QTL, OsSPL14 in </a:t>
            </a:r>
          </a:p>
          <a:p>
            <a:pPr algn="ctr"/>
            <a:r>
              <a:rPr lang="en-US" dirty="0" smtClean="0"/>
              <a:t>BC2F1 generation</a:t>
            </a:r>
            <a:endParaRPr lang="en-IN" dirty="0" smtClean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10719A-C5CC-40A9-9A88-0F875B352310}"/>
              </a:ext>
            </a:extLst>
          </p:cNvPr>
          <p:cNvSpPr txBox="1"/>
          <p:nvPr/>
        </p:nvSpPr>
        <p:spPr>
          <a:xfrm>
            <a:off x="2187346" y="100778"/>
            <a:ext cx="7940635" cy="2209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IN" sz="2400" b="1" dirty="0"/>
              <a:t>L</a:t>
            </a:r>
          </a:p>
          <a:p>
            <a:r>
              <a:rPr lang="en-US" sz="2400" b="1" dirty="0"/>
              <a:t>Positive parent</a:t>
            </a:r>
          </a:p>
          <a:p>
            <a:r>
              <a:rPr lang="en-IN" sz="2400" b="1" dirty="0"/>
              <a:t>Negative parent</a:t>
            </a:r>
          </a:p>
          <a:p>
            <a:r>
              <a:rPr lang="en-IN" sz="2400" b="1" dirty="0"/>
              <a:t>MSS-84-3</a:t>
            </a:r>
          </a:p>
          <a:p>
            <a:r>
              <a:rPr lang="en-IN" sz="2400" b="1" dirty="0"/>
              <a:t>MSS-84-7</a:t>
            </a:r>
          </a:p>
          <a:p>
            <a:r>
              <a:rPr lang="en-IN" sz="2400" b="1" dirty="0"/>
              <a:t>MSS-84-9</a:t>
            </a:r>
          </a:p>
          <a:p>
            <a:r>
              <a:rPr lang="en-IN" sz="2400" b="1" dirty="0"/>
              <a:t>MSS-84-10</a:t>
            </a:r>
          </a:p>
          <a:p>
            <a:r>
              <a:rPr lang="en-IN" sz="2400" b="1" dirty="0"/>
              <a:t>MSS-84-22</a:t>
            </a:r>
          </a:p>
          <a:p>
            <a:r>
              <a:rPr lang="en-IN" sz="2400" b="1" dirty="0"/>
              <a:t>MSS-84-29</a:t>
            </a:r>
          </a:p>
          <a:p>
            <a:r>
              <a:rPr lang="en-IN" sz="2400" b="1" dirty="0"/>
              <a:t>MSS-84-42</a:t>
            </a:r>
          </a:p>
          <a:p>
            <a:r>
              <a:rPr lang="en-IN" sz="2400" b="1" dirty="0"/>
              <a:t>MSS-128-69</a:t>
            </a:r>
          </a:p>
          <a:p>
            <a:r>
              <a:rPr lang="en-IN" sz="2400" b="1" dirty="0"/>
              <a:t>MSS-128-73</a:t>
            </a:r>
          </a:p>
          <a:p>
            <a:r>
              <a:rPr lang="en-IN" sz="2400" b="1" dirty="0"/>
              <a:t>MSS-128-82</a:t>
            </a:r>
          </a:p>
          <a:p>
            <a:r>
              <a:rPr lang="en-IN" sz="2400" b="1" dirty="0"/>
              <a:t>MSS-128-102</a:t>
            </a:r>
          </a:p>
          <a:p>
            <a:r>
              <a:rPr lang="en-IN" sz="2400" b="1" dirty="0"/>
              <a:t>MSS-128-109</a:t>
            </a:r>
          </a:p>
          <a:p>
            <a:r>
              <a:rPr lang="en-IN" sz="2400" b="1" dirty="0"/>
              <a:t>MSS-128-111</a:t>
            </a:r>
          </a:p>
          <a:p>
            <a:r>
              <a:rPr lang="en-IN" sz="2400" b="1" dirty="0"/>
              <a:t>MSS-128-138</a:t>
            </a:r>
          </a:p>
          <a:p>
            <a:r>
              <a:rPr lang="en-IN" sz="2400" b="1" dirty="0"/>
              <a:t>MSS-128-153</a:t>
            </a:r>
          </a:p>
          <a:p>
            <a:r>
              <a:rPr lang="en-IN" sz="2400" b="1" dirty="0"/>
              <a:t>MSS-128-157</a:t>
            </a:r>
          </a:p>
          <a:p>
            <a:r>
              <a:rPr lang="en-IN" sz="2400" b="1" dirty="0"/>
              <a:t>MSS-128-169</a:t>
            </a:r>
          </a:p>
          <a:p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E163DD9-DB12-4E20-9BB2-B452F55A5179}"/>
              </a:ext>
            </a:extLst>
          </p:cNvPr>
          <p:cNvSpPr txBox="1"/>
          <p:nvPr/>
        </p:nvSpPr>
        <p:spPr>
          <a:xfrm>
            <a:off x="2668445" y="238677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M    S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5299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61320F4-0422-4411-A37C-B1AA382924E3}"/>
              </a:ext>
            </a:extLst>
          </p:cNvPr>
          <p:cNvSpPr txBox="1"/>
          <p:nvPr/>
        </p:nvSpPr>
        <p:spPr>
          <a:xfrm>
            <a:off x="0" y="609600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</a:t>
            </a:r>
            <a:r>
              <a:rPr lang="en-US" dirty="0" smtClean="0"/>
              <a:t>2D:PCR amplification of markers for yield component QTL, </a:t>
            </a:r>
            <a:r>
              <a:rPr lang="en-US" dirty="0" smtClean="0"/>
              <a:t>GW5 </a:t>
            </a:r>
            <a:r>
              <a:rPr lang="en-US" dirty="0" smtClean="0"/>
              <a:t>in </a:t>
            </a:r>
          </a:p>
          <a:p>
            <a:pPr algn="ctr"/>
            <a:r>
              <a:rPr lang="en-US" dirty="0" smtClean="0"/>
              <a:t>BC2F1 generation</a:t>
            </a:r>
            <a:endParaRPr lang="en-IN" dirty="0" smtClean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D294A77-FDAD-473D-B2AE-7116182FF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6640" y="2433642"/>
            <a:ext cx="9477375" cy="32099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D22F4A5-A5A9-4AC6-884B-E771755CC9B6}"/>
              </a:ext>
            </a:extLst>
          </p:cNvPr>
          <p:cNvSpPr txBox="1"/>
          <p:nvPr/>
        </p:nvSpPr>
        <p:spPr>
          <a:xfrm>
            <a:off x="2187346" y="199098"/>
            <a:ext cx="7940635" cy="2209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IN" sz="2400" b="1" dirty="0"/>
              <a:t>L</a:t>
            </a:r>
          </a:p>
          <a:p>
            <a:r>
              <a:rPr lang="en-US" sz="2400" b="1" dirty="0"/>
              <a:t>Positive parent</a:t>
            </a:r>
          </a:p>
          <a:p>
            <a:r>
              <a:rPr lang="en-IN" sz="2400" b="1" dirty="0"/>
              <a:t>Negative parent</a:t>
            </a:r>
          </a:p>
          <a:p>
            <a:r>
              <a:rPr lang="en-IN" sz="2400" b="1" dirty="0"/>
              <a:t>MSS-84-3</a:t>
            </a:r>
          </a:p>
          <a:p>
            <a:r>
              <a:rPr lang="en-IN" sz="2400" b="1" dirty="0"/>
              <a:t>MSS-84-7</a:t>
            </a:r>
          </a:p>
          <a:p>
            <a:r>
              <a:rPr lang="en-IN" sz="2400" b="1" dirty="0"/>
              <a:t>MSS-84-9</a:t>
            </a:r>
          </a:p>
          <a:p>
            <a:r>
              <a:rPr lang="en-IN" sz="2400" b="1" dirty="0"/>
              <a:t>MSS-84-10</a:t>
            </a:r>
          </a:p>
          <a:p>
            <a:r>
              <a:rPr lang="en-IN" sz="2400" b="1" dirty="0"/>
              <a:t>MSS-84-22</a:t>
            </a:r>
          </a:p>
          <a:p>
            <a:r>
              <a:rPr lang="en-IN" sz="2400" b="1" dirty="0"/>
              <a:t>MSS-84-29</a:t>
            </a:r>
          </a:p>
          <a:p>
            <a:r>
              <a:rPr lang="en-IN" sz="2400" b="1" dirty="0"/>
              <a:t>MSS-84-42</a:t>
            </a:r>
          </a:p>
          <a:p>
            <a:r>
              <a:rPr lang="en-IN" sz="2400" b="1" dirty="0"/>
              <a:t>MSS-128-69</a:t>
            </a:r>
          </a:p>
          <a:p>
            <a:r>
              <a:rPr lang="en-IN" sz="2400" b="1" dirty="0"/>
              <a:t>MSS-128-73</a:t>
            </a:r>
          </a:p>
          <a:p>
            <a:r>
              <a:rPr lang="en-IN" sz="2400" b="1" dirty="0"/>
              <a:t>MSS-128-82</a:t>
            </a:r>
          </a:p>
          <a:p>
            <a:r>
              <a:rPr lang="en-IN" sz="2400" b="1" dirty="0"/>
              <a:t>MSS-128-102</a:t>
            </a:r>
          </a:p>
          <a:p>
            <a:r>
              <a:rPr lang="en-IN" sz="2400" b="1" dirty="0"/>
              <a:t>MSS-128-109</a:t>
            </a:r>
          </a:p>
          <a:p>
            <a:r>
              <a:rPr lang="en-IN" sz="2400" b="1" dirty="0"/>
              <a:t>MSS-128-111</a:t>
            </a:r>
          </a:p>
          <a:p>
            <a:r>
              <a:rPr lang="en-IN" sz="2400" b="1" dirty="0"/>
              <a:t>MSS-128-138</a:t>
            </a:r>
          </a:p>
          <a:p>
            <a:r>
              <a:rPr lang="en-IN" sz="2400" b="1" dirty="0"/>
              <a:t>MSS-128-153</a:t>
            </a:r>
          </a:p>
          <a:p>
            <a:r>
              <a:rPr lang="en-IN" sz="2400" b="1" dirty="0"/>
              <a:t>MSS-128-157</a:t>
            </a:r>
          </a:p>
          <a:p>
            <a:r>
              <a:rPr lang="en-IN" sz="2400" b="1" dirty="0"/>
              <a:t>MSS-128-169</a:t>
            </a:r>
          </a:p>
          <a:p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7B363C7-53B8-4405-8119-0B4DD01A0076}"/>
              </a:ext>
            </a:extLst>
          </p:cNvPr>
          <p:cNvSpPr txBox="1"/>
          <p:nvPr/>
        </p:nvSpPr>
        <p:spPr>
          <a:xfrm>
            <a:off x="2668445" y="238677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473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F35DFEE-FBA9-46A6-AB08-13884E3E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52662" y="2527348"/>
            <a:ext cx="7686675" cy="2314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3F96053-A1C8-45AD-BD31-6CFB52D2C3CD}"/>
              </a:ext>
            </a:extLst>
          </p:cNvPr>
          <p:cNvSpPr txBox="1"/>
          <p:nvPr/>
        </p:nvSpPr>
        <p:spPr>
          <a:xfrm>
            <a:off x="0" y="508327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3A: </a:t>
            </a:r>
            <a:r>
              <a:rPr lang="en-US" dirty="0" smtClean="0"/>
              <a:t>PCR amplification of </a:t>
            </a:r>
            <a:r>
              <a:rPr lang="en-US" i="1" dirty="0" smtClean="0"/>
              <a:t>Sub1 </a:t>
            </a:r>
            <a:r>
              <a:rPr lang="en-US" dirty="0" smtClean="0"/>
              <a:t>QTL controlling submergence tolerance using Sub1-A203  marker in </a:t>
            </a:r>
          </a:p>
          <a:p>
            <a:pPr algn="ctr"/>
            <a:r>
              <a:rPr lang="en-US" dirty="0" smtClean="0"/>
              <a:t>BC3F1 </a:t>
            </a:r>
            <a:r>
              <a:rPr lang="en-US" dirty="0" smtClean="0"/>
              <a:t>progenies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6E4D5AF-A27A-4F47-8F22-83F8894AE973}"/>
              </a:ext>
            </a:extLst>
          </p:cNvPr>
          <p:cNvSpPr txBox="1"/>
          <p:nvPr/>
        </p:nvSpPr>
        <p:spPr>
          <a:xfrm>
            <a:off x="3023429" y="0"/>
            <a:ext cx="6286336" cy="244347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Positive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Negative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MSS-128-102-21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MSS-128-102-22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MSS-128-102-47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MSS-128-102-58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MSS-128-102-60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MSS-128-102-63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MSS-128-102-78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MSS-128-102-82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MSS-128-102-129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MSS-128-102-133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MSS-128-102-138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B3DEBC7-33CB-4D18-9FDC-6A2158CA7FE7}"/>
              </a:ext>
            </a:extLst>
          </p:cNvPr>
          <p:cNvSpPr txBox="1"/>
          <p:nvPr/>
        </p:nvSpPr>
        <p:spPr>
          <a:xfrm>
            <a:off x="3597170" y="255147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7083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CDC3D4D-BCA9-463B-AF4C-BEB589974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8022" y="2469587"/>
            <a:ext cx="7534275" cy="2390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B34E424-3076-4F17-938E-4A6720920545}"/>
              </a:ext>
            </a:extLst>
          </p:cNvPr>
          <p:cNvSpPr txBox="1"/>
          <p:nvPr/>
        </p:nvSpPr>
        <p:spPr>
          <a:xfrm>
            <a:off x="0" y="59190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</a:t>
            </a:r>
            <a:r>
              <a:rPr lang="en-US" dirty="0" smtClean="0"/>
              <a:t>3B:</a:t>
            </a:r>
            <a:r>
              <a:rPr lang="en-US" dirty="0" smtClean="0"/>
              <a:t>PCR amplification of </a:t>
            </a:r>
            <a:r>
              <a:rPr lang="en-US" i="1" dirty="0" smtClean="0"/>
              <a:t>Sub1 </a:t>
            </a:r>
            <a:r>
              <a:rPr lang="en-US" dirty="0" smtClean="0"/>
              <a:t>QTL controlling submergence tolerance using </a:t>
            </a:r>
            <a:r>
              <a:rPr lang="en-US" dirty="0" smtClean="0"/>
              <a:t>Sub1-BC2  </a:t>
            </a:r>
            <a:r>
              <a:rPr lang="en-US" dirty="0" smtClean="0"/>
              <a:t>marker in </a:t>
            </a:r>
          </a:p>
          <a:p>
            <a:pPr algn="ctr"/>
            <a:r>
              <a:rPr lang="en-US" dirty="0" smtClean="0"/>
              <a:t>BC3F1 </a:t>
            </a:r>
            <a:r>
              <a:rPr lang="en-US" dirty="0" smtClean="0"/>
              <a:t>progenies </a:t>
            </a:r>
            <a:endParaRPr lang="en-IN" dirty="0" smtClean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D60A441-FE6F-4CFA-BAE0-E8F3CCEC1BE8}"/>
              </a:ext>
            </a:extLst>
          </p:cNvPr>
          <p:cNvSpPr txBox="1"/>
          <p:nvPr/>
        </p:nvSpPr>
        <p:spPr>
          <a:xfrm>
            <a:off x="3023429" y="0"/>
            <a:ext cx="6286336" cy="244347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Positive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Negative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MSS-128-102-21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MSS-128-102-22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MSS-128-102-47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MSS-128-102-58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MSS-128-102-60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MSS-128-102-63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MSS-128-102-78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MSS-128-102-82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MSS-128-102-129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MSS-128-102-133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MSS-128-102-138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10CD121-49DC-4863-B2AD-70B16C77A365}"/>
              </a:ext>
            </a:extLst>
          </p:cNvPr>
          <p:cNvSpPr txBox="1"/>
          <p:nvPr/>
        </p:nvSpPr>
        <p:spPr>
          <a:xfrm>
            <a:off x="3597170" y="255147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9265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5887253-CCFB-449B-B4EE-585644E44D54}"/>
              </a:ext>
            </a:extLst>
          </p:cNvPr>
          <p:cNvSpPr txBox="1"/>
          <p:nvPr/>
        </p:nvSpPr>
        <p:spPr>
          <a:xfrm>
            <a:off x="0" y="508327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3C</a:t>
            </a:r>
            <a:r>
              <a:rPr lang="en-US" dirty="0" smtClean="0"/>
              <a:t>: PCR amplification of markers for yield component QTL, OsSPL14 in </a:t>
            </a:r>
          </a:p>
          <a:p>
            <a:pPr algn="ctr"/>
            <a:r>
              <a:rPr lang="en-US" dirty="0" smtClean="0"/>
              <a:t>BC3F1 generation</a:t>
            </a:r>
            <a:endParaRPr lang="en-IN" dirty="0" smtClean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A4C0D2A-DD6A-4F06-B514-06BADC147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3231" y="2462820"/>
            <a:ext cx="7562850" cy="25812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4C22DD2-73B0-4EA9-B280-E65F89E3E099}"/>
              </a:ext>
            </a:extLst>
          </p:cNvPr>
          <p:cNvSpPr txBox="1"/>
          <p:nvPr/>
        </p:nvSpPr>
        <p:spPr>
          <a:xfrm>
            <a:off x="3023429" y="0"/>
            <a:ext cx="6286336" cy="244347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Positive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Negative 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MSS-128-102-21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MSS-128-102-22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MSS-128-102-47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MSS-128-102-58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MSS-128-102-60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MSS-128-102-63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MSS-128-102-78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MSS-128-102-82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MSS-128-102-129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MSS-128-102-133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MSS-128-102-138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0D3C57C-2C13-488F-B063-B8CA04AF1430}"/>
              </a:ext>
            </a:extLst>
          </p:cNvPr>
          <p:cNvSpPr txBox="1"/>
          <p:nvPr/>
        </p:nvSpPr>
        <p:spPr>
          <a:xfrm>
            <a:off x="3597170" y="255147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M    S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4851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42CE848-B793-42CB-B44E-3B89D52A2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5632" y="2579582"/>
            <a:ext cx="7486650" cy="25050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F6D4E2B-E473-4A99-A4AB-E53E930A3170}"/>
              </a:ext>
            </a:extLst>
          </p:cNvPr>
          <p:cNvSpPr txBox="1"/>
          <p:nvPr/>
        </p:nvSpPr>
        <p:spPr>
          <a:xfrm>
            <a:off x="0" y="532908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3D: </a:t>
            </a:r>
            <a:r>
              <a:rPr lang="en-US" dirty="0" smtClean="0"/>
              <a:t>PCR amplification of markers for yield component QTL, </a:t>
            </a:r>
            <a:r>
              <a:rPr lang="en-US" dirty="0" smtClean="0"/>
              <a:t>GW5 in </a:t>
            </a:r>
            <a:endParaRPr lang="en-US" dirty="0" smtClean="0"/>
          </a:p>
          <a:p>
            <a:pPr algn="ctr"/>
            <a:r>
              <a:rPr lang="en-US" dirty="0" smtClean="0"/>
              <a:t>BC3F1 generation</a:t>
            </a:r>
            <a:endParaRPr lang="en-IN" dirty="0" smtClean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BF9FD8E-2762-4477-8F5C-99A3E195C3C0}"/>
              </a:ext>
            </a:extLst>
          </p:cNvPr>
          <p:cNvSpPr txBox="1"/>
          <p:nvPr/>
        </p:nvSpPr>
        <p:spPr>
          <a:xfrm>
            <a:off x="3023429" y="98320"/>
            <a:ext cx="6478697" cy="244347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200"/>
              </a:spcAft>
            </a:pPr>
            <a:r>
              <a:rPr lang="en-US" sz="2400" b="1" dirty="0"/>
              <a:t>Positive parent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Negative parent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MSS-128-102-21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MSS-128-102-22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MSS-128-102-47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MSS-128-102-58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MSS-128-102-60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MSS-128-102-63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MSS-128-102-78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MSS-128-102-82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MSS-128-102-97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MSS-128-102-129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MSS-128-102-133</a:t>
            </a:r>
          </a:p>
          <a:p>
            <a:pPr>
              <a:spcAft>
                <a:spcPts val="200"/>
              </a:spcAft>
            </a:pPr>
            <a:r>
              <a:rPr lang="en-IN" sz="2400" b="1" dirty="0"/>
              <a:t>MSS-128-102-138</a:t>
            </a:r>
          </a:p>
          <a:p>
            <a:pPr>
              <a:spcAft>
                <a:spcPts val="2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9848EE2-781B-4948-95AC-CAB64D7B39A6}"/>
              </a:ext>
            </a:extLst>
          </p:cNvPr>
          <p:cNvSpPr txBox="1"/>
          <p:nvPr/>
        </p:nvSpPr>
        <p:spPr>
          <a:xfrm>
            <a:off x="3597170" y="255147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384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6B5D3A9-7678-44BD-A7E4-FF42176F9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2291" y="2846747"/>
            <a:ext cx="6448425" cy="23050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9775C9-CB46-4895-ADB9-316FBFBB780D}"/>
              </a:ext>
            </a:extLst>
          </p:cNvPr>
          <p:cNvSpPr txBox="1"/>
          <p:nvPr/>
        </p:nvSpPr>
        <p:spPr>
          <a:xfrm>
            <a:off x="0" y="532908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4A: Generation: </a:t>
            </a:r>
            <a:r>
              <a:rPr lang="en-US" dirty="0" smtClean="0"/>
              <a:t>PCR amplification of </a:t>
            </a:r>
            <a:r>
              <a:rPr lang="en-US" i="1" dirty="0" smtClean="0"/>
              <a:t>Sub1 </a:t>
            </a:r>
            <a:r>
              <a:rPr lang="en-US" dirty="0" smtClean="0"/>
              <a:t>QTL controlling submergence tolerance using Sub1-A203  marker in </a:t>
            </a:r>
            <a:r>
              <a:rPr lang="en-US" dirty="0" smtClean="0"/>
              <a:t>BC3F2 </a:t>
            </a:r>
            <a:r>
              <a:rPr lang="en-US" dirty="0" smtClean="0"/>
              <a:t>progenies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953C7F0-38E1-499B-8F78-60F8AF08C066}"/>
              </a:ext>
            </a:extLst>
          </p:cNvPr>
          <p:cNvSpPr txBox="1"/>
          <p:nvPr/>
        </p:nvSpPr>
        <p:spPr>
          <a:xfrm>
            <a:off x="3916313" y="-596421"/>
            <a:ext cx="4375557" cy="3429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MSS-128-102-97-117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MSS-128-102-97-335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MSS-128-102-97-436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MSS-128-102-97-601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MSS-128-102-97-613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MSS-128-102-97-617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3E5C5CB-E8B6-4683-9330-730B1706E2C8}"/>
              </a:ext>
            </a:extLst>
          </p:cNvPr>
          <p:cNvSpPr txBox="1"/>
          <p:nvPr/>
        </p:nvSpPr>
        <p:spPr>
          <a:xfrm>
            <a:off x="4431752" y="280956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236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13357FB-BA12-4F84-8024-4DAA9C895957}"/>
              </a:ext>
            </a:extLst>
          </p:cNvPr>
          <p:cNvSpPr txBox="1"/>
          <p:nvPr/>
        </p:nvSpPr>
        <p:spPr>
          <a:xfrm>
            <a:off x="0" y="568094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</a:t>
            </a:r>
            <a:r>
              <a:rPr lang="en-US" dirty="0" smtClean="0"/>
              <a:t>4B:</a:t>
            </a:r>
            <a:r>
              <a:rPr lang="en-US" dirty="0" smtClean="0"/>
              <a:t>PCR amplification of </a:t>
            </a:r>
            <a:r>
              <a:rPr lang="en-US" i="1" dirty="0" smtClean="0"/>
              <a:t>Sub1 </a:t>
            </a:r>
            <a:r>
              <a:rPr lang="en-US" dirty="0" smtClean="0"/>
              <a:t>QTL controlling submergence tolerance using </a:t>
            </a:r>
            <a:r>
              <a:rPr lang="en-US" dirty="0" smtClean="0"/>
              <a:t>Sub1-BC2  </a:t>
            </a:r>
            <a:r>
              <a:rPr lang="en-US" dirty="0" smtClean="0"/>
              <a:t>marker in </a:t>
            </a:r>
          </a:p>
          <a:p>
            <a:pPr algn="ctr"/>
            <a:r>
              <a:rPr lang="en-US" dirty="0" smtClean="0"/>
              <a:t>BC3F2 </a:t>
            </a:r>
            <a:r>
              <a:rPr lang="en-US" dirty="0" smtClean="0"/>
              <a:t>progenies </a:t>
            </a:r>
            <a:endParaRPr lang="en-IN" dirty="0" smtClean="0"/>
          </a:p>
          <a:p>
            <a:pPr algn="ctr"/>
            <a:r>
              <a:rPr lang="en-US" i="1" dirty="0" smtClean="0"/>
              <a:t>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CCD96D8-056E-4900-8D7C-6AA80C667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7075" y="2837676"/>
            <a:ext cx="5657850" cy="2657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85A6596-41EE-4893-A0C2-105806E98DBF}"/>
              </a:ext>
            </a:extLst>
          </p:cNvPr>
          <p:cNvSpPr txBox="1"/>
          <p:nvPr/>
        </p:nvSpPr>
        <p:spPr>
          <a:xfrm>
            <a:off x="3916313" y="-596421"/>
            <a:ext cx="4375557" cy="3429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MSS-128-102-97-117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MSS-128-102-97-335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MSS-128-102-97-436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MSS-128-102-97-601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MSS-128-102-97-613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MSS-128-102-97-617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5228821-90DB-4102-BDF8-DFEF1D22052C}"/>
              </a:ext>
            </a:extLst>
          </p:cNvPr>
          <p:cNvSpPr txBox="1"/>
          <p:nvPr/>
        </p:nvSpPr>
        <p:spPr>
          <a:xfrm>
            <a:off x="4431752" y="280956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4630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06B5E4D-CDF4-4FE0-9933-CA4ED5E60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7537" y="2837837"/>
            <a:ext cx="5876925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B4C826F-5736-441A-A5DA-D6D8096CE25E}"/>
              </a:ext>
            </a:extLst>
          </p:cNvPr>
          <p:cNvSpPr txBox="1"/>
          <p:nvPr/>
        </p:nvSpPr>
        <p:spPr>
          <a:xfrm>
            <a:off x="-1" y="586923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</a:t>
            </a:r>
            <a:r>
              <a:rPr lang="en-US" dirty="0" smtClean="0"/>
              <a:t>4C:PCR amplification of markers for yield component QTL, OsSPL14 in </a:t>
            </a:r>
          </a:p>
          <a:p>
            <a:pPr algn="ctr"/>
            <a:r>
              <a:rPr lang="en-US" dirty="0" smtClean="0"/>
              <a:t>BC3F2 generation</a:t>
            </a:r>
            <a:endParaRPr lang="en-IN" dirty="0" smtClean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AEF03BC-9C66-4132-A72E-9662215C5DEA}"/>
              </a:ext>
            </a:extLst>
          </p:cNvPr>
          <p:cNvSpPr txBox="1"/>
          <p:nvPr/>
        </p:nvSpPr>
        <p:spPr>
          <a:xfrm>
            <a:off x="3916313" y="-596421"/>
            <a:ext cx="4375557" cy="3429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MSS-128-102-97-117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MSS-128-102-97-335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MSS-128-102-97-436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MSS-128-102-97-601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MSS-128-102-97-613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MSS-128-102-97-617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7570FCD-A6AF-441F-9920-8B6052F86CE1}"/>
              </a:ext>
            </a:extLst>
          </p:cNvPr>
          <p:cNvSpPr txBox="1"/>
          <p:nvPr/>
        </p:nvSpPr>
        <p:spPr>
          <a:xfrm>
            <a:off x="4431752" y="280956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M    S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9944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3138D8-12E8-4527-80A3-D6F5422ED552}"/>
              </a:ext>
            </a:extLst>
          </p:cNvPr>
          <p:cNvSpPr txBox="1"/>
          <p:nvPr/>
        </p:nvSpPr>
        <p:spPr>
          <a:xfrm>
            <a:off x="0" y="593467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4D: </a:t>
            </a:r>
            <a:r>
              <a:rPr lang="en-US" dirty="0" smtClean="0"/>
              <a:t>PCR amplification of markers for yield component QTL,  </a:t>
            </a:r>
            <a:r>
              <a:rPr lang="en-US" dirty="0" smtClean="0"/>
              <a:t>GW5 in </a:t>
            </a:r>
            <a:endParaRPr lang="en-US" dirty="0" smtClean="0"/>
          </a:p>
          <a:p>
            <a:pPr algn="ctr"/>
            <a:r>
              <a:rPr lang="en-US" dirty="0" smtClean="0"/>
              <a:t>BC3F2 generation</a:t>
            </a:r>
            <a:endParaRPr lang="en-IN" dirty="0" smtClean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2988C65-E512-4D96-810B-ECDE9533D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3325" y="2872422"/>
            <a:ext cx="5467350" cy="29622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BA63F17-DA87-471B-8291-B8EAA64B07D2}"/>
              </a:ext>
            </a:extLst>
          </p:cNvPr>
          <p:cNvSpPr txBox="1"/>
          <p:nvPr/>
        </p:nvSpPr>
        <p:spPr>
          <a:xfrm>
            <a:off x="3916313" y="-596421"/>
            <a:ext cx="4632037" cy="3429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300"/>
              </a:spcAft>
            </a:pPr>
            <a:r>
              <a:rPr lang="en-US" sz="2400" b="1" dirty="0"/>
              <a:t>Parent</a:t>
            </a:r>
          </a:p>
          <a:p>
            <a:pPr>
              <a:spcAft>
                <a:spcPts val="300"/>
              </a:spcAft>
            </a:pPr>
            <a:r>
              <a:rPr lang="en-IN" sz="2400" b="1" dirty="0"/>
              <a:t>Parent</a:t>
            </a:r>
          </a:p>
          <a:p>
            <a:pPr>
              <a:spcAft>
                <a:spcPts val="300"/>
              </a:spcAft>
            </a:pPr>
            <a:r>
              <a:rPr lang="en-IN" sz="2400" b="1" dirty="0"/>
              <a:t>MSS-128-102-97-68</a:t>
            </a:r>
          </a:p>
          <a:p>
            <a:pPr>
              <a:spcAft>
                <a:spcPts val="300"/>
              </a:spcAft>
            </a:pPr>
            <a:r>
              <a:rPr lang="en-IN" sz="2400" b="1" dirty="0"/>
              <a:t>MSS-128-102-97-117</a:t>
            </a:r>
          </a:p>
          <a:p>
            <a:pPr>
              <a:spcAft>
                <a:spcPts val="300"/>
              </a:spcAft>
            </a:pPr>
            <a:r>
              <a:rPr lang="en-IN" sz="2400" b="1" dirty="0"/>
              <a:t>MSS-128-102-97-335</a:t>
            </a:r>
          </a:p>
          <a:p>
            <a:pPr>
              <a:spcAft>
                <a:spcPts val="300"/>
              </a:spcAft>
            </a:pPr>
            <a:r>
              <a:rPr lang="en-IN" sz="2400" b="1" dirty="0"/>
              <a:t>MSS-128-102-97-436</a:t>
            </a:r>
          </a:p>
          <a:p>
            <a:pPr>
              <a:spcAft>
                <a:spcPts val="300"/>
              </a:spcAft>
            </a:pPr>
            <a:r>
              <a:rPr lang="en-IN" sz="2400" b="1" dirty="0"/>
              <a:t>MSS-128-102-97-601</a:t>
            </a:r>
          </a:p>
          <a:p>
            <a:pPr>
              <a:spcAft>
                <a:spcPts val="300"/>
              </a:spcAft>
            </a:pPr>
            <a:r>
              <a:rPr lang="en-IN" sz="2400" b="1" dirty="0"/>
              <a:t>MSS-128-102-97-613</a:t>
            </a:r>
          </a:p>
          <a:p>
            <a:pPr>
              <a:spcAft>
                <a:spcPts val="300"/>
              </a:spcAft>
            </a:pPr>
            <a:r>
              <a:rPr lang="en-IN" sz="2400" b="1" dirty="0"/>
              <a:t>MSS-128-102-97-617</a:t>
            </a:r>
          </a:p>
          <a:p>
            <a:pPr>
              <a:spcAft>
                <a:spcPts val="3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2B3D6F-B1D1-4AB7-8186-6029D7868B29}"/>
              </a:ext>
            </a:extLst>
          </p:cNvPr>
          <p:cNvSpPr txBox="1"/>
          <p:nvPr/>
        </p:nvSpPr>
        <p:spPr>
          <a:xfrm>
            <a:off x="4431752" y="280956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965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9AA27F0-C616-46FF-847E-4B0E1A890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1850" y="3696936"/>
            <a:ext cx="7656718" cy="2428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366A962-1414-42A0-A346-73EA5A5FB341}"/>
              </a:ext>
            </a:extLst>
          </p:cNvPr>
          <p:cNvSpPr txBox="1"/>
          <p:nvPr/>
        </p:nvSpPr>
        <p:spPr>
          <a:xfrm>
            <a:off x="0" y="6183369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4E: </a:t>
            </a:r>
            <a:r>
              <a:rPr lang="en-US" dirty="0" smtClean="0"/>
              <a:t>PCR amplification of markers for yield component QTL, </a:t>
            </a:r>
            <a:r>
              <a:rPr lang="en-US" dirty="0" smtClean="0"/>
              <a:t>SCM2 </a:t>
            </a:r>
            <a:r>
              <a:rPr lang="en-US" dirty="0" smtClean="0"/>
              <a:t>in </a:t>
            </a:r>
          </a:p>
          <a:p>
            <a:pPr algn="ctr"/>
            <a:r>
              <a:rPr lang="en-US" dirty="0" smtClean="0"/>
              <a:t>BC3F2 generation</a:t>
            </a:r>
            <a:endParaRPr lang="en-IN" dirty="0" smtClean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4BE2670-14EF-4415-B783-C8CA3CFA7B04}"/>
              </a:ext>
            </a:extLst>
          </p:cNvPr>
          <p:cNvSpPr txBox="1"/>
          <p:nvPr/>
        </p:nvSpPr>
        <p:spPr>
          <a:xfrm>
            <a:off x="3302854" y="-254633"/>
            <a:ext cx="5775940" cy="393217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IN" sz="3000" b="1" dirty="0"/>
              <a:t>L</a:t>
            </a:r>
          </a:p>
          <a:p>
            <a:pPr>
              <a:spcAft>
                <a:spcPts val="400"/>
              </a:spcAft>
            </a:pPr>
            <a:r>
              <a:rPr lang="en-US" sz="3000" b="1" dirty="0"/>
              <a:t>Parent</a:t>
            </a:r>
          </a:p>
          <a:p>
            <a:pPr>
              <a:spcAft>
                <a:spcPts val="400"/>
              </a:spcAft>
            </a:pPr>
            <a:r>
              <a:rPr lang="en-IN" sz="3000" b="1" dirty="0"/>
              <a:t>Parent</a:t>
            </a:r>
          </a:p>
          <a:p>
            <a:pPr>
              <a:spcAft>
                <a:spcPts val="400"/>
              </a:spcAft>
            </a:pPr>
            <a:r>
              <a:rPr lang="en-IN" sz="3000" b="1" dirty="0"/>
              <a:t>MSS-128-102-97-68</a:t>
            </a:r>
          </a:p>
          <a:p>
            <a:pPr>
              <a:spcAft>
                <a:spcPts val="400"/>
              </a:spcAft>
            </a:pPr>
            <a:r>
              <a:rPr lang="en-IN" sz="3000" b="1" dirty="0"/>
              <a:t>MSS-128-102-97-117</a:t>
            </a:r>
          </a:p>
          <a:p>
            <a:pPr>
              <a:spcAft>
                <a:spcPts val="400"/>
              </a:spcAft>
            </a:pPr>
            <a:r>
              <a:rPr lang="en-IN" sz="3000" b="1" dirty="0"/>
              <a:t>MSS-128-102-97-335</a:t>
            </a:r>
          </a:p>
          <a:p>
            <a:pPr>
              <a:spcAft>
                <a:spcPts val="400"/>
              </a:spcAft>
            </a:pPr>
            <a:r>
              <a:rPr lang="en-IN" sz="3000" b="1" dirty="0"/>
              <a:t>MSS-128-102-97-436</a:t>
            </a:r>
          </a:p>
          <a:p>
            <a:pPr>
              <a:spcAft>
                <a:spcPts val="400"/>
              </a:spcAft>
            </a:pPr>
            <a:r>
              <a:rPr lang="en-IN" sz="3000" b="1" dirty="0"/>
              <a:t>MSS-128-102-97-601</a:t>
            </a:r>
          </a:p>
          <a:p>
            <a:pPr>
              <a:spcAft>
                <a:spcPts val="400"/>
              </a:spcAft>
            </a:pPr>
            <a:r>
              <a:rPr lang="en-IN" sz="3000" b="1" dirty="0"/>
              <a:t>MSS-128-102-97-613</a:t>
            </a:r>
          </a:p>
          <a:p>
            <a:pPr>
              <a:spcAft>
                <a:spcPts val="400"/>
              </a:spcAft>
            </a:pPr>
            <a:r>
              <a:rPr lang="en-IN" sz="3000" b="1" dirty="0"/>
              <a:t>MSS-128-102-97-617</a:t>
            </a:r>
          </a:p>
          <a:p>
            <a:pPr>
              <a:spcAft>
                <a:spcPts val="400"/>
              </a:spcAft>
            </a:pPr>
            <a:r>
              <a:rPr lang="en-US" sz="3000" b="1" dirty="0"/>
              <a:t>L</a:t>
            </a:r>
            <a:endParaRPr lang="en-IN" sz="3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ACAEDCA-04E3-4573-87BB-F288CE845477}"/>
              </a:ext>
            </a:extLst>
          </p:cNvPr>
          <p:cNvSpPr txBox="1"/>
          <p:nvPr/>
        </p:nvSpPr>
        <p:spPr>
          <a:xfrm>
            <a:off x="3991918" y="3781844"/>
            <a:ext cx="1239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S    M</a:t>
            </a:r>
            <a:endParaRPr lang="en-IN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766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710CB8D-E3B4-4BAF-9183-DA0398819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71825" y="2847673"/>
            <a:ext cx="5848350" cy="21812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0C11634-8A43-4AB3-BDCC-65069573C83D}"/>
              </a:ext>
            </a:extLst>
          </p:cNvPr>
          <p:cNvSpPr txBox="1"/>
          <p:nvPr/>
        </p:nvSpPr>
        <p:spPr>
          <a:xfrm>
            <a:off x="169817" y="537793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Supplementary Figure </a:t>
            </a:r>
            <a:r>
              <a:rPr lang="en-US" dirty="0" smtClean="0"/>
              <a:t>4F:PCR amplification of markers for yield component QTL, </a:t>
            </a:r>
            <a:r>
              <a:rPr lang="en-US" dirty="0" smtClean="0"/>
              <a:t>Gn1a in </a:t>
            </a:r>
            <a:endParaRPr lang="en-US" dirty="0" smtClean="0"/>
          </a:p>
          <a:p>
            <a:pPr algn="ctr"/>
            <a:r>
              <a:rPr lang="en-US" dirty="0" smtClean="0"/>
              <a:t>BC3F2 generation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44DA52D-B0D2-46DC-9EC3-46CC9451CD89}"/>
              </a:ext>
            </a:extLst>
          </p:cNvPr>
          <p:cNvSpPr txBox="1"/>
          <p:nvPr/>
        </p:nvSpPr>
        <p:spPr>
          <a:xfrm>
            <a:off x="3916313" y="-573271"/>
            <a:ext cx="4375557" cy="3429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IN" sz="2400" b="1" dirty="0"/>
              <a:t>L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Parent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MSS-128-102-97-68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MSS-128-102-97-117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MSS-128-102-97-335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MSS-128-102-97-436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MSS-128-102-97-601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MSS-128-102-97-613</a:t>
            </a:r>
          </a:p>
          <a:p>
            <a:pPr>
              <a:spcAft>
                <a:spcPts val="100"/>
              </a:spcAft>
            </a:pPr>
            <a:r>
              <a:rPr lang="en-IN" sz="2400" b="1" dirty="0"/>
              <a:t>MSS-128-102-97-617</a:t>
            </a:r>
          </a:p>
          <a:p>
            <a:pPr>
              <a:spcAft>
                <a:spcPts val="100"/>
              </a:spcAft>
            </a:pPr>
            <a:r>
              <a:rPr lang="en-US" sz="2400" b="1" dirty="0"/>
              <a:t>L</a:t>
            </a:r>
            <a:endParaRPr lang="en-IN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1B4444-AF98-4614-B2FF-5DE11D1BE0EE}"/>
              </a:ext>
            </a:extLst>
          </p:cNvPr>
          <p:cNvSpPr txBox="1"/>
          <p:nvPr/>
        </p:nvSpPr>
        <p:spPr>
          <a:xfrm>
            <a:off x="4431752" y="283271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    M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1499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656</Words>
  <Application>Microsoft Office PowerPoint</Application>
  <PresentationFormat>Custom</PresentationFormat>
  <Paragraphs>340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Elssa Pandit</dc:creator>
  <cp:lastModifiedBy>Aorjit</cp:lastModifiedBy>
  <cp:revision>34</cp:revision>
  <dcterms:created xsi:type="dcterms:W3CDTF">2020-12-03T11:49:18Z</dcterms:created>
  <dcterms:modified xsi:type="dcterms:W3CDTF">2020-12-03T17:32:07Z</dcterms:modified>
</cp:coreProperties>
</file>