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264" r:id="rId2"/>
    <p:sldId id="256" r:id="rId3"/>
    <p:sldId id="257" r:id="rId4"/>
    <p:sldId id="258" r:id="rId5"/>
    <p:sldId id="265" r:id="rId6"/>
    <p:sldId id="260" r:id="rId7"/>
    <p:sldId id="262" r:id="rId8"/>
    <p:sldId id="263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6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812FF-BED3-424F-A56D-55BF803383FC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25607-D560-4D7A-829F-326269773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56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25607-D560-4D7A-829F-32626977340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29E5C-0516-425F-9301-41FD04A2E0A1}" type="datetimeFigureOut">
              <a:rPr lang="en-US" smtClean="0"/>
              <a:pPr/>
              <a:t>9/2/2022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2D753-D83E-4E64-9CD9-B90CF85AF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" name="Rectangle 1"/>
            <p:cNvSpPr/>
            <p:nvPr/>
          </p:nvSpPr>
          <p:spPr>
            <a:xfrm>
              <a:off x="2987824" y="116632"/>
              <a:ext cx="3384376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Study method involving data collection from the study site</a:t>
              </a:r>
              <a:endParaRPr lang="en-IN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6390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1" y="1214424"/>
          <a:ext cx="8001057" cy="4786345"/>
        </p:xfrm>
        <a:graphic>
          <a:graphicData uri="http://schemas.openxmlformats.org/drawingml/2006/table">
            <a:tbl>
              <a:tblPr/>
              <a:tblGrid>
                <a:gridCol w="1815572"/>
                <a:gridCol w="956986"/>
                <a:gridCol w="1379136"/>
                <a:gridCol w="1379136"/>
                <a:gridCol w="1274393"/>
                <a:gridCol w="1195834"/>
              </a:tblGrid>
              <a:tr h="861783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u="sng" dirty="0">
                          <a:latin typeface="Times New Roman"/>
                          <a:ea typeface="Calibri"/>
                          <a:cs typeface="Times New Roman"/>
                        </a:rPr>
                        <a:t>Grouping criteria of the study population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540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Age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Sex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Frequency n (%)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Mean Age ± SD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Mean BMI ± SD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 dirty="0">
                          <a:latin typeface="Times New Roman"/>
                          <a:ea typeface="Calibri"/>
                          <a:cs typeface="Times New Roman"/>
                        </a:rPr>
                        <a:t>&lt;35 </a:t>
                      </a:r>
                      <a:r>
                        <a:rPr lang="en-IN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years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(n= 232)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Case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51 (7.8%)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26.44±4.04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28.04±2.44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Control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56 (8.6%)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22.61±1.82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Case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65 (10%)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24.44±3.22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28.63±2.65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Control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60 (9.2%)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22.39±1.84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7047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&gt;=</a:t>
                      </a:r>
                      <a:r>
                        <a:rPr lang="en-IN" sz="1100" b="1" dirty="0">
                          <a:latin typeface="Times New Roman"/>
                          <a:ea typeface="Calibri"/>
                          <a:cs typeface="Times New Roman"/>
                        </a:rPr>
                        <a:t>35 </a:t>
                      </a:r>
                      <a:r>
                        <a:rPr lang="en-IN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years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(n= 418)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Case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190 (29.2%)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48.38±7.27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27.75±2.24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Control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159 (24.4%)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22.83±1.49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Case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50 (7.7%)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46±6.58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29.24±3.13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Control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19 (2.9%)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>
                          <a:latin typeface="Times New Roman"/>
                          <a:ea typeface="Calibri"/>
                          <a:cs typeface="Times New Roman"/>
                        </a:rPr>
                        <a:t>22.78±1.51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47"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56030" y="571480"/>
            <a:ext cx="45874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Supplementary Table 1a: Study group age and frequency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14348" y="1214420"/>
          <a:ext cx="7858179" cy="4857787"/>
        </p:xfrm>
        <a:graphic>
          <a:graphicData uri="http://schemas.openxmlformats.org/drawingml/2006/table">
            <a:tbl>
              <a:tblPr/>
              <a:tblGrid>
                <a:gridCol w="2090760"/>
                <a:gridCol w="1922473"/>
                <a:gridCol w="1922473"/>
                <a:gridCol w="1922473"/>
              </a:tblGrid>
              <a:tr h="580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 dirty="0">
                          <a:latin typeface="Times New Roman"/>
                          <a:ea typeface="Calibri"/>
                          <a:cs typeface="Times New Roman"/>
                        </a:rPr>
                        <a:t>Socio-demographic characteristics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Sub categories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Frequency n (%)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 b="1">
                          <a:latin typeface="Times New Roman"/>
                          <a:ea typeface="Calibri"/>
                          <a:cs typeface="Times New Roman"/>
                        </a:rPr>
                        <a:t>Addiction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Smoking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139 (21.41%)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1 (0.15%)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Chewing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Male 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12 (1.8%)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0 (0)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Alcohol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79 (12.17%)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1 (0.15%)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 b="1">
                          <a:latin typeface="Times New Roman"/>
                          <a:ea typeface="Calibri"/>
                          <a:cs typeface="Times New Roman"/>
                        </a:rPr>
                        <a:t>Food Preference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Non-Vegetarian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627 (96.31%)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Vegetarian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19 (2.9%)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17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100" b="1">
                          <a:latin typeface="Times New Roman"/>
                          <a:ea typeface="Calibri"/>
                          <a:cs typeface="Times New Roman"/>
                        </a:rPr>
                        <a:t>Mean ± SD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 b="1">
                          <a:latin typeface="Times New Roman"/>
                          <a:ea typeface="Calibri"/>
                          <a:cs typeface="Times New Roman"/>
                        </a:rPr>
                        <a:t>Daily Water Consumption(L)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3.17± 1.18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 b="1">
                          <a:latin typeface="Times New Roman"/>
                          <a:ea typeface="Calibri"/>
                          <a:cs typeface="Times New Roman"/>
                        </a:rPr>
                        <a:t>Working Hours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Age &lt;35 years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10.11± 1.73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Age &gt;=35 years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7.65± 1.89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 b="1">
                          <a:latin typeface="Times New Roman"/>
                          <a:ea typeface="Calibri"/>
                          <a:cs typeface="Times New Roman"/>
                        </a:rPr>
                        <a:t>Sleeping Hours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Age &lt;35 years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6.13± 1.46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Age &gt;=35 years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000">
                          <a:latin typeface="Times New Roman"/>
                          <a:ea typeface="Calibri"/>
                          <a:cs typeface="Times New Roman"/>
                        </a:rPr>
                        <a:t>6.49± 1.18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9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973" marR="649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4348" y="500042"/>
            <a:ext cx="66058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Supplementary Table 1b: Socio-demographic details of the study population (n=650)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28596" y="785790"/>
          <a:ext cx="8358245" cy="5715030"/>
        </p:xfrm>
        <a:graphic>
          <a:graphicData uri="http://schemas.openxmlformats.org/drawingml/2006/table">
            <a:tbl>
              <a:tblPr/>
              <a:tblGrid>
                <a:gridCol w="1389262"/>
                <a:gridCol w="1385573"/>
                <a:gridCol w="1423006"/>
                <a:gridCol w="1423006"/>
                <a:gridCol w="1368699"/>
                <a:gridCol w="1368699"/>
              </a:tblGrid>
              <a:tr h="190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 dirty="0">
                          <a:latin typeface="Times New Roman"/>
                          <a:ea typeface="Calibri"/>
                          <a:cs typeface="Times New Roman"/>
                        </a:rPr>
                        <a:t>Parameter 1</a:t>
                      </a:r>
                      <a:endParaRPr lang="en-US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Sex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Parameter 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Linear Regression (R</a:t>
                      </a:r>
                      <a:r>
                        <a:rPr lang="en-IN" sz="700" b="1" baseline="30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 )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Std Beta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P Value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 dirty="0" err="1">
                          <a:latin typeface="Times New Roman"/>
                          <a:ea typeface="Calibri"/>
                          <a:cs typeface="Times New Roman"/>
                        </a:rPr>
                        <a:t>WbSb</a:t>
                      </a:r>
                      <a:r>
                        <a:rPr lang="en-IN" sz="7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en-US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0.54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0.73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0.49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0.7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0.51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0.71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0.63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0.79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WbSk%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0.32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-0.57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0.16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-0.4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0.25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-0.5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0.23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-0.48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SBP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0.009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0.09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0.048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0.002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0.04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0.29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0.13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0.36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0.06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0.26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DBP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0.16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0.14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&lt;0.005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0.14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0.37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0.33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MAP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0.14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&lt;0.005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&lt;0.05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0.16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0.4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0.32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&lt;0.001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1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>
                          <a:latin typeface="Times New Roman"/>
                          <a:ea typeface="Calibri"/>
                          <a:cs typeface="Times New Roman"/>
                        </a:rPr>
                        <a:t>PA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0.008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-0.089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0.075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0.007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-0.081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0.1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Female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VF%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0.02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-0.16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0.047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BMI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0.03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>
                          <a:latin typeface="Times New Roman"/>
                          <a:ea typeface="Calibri"/>
                          <a:cs typeface="Times New Roman"/>
                        </a:rPr>
                        <a:t>-0.18</a:t>
                      </a:r>
                      <a:endParaRPr lang="en-US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700" b="1" dirty="0">
                          <a:latin typeface="Times New Roman"/>
                          <a:ea typeface="Calibri"/>
                          <a:cs typeface="Times New Roman"/>
                        </a:rPr>
                        <a:t>&lt;0.05</a:t>
                      </a:r>
                      <a:endParaRPr lang="en-US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30" marR="41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214290"/>
            <a:ext cx="42185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Supplementary Table 2: Regression Analyses Results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71474" y="571480"/>
          <a:ext cx="8072492" cy="6215108"/>
        </p:xfrm>
        <a:graphic>
          <a:graphicData uri="http://schemas.openxmlformats.org/drawingml/2006/table">
            <a:tbl>
              <a:tblPr/>
              <a:tblGrid>
                <a:gridCol w="1310180"/>
                <a:gridCol w="667742"/>
                <a:gridCol w="2903614"/>
                <a:gridCol w="3190956"/>
              </a:tblGrid>
              <a:tr h="127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baseline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Sl. No.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Name of Test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Reference Range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Glucose Profile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Fasting Blood Sugar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Average Blood Sugar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HbA1C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70-105 mg/dl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90-180 mg/dl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&lt;6-&lt;8%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Ion Profile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Vitamin D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Vitamin B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Calcium (Ca)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Iron (Fe)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Fe binding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Transferrin %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&lt;20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ng</a:t>
                      </a: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/ml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211-911 pg/ml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8.8- 10.6 mg/dl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Male= 65-175, Female= 50-170 µg/dl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Male= 225- 535, Female= 215- 535 µg/dl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13-45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Lipid Profile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Total Cholesterol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HDL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LDL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Triglycerides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VLDL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125- 200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md</a:t>
                      </a: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35-80 mg/dl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85- 130 mg/dl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25- 200 mg/dl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5- 40 mg/dl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Renal Profile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Uric Acid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Serum Creatinine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Protein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Serum Albumin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Serum Globulin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3.1- 7.8 mg/dl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0.5- 0.8 mg/dl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5.7- 8.2 gm/dl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3.2- 4.8 gm/dl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2.5- 3.4 gm/dl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Thyroid Profile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T3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T4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TSH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60-180 ng/dl or 0.9-2.8 nmol/L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4.5- 12 µg/dl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0.3- 5.5 µIU/ml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Liver Profile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Alkaline phosphatase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Billirubin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GGT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SGOT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SGPT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42-98 U/L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0.3- 1.2 mg/dl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&lt;38 U/L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&lt;40 U/L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13-40 U/L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9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 baseline="0" dirty="0">
                          <a:latin typeface="Times New Roman"/>
                          <a:ea typeface="Calibri"/>
                          <a:cs typeface="Times New Roman"/>
                        </a:rPr>
                        <a:t>Complete Blood Count</a:t>
                      </a:r>
                      <a:endParaRPr lang="en-US" sz="700" b="1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Total Leukocytes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Neutrophils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Lymphocytes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Monocytes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Eosinophils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Basophils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Absolute Neutrophil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Absolute Lymphocytes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Absolute Monocytes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Absolute Eosilophils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Absolute Basophils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Total RBC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Heamoglobin 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PCV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MCV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MCH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MCHC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RDW-CV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PDW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MPV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>
                          <a:latin typeface="Times New Roman"/>
                          <a:ea typeface="Calibri"/>
                          <a:cs typeface="Times New Roman"/>
                        </a:rPr>
                        <a:t>Platelet Count</a:t>
                      </a:r>
                      <a:endParaRPr lang="en-US" sz="7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4-10 X 10³ /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40-80%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20-40%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0-10%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0-6%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&lt;2%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2-7 X 10³ /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1-3 X 10³ /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1-2 X 10³ /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0.02-0.5 X 10³ /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0.02-0.1 X 10³ /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Male=4.7- 6.1, Female=4.2-5.4 X 10^6/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12-17 gm/dl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36-46%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80-101fL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27-32pQ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31.5-34.5 g/dl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11.6-14%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9.6-15.2fL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6.5-12fL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aseline="0" dirty="0">
                          <a:latin typeface="Times New Roman"/>
                          <a:ea typeface="Calibri"/>
                          <a:cs typeface="Times New Roman"/>
                        </a:rPr>
                        <a:t>150-400x 10³ / </a:t>
                      </a:r>
                      <a:r>
                        <a:rPr lang="en-US" sz="700" baseline="0" dirty="0" err="1">
                          <a:latin typeface="Times New Roman"/>
                          <a:ea typeface="Calibri"/>
                          <a:cs typeface="Times New Roman"/>
                        </a:rPr>
                        <a:t>μL</a:t>
                      </a:r>
                      <a:endParaRPr lang="en-US" sz="7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85" marR="25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28596" y="214290"/>
            <a:ext cx="56356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Supplementary Table 3: Biochemical</a:t>
            </a:r>
            <a:r>
              <a:rPr kumimoji="0" lang="en-US" sz="1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Parameters </a:t>
            </a: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Analyzed</a:t>
            </a:r>
            <a:r>
              <a:rPr kumimoji="0" lang="en-US" sz="1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from Blood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14282" y="2928934"/>
            <a:ext cx="4500594" cy="2428892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0042"/>
            <a:ext cx="4500594" cy="24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 r="923"/>
          <a:stretch>
            <a:fillRect/>
          </a:stretch>
        </p:blipFill>
        <p:spPr bwMode="auto">
          <a:xfrm>
            <a:off x="214282" y="2928934"/>
            <a:ext cx="378621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2928934"/>
            <a:ext cx="4071966" cy="243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285720" y="71438"/>
            <a:ext cx="3071834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Supplementary Fig. 2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4348" y="571480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a</a:t>
            </a:r>
            <a:endParaRPr lang="en-IN" dirty="0"/>
          </a:p>
        </p:txBody>
      </p:sp>
      <p:sp>
        <p:nvSpPr>
          <p:cNvPr id="21" name="Rectangle 20"/>
          <p:cNvSpPr/>
          <p:nvPr/>
        </p:nvSpPr>
        <p:spPr>
          <a:xfrm>
            <a:off x="785786" y="3000372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</a:t>
            </a:r>
            <a:endParaRPr lang="en-IN" dirty="0"/>
          </a:p>
        </p:txBody>
      </p:sp>
      <p:sp>
        <p:nvSpPr>
          <p:cNvPr id="22" name="Rectangle 21"/>
          <p:cNvSpPr/>
          <p:nvPr/>
        </p:nvSpPr>
        <p:spPr>
          <a:xfrm>
            <a:off x="5286380" y="3000372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d</a:t>
            </a:r>
            <a:endParaRPr lang="en-IN" dirty="0"/>
          </a:p>
        </p:txBody>
      </p:sp>
      <p:sp>
        <p:nvSpPr>
          <p:cNvPr id="23" name="TextBox 22"/>
          <p:cNvSpPr txBox="1"/>
          <p:nvPr/>
        </p:nvSpPr>
        <p:spPr>
          <a:xfrm>
            <a:off x="214282" y="5514819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Association between VF% and SBP in the total male population (a) and female population (c)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Association between BMI and SBP in the total male population (b) and female population (d)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500042"/>
            <a:ext cx="408497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5214942" y="571480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14282" y="3286124"/>
            <a:ext cx="4143404" cy="2357454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4143404" cy="275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7" y="500042"/>
            <a:ext cx="4357717" cy="276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 r="2128"/>
          <a:stretch>
            <a:fillRect/>
          </a:stretch>
        </p:blipFill>
        <p:spPr bwMode="auto">
          <a:xfrm>
            <a:off x="214282" y="3286124"/>
            <a:ext cx="3286148" cy="2359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286124"/>
            <a:ext cx="435771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14282" y="71414"/>
            <a:ext cx="2928958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Supplementary Fig. 3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5786" y="571480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a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785786" y="3357562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</a:t>
            </a:r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>
            <a:off x="4929190" y="3357562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d</a:t>
            </a:r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214282" y="5720380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Association between VF% and PA in the total male population (a) and female population (c)</a:t>
            </a: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Association between BMI and PA in the total male population (b) and female population (d)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00628" y="571480"/>
            <a:ext cx="500066" cy="35716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60068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28596" y="357166"/>
            <a:ext cx="2714644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Supplementary Fig. 4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5500702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Trend in obesity associated co-morbidities among all the subgroups of the study population. 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467" y="1643050"/>
            <a:ext cx="8839689" cy="327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 flipH="1">
            <a:off x="142844" y="785794"/>
            <a:ext cx="2500330" cy="428604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Supplementary Fig. 5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28" y="5286388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Blood profile parameters in the studied population (n=45) 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830</Words>
  <Application>Microsoft Office PowerPoint</Application>
  <PresentationFormat>On-screen Show (4:3)</PresentationFormat>
  <Paragraphs>377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Sunandini</dc:creator>
  <cp:lastModifiedBy>EPIGENOMICS LAB</cp:lastModifiedBy>
  <cp:revision>17</cp:revision>
  <dcterms:created xsi:type="dcterms:W3CDTF">2021-08-18T03:55:17Z</dcterms:created>
  <dcterms:modified xsi:type="dcterms:W3CDTF">2022-09-02T07:22:47Z</dcterms:modified>
</cp:coreProperties>
</file>