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C09233-BB27-A84A-8F2D-3E35CD7E019A}" v="1" dt="2022-03-31T04:36:03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兼松　恭平" userId="fab8077f-1aa2-4134-9298-3be7d26df4e4" providerId="ADAL" clId="{51C09233-BB27-A84A-8F2D-3E35CD7E019A}"/>
    <pc:docChg chg="modSld">
      <pc:chgData name="兼松　恭平" userId="fab8077f-1aa2-4134-9298-3be7d26df4e4" providerId="ADAL" clId="{51C09233-BB27-A84A-8F2D-3E35CD7E019A}" dt="2022-03-31T04:36:03.104" v="0" actId="767"/>
      <pc:docMkLst>
        <pc:docMk/>
      </pc:docMkLst>
      <pc:sldChg chg="addSp modSp">
        <pc:chgData name="兼松　恭平" userId="fab8077f-1aa2-4134-9298-3be7d26df4e4" providerId="ADAL" clId="{51C09233-BB27-A84A-8F2D-3E35CD7E019A}" dt="2022-03-31T04:36:03.104" v="0" actId="767"/>
        <pc:sldMkLst>
          <pc:docMk/>
          <pc:sldMk cId="1507337595" sldId="285"/>
        </pc:sldMkLst>
        <pc:spChg chg="add mod">
          <ac:chgData name="兼松　恭平" userId="fab8077f-1aa2-4134-9298-3be7d26df4e4" providerId="ADAL" clId="{51C09233-BB27-A84A-8F2D-3E35CD7E019A}" dt="2022-03-31T04:36:03.104" v="0" actId="767"/>
          <ac:spMkLst>
            <pc:docMk/>
            <pc:sldMk cId="1507337595" sldId="285"/>
            <ac:spMk id="2" creationId="{EF4040A8-2B48-C541-B764-3580FEB4610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A9215-D801-E24B-BF7A-C71F11DC40C8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E29F-DC91-6841-BA55-81F7BE79E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82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9D3ABE-188B-D541-A935-99010B8BD5F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555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90D923-61F8-3B46-B536-C521FC6F5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6502646-3FCA-054B-9C4C-AC6C2BE81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FD4F31-0569-8A4A-B0FB-1F69E0320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B3B26E-0416-5140-851B-7F2E9F3EF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5E0F12-0F1C-2540-A1AA-BF6733016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57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F0EE46-C8BE-7F44-8EFA-76435D36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CC57B27-7131-1D4E-BA7C-019CA8136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3B4E4A-2D71-4842-BF12-C8DC23F6E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BF9C4B-33F6-7B48-B55D-D5CB2E1BB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FEAFC4-AC9D-484D-8C8B-D29851DBA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467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C93011B-86D5-284B-8613-4267FBE96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445B8B-5F11-C74B-9F00-3E7D3C42E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C660A3-8A18-3543-8C0F-9BB23D2B1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11203B-064A-4E40-8936-97D1AC72A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19AE1C-D188-544C-9E98-37FD7C63C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001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2C5B28-83E6-2D4D-BF91-80A990B0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14E4692-536A-424B-924C-8F466E322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B6C243-2B52-B241-9378-5F9CC13C4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5492F0-4DD9-F547-8FCF-F22507820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5D9A0-12BE-1E42-A86F-C94CEFF50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52ECCB-1B04-C347-84FF-F5369E3AE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726047-0DE2-ED4C-AF0B-C1D38877B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5A1F43-CE1C-684F-BBB4-12B92CA26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321C87-8CD4-6849-B889-069B60571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5C6B54-D7AF-3C4D-A459-3FEA81942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02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CDB419-FAC3-2A40-A699-6F30D60B8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F1DCE8-ACBD-9543-9E41-FAE161865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DDFEA9-8E54-334F-ADCB-94049A833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DA536DC-741C-794B-99B6-169CB5C0C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9B68DD-10C8-4148-B111-9836D0488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510838-2ED4-A144-B7F8-FE15C319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960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ADA060-2E61-464D-A46D-51FE5568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89100D-F5C7-6C40-A3B1-78279A290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3CCB38D-8EA4-B74E-871F-523C9E293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A60D38C-FB4A-F948-B0B3-8AB91681E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08E4EA1-B9C6-BB48-9B05-372A65E436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341D8C2-1C42-794F-8CF6-80D547FD9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E86A255-85B5-2B46-8326-A512266F6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974A45C-14B4-044E-8820-FB3F64DC1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96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4B1797-81B2-224D-B971-4AB0C237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68C47E3-BD7A-CF43-910A-524637ABC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D8BCB89-9E19-6749-A4DC-8A7FA795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111D81E-F39C-AB48-B306-150376EEE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8814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38BB995-2F49-9D47-8772-20416AF1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9C0D3DE-0225-0F4E-873C-C1D2129C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D3FD51-22E3-114C-9E51-C6F29E76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4341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910220-81E4-1B46-AA6D-151EB6DD0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E1D61E-94AA-044F-B2B0-87C9AEDE5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B76F3A-4786-1E46-BE66-C032E81EF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926721-5F62-3346-8B11-B355A4E9B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15272D-8DEE-A249-8A88-7798DC99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B22FCE-F420-2A40-90FF-6A8CC1D4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69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612792-4DA8-D242-AC44-BA5D1056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50376A9-6555-0A40-83A2-886780EC88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8EE5D3D-97DA-9A4D-9DD6-23C59E790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54FCC0-08DC-DF4E-BFD8-FC6D9BB7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315089A-3CED-184F-8B7B-CDC3F93B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B586FB-2E93-BA41-8E0B-9296D91D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409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EBD8584-61BC-6740-9EB7-56B0F8BAD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AA376E-7FEC-8A4D-9B5E-34A681426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10BC09-15AD-7B42-8A5E-BCC9AB7B6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7F470-586C-464E-B662-5B49D3A51560}" type="datetimeFigureOut">
              <a:rPr kumimoji="1" lang="ja-JP" altLang="en-US" smtClean="0"/>
              <a:t>2022/8/23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BF4E8E-DEFE-EE4E-977C-5358F4604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0D481C-D9AB-9B4B-9E40-87D76EA27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704C8-6139-F44C-812E-60F7AF53E6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295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4447D23-41D8-A24B-96BA-509AD21BD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228600"/>
            <a:ext cx="3240000" cy="324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BA4F0B3-732C-6545-83DB-B4C2CA725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416" y="228600"/>
            <a:ext cx="3240000" cy="324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C8027DC-4E06-664E-8DBF-01FF04C085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6074" y="3429000"/>
            <a:ext cx="3240000" cy="324000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B6431E36-7A7D-4847-8FF7-5ED6979B47B8}"/>
              </a:ext>
            </a:extLst>
          </p:cNvPr>
          <p:cNvCxnSpPr/>
          <p:nvPr/>
        </p:nvCxnSpPr>
        <p:spPr>
          <a:xfrm>
            <a:off x="3856834" y="714375"/>
            <a:ext cx="228600" cy="0"/>
          </a:xfrm>
          <a:prstGeom prst="line">
            <a:avLst/>
          </a:prstGeom>
          <a:ln w="41275">
            <a:solidFill>
              <a:srgbClr val="0073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表 10">
            <a:extLst>
              <a:ext uri="{FF2B5EF4-FFF2-40B4-BE49-F238E27FC236}">
                <a16:creationId xmlns:a16="http://schemas.microsoft.com/office/drawing/2014/main" id="{9C3CE358-979A-3548-B1EB-26FB5C37A81B}"/>
              </a:ext>
            </a:extLst>
          </p:cNvPr>
          <p:cNvGraphicFramePr>
            <a:graphicFrameLocks noGrp="1"/>
          </p:cNvGraphicFramePr>
          <p:nvPr/>
        </p:nvGraphicFramePr>
        <p:xfrm>
          <a:off x="4085435" y="419564"/>
          <a:ext cx="1845462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9334">
                  <a:extLst>
                    <a:ext uri="{9D8B030D-6E8A-4147-A177-3AD203B41FA5}">
                      <a16:colId xmlns:a16="http://schemas.microsoft.com/office/drawing/2014/main" val="2810455982"/>
                    </a:ext>
                  </a:extLst>
                </a:gridCol>
                <a:gridCol w="581413">
                  <a:extLst>
                    <a:ext uri="{9D8B030D-6E8A-4147-A177-3AD203B41FA5}">
                      <a16:colId xmlns:a16="http://schemas.microsoft.com/office/drawing/2014/main" val="1160749219"/>
                    </a:ext>
                  </a:extLst>
                </a:gridCol>
                <a:gridCol w="704715">
                  <a:extLst>
                    <a:ext uri="{9D8B030D-6E8A-4147-A177-3AD203B41FA5}">
                      <a16:colId xmlns:a16="http://schemas.microsoft.com/office/drawing/2014/main" val="1883421657"/>
                    </a:ext>
                  </a:extLst>
                </a:gridCol>
              </a:tblGrid>
              <a:tr h="168964">
                <a:tc>
                  <a:txBody>
                    <a:bodyPr/>
                    <a:lstStyle/>
                    <a:p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rate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time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187662"/>
                  </a:ext>
                </a:extLst>
              </a:tr>
              <a:tr h="179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Grade0/1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0.03261</a:t>
                      </a:r>
                      <a:endParaRPr kumimoji="1" lang="ja-JP" altLang="en-US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9.1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6354856"/>
                  </a:ext>
                </a:extLst>
              </a:tr>
              <a:tr h="1689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Grade2/3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0.01300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117511"/>
                  </a:ext>
                </a:extLst>
              </a:tr>
            </a:tbl>
          </a:graphicData>
        </a:graphic>
      </p:graphicFrame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70E09858-03F0-7F46-8CE1-B7FEB369A093}"/>
              </a:ext>
            </a:extLst>
          </p:cNvPr>
          <p:cNvCxnSpPr/>
          <p:nvPr/>
        </p:nvCxnSpPr>
        <p:spPr>
          <a:xfrm>
            <a:off x="3856834" y="936889"/>
            <a:ext cx="228600" cy="0"/>
          </a:xfrm>
          <a:prstGeom prst="line">
            <a:avLst/>
          </a:prstGeom>
          <a:ln w="41275">
            <a:solidFill>
              <a:srgbClr val="F0C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表 10">
            <a:extLst>
              <a:ext uri="{FF2B5EF4-FFF2-40B4-BE49-F238E27FC236}">
                <a16:creationId xmlns:a16="http://schemas.microsoft.com/office/drawing/2014/main" id="{352BF676-5F89-A54A-94DB-D4A9B843216A}"/>
              </a:ext>
            </a:extLst>
          </p:cNvPr>
          <p:cNvGraphicFramePr>
            <a:graphicFrameLocks noGrp="1"/>
          </p:cNvGraphicFramePr>
          <p:nvPr/>
        </p:nvGraphicFramePr>
        <p:xfrm>
          <a:off x="7505336" y="430591"/>
          <a:ext cx="1685922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337">
                  <a:extLst>
                    <a:ext uri="{9D8B030D-6E8A-4147-A177-3AD203B41FA5}">
                      <a16:colId xmlns:a16="http://schemas.microsoft.com/office/drawing/2014/main" val="2810455982"/>
                    </a:ext>
                  </a:extLst>
                </a:gridCol>
                <a:gridCol w="613290">
                  <a:extLst>
                    <a:ext uri="{9D8B030D-6E8A-4147-A177-3AD203B41FA5}">
                      <a16:colId xmlns:a16="http://schemas.microsoft.com/office/drawing/2014/main" val="1160749219"/>
                    </a:ext>
                  </a:extLst>
                </a:gridCol>
                <a:gridCol w="652295">
                  <a:extLst>
                    <a:ext uri="{9D8B030D-6E8A-4147-A177-3AD203B41FA5}">
                      <a16:colId xmlns:a16="http://schemas.microsoft.com/office/drawing/2014/main" val="1883421657"/>
                    </a:ext>
                  </a:extLst>
                </a:gridCol>
              </a:tblGrid>
              <a:tr h="136298">
                <a:tc>
                  <a:txBody>
                    <a:bodyPr/>
                    <a:lstStyle/>
                    <a:p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rate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time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187662"/>
                  </a:ext>
                </a:extLst>
              </a:tr>
              <a:tr h="144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G1, X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0.01337</a:t>
                      </a:r>
                      <a:endParaRPr kumimoji="1" lang="ja-JP" altLang="en-US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8.6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6354856"/>
                  </a:ext>
                </a:extLst>
              </a:tr>
              <a:tr h="1362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G2/3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0.02451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117511"/>
                  </a:ext>
                </a:extLst>
              </a:tr>
            </a:tbl>
          </a:graphicData>
        </a:graphic>
      </p:graphicFrame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5E5E390-30B6-284C-A835-059B674435E5}"/>
              </a:ext>
            </a:extLst>
          </p:cNvPr>
          <p:cNvCxnSpPr/>
          <p:nvPr/>
        </p:nvCxnSpPr>
        <p:spPr>
          <a:xfrm>
            <a:off x="7276736" y="714375"/>
            <a:ext cx="228600" cy="0"/>
          </a:xfrm>
          <a:prstGeom prst="line">
            <a:avLst/>
          </a:prstGeom>
          <a:ln w="41275">
            <a:solidFill>
              <a:srgbClr val="0073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8052CE3A-4A3D-EA42-BD75-1759E582505C}"/>
              </a:ext>
            </a:extLst>
          </p:cNvPr>
          <p:cNvCxnSpPr/>
          <p:nvPr/>
        </p:nvCxnSpPr>
        <p:spPr>
          <a:xfrm>
            <a:off x="7276736" y="936889"/>
            <a:ext cx="228600" cy="0"/>
          </a:xfrm>
          <a:prstGeom prst="line">
            <a:avLst/>
          </a:prstGeom>
          <a:ln w="41275">
            <a:solidFill>
              <a:srgbClr val="F0C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表 10">
            <a:extLst>
              <a:ext uri="{FF2B5EF4-FFF2-40B4-BE49-F238E27FC236}">
                <a16:creationId xmlns:a16="http://schemas.microsoft.com/office/drawing/2014/main" id="{28082724-E28A-7F4B-A9B2-7BC7C7A09F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420290"/>
              </p:ext>
            </p:extLst>
          </p:nvPr>
        </p:nvGraphicFramePr>
        <p:xfrm>
          <a:off x="4298996" y="3670591"/>
          <a:ext cx="1631891" cy="990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726">
                  <a:extLst>
                    <a:ext uri="{9D8B030D-6E8A-4147-A177-3AD203B41FA5}">
                      <a16:colId xmlns:a16="http://schemas.microsoft.com/office/drawing/2014/main" val="2379367570"/>
                    </a:ext>
                  </a:extLst>
                </a:gridCol>
                <a:gridCol w="599951">
                  <a:extLst>
                    <a:ext uri="{9D8B030D-6E8A-4147-A177-3AD203B41FA5}">
                      <a16:colId xmlns:a16="http://schemas.microsoft.com/office/drawing/2014/main" val="1160749219"/>
                    </a:ext>
                  </a:extLst>
                </a:gridCol>
                <a:gridCol w="667214">
                  <a:extLst>
                    <a:ext uri="{9D8B030D-6E8A-4147-A177-3AD203B41FA5}">
                      <a16:colId xmlns:a16="http://schemas.microsoft.com/office/drawing/2014/main" val="1883421657"/>
                    </a:ext>
                  </a:extLst>
                </a:gridCol>
              </a:tblGrid>
              <a:tr h="162600">
                <a:tc>
                  <a:txBody>
                    <a:bodyPr/>
                    <a:lstStyle/>
                    <a:p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rate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Peak time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187662"/>
                  </a:ext>
                </a:extLst>
              </a:tr>
              <a:tr h="162600"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pN0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0.0037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6354856"/>
                  </a:ext>
                </a:extLst>
              </a:tr>
              <a:tr h="162600"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pN1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0.0193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117511"/>
                  </a:ext>
                </a:extLst>
              </a:tr>
              <a:tr h="162600"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pN2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0.0432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756183"/>
                  </a:ext>
                </a:extLst>
              </a:tr>
              <a:tr h="162600"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pN3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0.0611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12.1</a:t>
                      </a:r>
                      <a:endParaRPr kumimoji="1" lang="ja-JP" altLang="en-US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259762"/>
                  </a:ext>
                </a:extLst>
              </a:tr>
            </a:tbl>
          </a:graphicData>
        </a:graphic>
      </p:graphicFrame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FAF2BAE3-3EAA-D84E-816D-ADE1BB6A924C}"/>
              </a:ext>
            </a:extLst>
          </p:cNvPr>
          <p:cNvCxnSpPr>
            <a:cxnSpLocks/>
          </p:cNvCxnSpPr>
          <p:nvPr/>
        </p:nvCxnSpPr>
        <p:spPr>
          <a:xfrm>
            <a:off x="3550584" y="2155884"/>
            <a:ext cx="0" cy="1001654"/>
          </a:xfrm>
          <a:prstGeom prst="line">
            <a:avLst/>
          </a:prstGeom>
          <a:ln w="19050" cap="flat" cmpd="sng" algn="ctr">
            <a:solidFill>
              <a:srgbClr val="F0C1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AC9AEA5F-17C3-044A-BE80-19FC341F4865}"/>
              </a:ext>
            </a:extLst>
          </p:cNvPr>
          <p:cNvCxnSpPr>
            <a:cxnSpLocks/>
          </p:cNvCxnSpPr>
          <p:nvPr/>
        </p:nvCxnSpPr>
        <p:spPr>
          <a:xfrm>
            <a:off x="3343571" y="774249"/>
            <a:ext cx="0" cy="2383289"/>
          </a:xfrm>
          <a:prstGeom prst="line">
            <a:avLst/>
          </a:prstGeom>
          <a:ln w="19050" cap="flat" cmpd="sng" algn="ctr">
            <a:solidFill>
              <a:srgbClr val="0073C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7C8A3E41-BF67-7444-B7C0-B664639D6B32}"/>
              </a:ext>
            </a:extLst>
          </p:cNvPr>
          <p:cNvCxnSpPr>
            <a:cxnSpLocks/>
          </p:cNvCxnSpPr>
          <p:nvPr/>
        </p:nvCxnSpPr>
        <p:spPr>
          <a:xfrm>
            <a:off x="6703515" y="2100304"/>
            <a:ext cx="0" cy="1057234"/>
          </a:xfrm>
          <a:prstGeom prst="line">
            <a:avLst/>
          </a:prstGeom>
          <a:ln w="19050" cap="flat" cmpd="sng" algn="ctr">
            <a:solidFill>
              <a:srgbClr val="0073C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CBE681A8-30B4-5D49-9684-ED6FEB289B76}"/>
              </a:ext>
            </a:extLst>
          </p:cNvPr>
          <p:cNvCxnSpPr>
            <a:cxnSpLocks/>
          </p:cNvCxnSpPr>
          <p:nvPr/>
        </p:nvCxnSpPr>
        <p:spPr>
          <a:xfrm>
            <a:off x="6703515" y="1366814"/>
            <a:ext cx="0" cy="1790724"/>
          </a:xfrm>
          <a:prstGeom prst="line">
            <a:avLst/>
          </a:prstGeom>
          <a:ln w="19050" cap="flat" cmpd="sng" algn="ctr">
            <a:solidFill>
              <a:srgbClr val="F0C1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35FBD829-25AD-F94F-B256-E5884DDE4747}"/>
              </a:ext>
            </a:extLst>
          </p:cNvPr>
          <p:cNvCxnSpPr>
            <a:cxnSpLocks/>
          </p:cNvCxnSpPr>
          <p:nvPr/>
        </p:nvCxnSpPr>
        <p:spPr>
          <a:xfrm>
            <a:off x="3445327" y="4057650"/>
            <a:ext cx="0" cy="2304298"/>
          </a:xfrm>
          <a:prstGeom prst="line">
            <a:avLst/>
          </a:prstGeom>
          <a:ln w="19050" cap="flat" cmpd="sng" algn="ctr">
            <a:solidFill>
              <a:srgbClr val="CD534C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9ED9E242-DDD5-0D49-89DE-B9FFADC1C990}"/>
              </a:ext>
            </a:extLst>
          </p:cNvPr>
          <p:cNvCxnSpPr>
            <a:cxnSpLocks/>
          </p:cNvCxnSpPr>
          <p:nvPr/>
        </p:nvCxnSpPr>
        <p:spPr>
          <a:xfrm>
            <a:off x="3344409" y="4931146"/>
            <a:ext cx="0" cy="1452234"/>
          </a:xfrm>
          <a:prstGeom prst="line">
            <a:avLst/>
          </a:prstGeom>
          <a:ln w="19050" cap="flat" cmpd="sng" algn="ctr">
            <a:solidFill>
              <a:srgbClr val="86868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06EF19CD-6809-9547-A29F-F6FBE8539C56}"/>
              </a:ext>
            </a:extLst>
          </p:cNvPr>
          <p:cNvCxnSpPr>
            <a:cxnSpLocks/>
          </p:cNvCxnSpPr>
          <p:nvPr/>
        </p:nvCxnSpPr>
        <p:spPr>
          <a:xfrm>
            <a:off x="3402463" y="5686367"/>
            <a:ext cx="0" cy="675581"/>
          </a:xfrm>
          <a:prstGeom prst="line">
            <a:avLst/>
          </a:prstGeom>
          <a:ln w="19050" cap="flat" cmpd="sng" algn="ctr">
            <a:solidFill>
              <a:srgbClr val="F0C1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24478195-AFD0-EF4C-9474-29285B06FE20}"/>
              </a:ext>
            </a:extLst>
          </p:cNvPr>
          <p:cNvCxnSpPr>
            <a:cxnSpLocks/>
          </p:cNvCxnSpPr>
          <p:nvPr/>
        </p:nvCxnSpPr>
        <p:spPr>
          <a:xfrm>
            <a:off x="3308689" y="6090661"/>
            <a:ext cx="0" cy="271287"/>
          </a:xfrm>
          <a:prstGeom prst="line">
            <a:avLst/>
          </a:prstGeom>
          <a:ln w="19050" cap="flat" cmpd="sng" algn="ctr">
            <a:solidFill>
              <a:srgbClr val="0073C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3" name="図 52">
            <a:extLst>
              <a:ext uri="{FF2B5EF4-FFF2-40B4-BE49-F238E27FC236}">
                <a16:creationId xmlns:a16="http://schemas.microsoft.com/office/drawing/2014/main" id="{31E03F9B-24F3-7046-9219-C7DDD9330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4639" y="3858636"/>
            <a:ext cx="394355" cy="909208"/>
          </a:xfrm>
          <a:prstGeom prst="rect">
            <a:avLst/>
          </a:prstGeom>
        </p:spPr>
      </p:pic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31A6CFB-8CB5-4949-9B74-D3609A731584}"/>
              </a:ext>
            </a:extLst>
          </p:cNvPr>
          <p:cNvSpPr txBox="1"/>
          <p:nvPr/>
        </p:nvSpPr>
        <p:spPr>
          <a:xfrm>
            <a:off x="5930897" y="1232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FEE5462-4539-454B-B595-A594F190FA85}"/>
              </a:ext>
            </a:extLst>
          </p:cNvPr>
          <p:cNvSpPr txBox="1"/>
          <p:nvPr/>
        </p:nvSpPr>
        <p:spPr>
          <a:xfrm>
            <a:off x="2538416" y="433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659AE5A-6E77-E243-8E1F-EF4FAF336C17}"/>
              </a:ext>
            </a:extLst>
          </p:cNvPr>
          <p:cNvSpPr txBox="1"/>
          <p:nvPr/>
        </p:nvSpPr>
        <p:spPr>
          <a:xfrm>
            <a:off x="2518058" y="324433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3038482-10A7-814D-813C-A856C9BE6445}"/>
              </a:ext>
            </a:extLst>
          </p:cNvPr>
          <p:cNvSpPr txBox="1"/>
          <p:nvPr/>
        </p:nvSpPr>
        <p:spPr>
          <a:xfrm>
            <a:off x="6159496" y="3426565"/>
            <a:ext cx="3031761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solidFill>
                  <a:srgbClr val="14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SuppleFigure1. </a:t>
            </a:r>
            <a:r>
              <a:rPr lang="en-US" altLang="ja-JP" sz="1400" dirty="0">
                <a:solidFill>
                  <a:srgbClr val="14141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Smoothed hazard functions for recurrence stratified by therapeutic effect</a:t>
            </a:r>
          </a:p>
          <a:p>
            <a:r>
              <a:rPr lang="en-US" altLang="ja-JP" sz="1400" dirty="0">
                <a:solidFill>
                  <a:srgbClr val="14141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among patients with neoadjuvant therapy followed by surgery (A). Smoothed hazard</a:t>
            </a:r>
          </a:p>
          <a:p>
            <a:r>
              <a:rPr lang="en-US" altLang="ja-JP" sz="1400" dirty="0">
                <a:solidFill>
                  <a:srgbClr val="14141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 for recurrence stratified by histological grade in all patients(</a:t>
            </a:r>
            <a:r>
              <a:rPr lang="en-US" altLang="ja-JP" sz="1400" dirty="0">
                <a:solidFill>
                  <a:srgbClr val="14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B). Smoothed hazard</a:t>
            </a:r>
          </a:p>
          <a:p>
            <a:r>
              <a:rPr lang="en-US" altLang="ja-JP" sz="1400" dirty="0">
                <a:solidFill>
                  <a:srgbClr val="1414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for recurrence stratified by pathological lymph node metastases status in all patients(C).</a:t>
            </a:r>
          </a:p>
          <a:p>
            <a:endParaRPr lang="en-US" altLang="ja-JP" dirty="0">
              <a:solidFill>
                <a:srgbClr val="141413"/>
              </a:solidFill>
              <a:latin typeface="Helvetica" pitchFamily="2" charset="0"/>
            </a:endParaRPr>
          </a:p>
          <a:p>
            <a:endParaRPr lang="en-US" altLang="ja-JP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4040A8-2B48-C541-B764-3580FEB4610E}"/>
              </a:ext>
            </a:extLst>
          </p:cNvPr>
          <p:cNvSpPr txBox="1"/>
          <p:nvPr/>
        </p:nvSpPr>
        <p:spPr>
          <a:xfrm>
            <a:off x="-407504" y="70070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7337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97</Words>
  <Application>Microsoft Macintosh PowerPoint</Application>
  <PresentationFormat>ワイド画面</PresentationFormat>
  <Paragraphs>38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兼松　恭平</dc:creator>
  <cp:lastModifiedBy>兼松　恭平</cp:lastModifiedBy>
  <cp:revision>2</cp:revision>
  <dcterms:created xsi:type="dcterms:W3CDTF">2022-03-27T08:48:05Z</dcterms:created>
  <dcterms:modified xsi:type="dcterms:W3CDTF">2022-08-23T14:30:43Z</dcterms:modified>
</cp:coreProperties>
</file>