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9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516" y="10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5272FC-8D00-4FE4-BFB0-8101CA687EC9}" type="datetimeFigureOut">
              <a:rPr lang="en-IN" smtClean="0"/>
              <a:t>05-08-2021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B4CACA-9E25-4FDB-88D7-5F0F7F172B6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757856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8/5/2021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8/5/2021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microsoft.com/office/2007/relationships/hdphoto" Target="../media/hdphoto2.wdp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694327" y="2057400"/>
            <a:ext cx="4400550" cy="3293323"/>
            <a:chOff x="762000" y="1895475"/>
            <a:chExt cx="4400550" cy="3293323"/>
          </a:xfrm>
        </p:grpSpPr>
        <p:pic>
          <p:nvPicPr>
            <p:cNvPr id="6146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200000"/>
                      </a14:imgEffect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2000" y="1895475"/>
              <a:ext cx="2218202" cy="32933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6147" name="Picture 3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colorTemperature colorTemp="7200"/>
                      </a14:imgEffect>
                      <a14:imgEffect>
                        <a14:saturation sat="200000"/>
                      </a14:imgEffect>
                      <a14:imgEffect>
                        <a14:brightnessContrast bright="-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7288" r="4557"/>
            <a:stretch/>
          </p:blipFill>
          <p:spPr bwMode="auto">
            <a:xfrm>
              <a:off x="3048000" y="1895475"/>
              <a:ext cx="2114550" cy="32933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" name="Rectangle 1"/>
            <p:cNvSpPr/>
            <p:nvPr/>
          </p:nvSpPr>
          <p:spPr>
            <a:xfrm>
              <a:off x="1201273" y="4754064"/>
              <a:ext cx="35137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IN" b="1" dirty="0" smtClean="0">
                  <a:latin typeface="Times New Roman" pitchFamily="18" charset="0"/>
                  <a:cs typeface="Times New Roman" pitchFamily="18" charset="0"/>
                </a:rPr>
                <a:t>A</a:t>
              </a:r>
              <a:endParaRPr lang="en-IN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" name="Rectangle 2"/>
            <p:cNvSpPr/>
            <p:nvPr/>
          </p:nvSpPr>
          <p:spPr>
            <a:xfrm>
              <a:off x="4630273" y="4754064"/>
              <a:ext cx="33855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IN" b="1" dirty="0" smtClean="0">
                  <a:latin typeface="Times New Roman" pitchFamily="18" charset="0"/>
                  <a:cs typeface="Times New Roman" pitchFamily="18" charset="0"/>
                </a:rPr>
                <a:t>B</a:t>
              </a:r>
              <a:endParaRPr lang="en-IN" b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5" name="Rectangle 4"/>
          <p:cNvSpPr/>
          <p:nvPr/>
        </p:nvSpPr>
        <p:spPr>
          <a:xfrm>
            <a:off x="1828800" y="4191000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n-I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IN" sz="1200" dirty="0">
              <a:latin typeface="Times New Roman" pitchFamily="18" charset="0"/>
              <a:cs typeface="Times New Roman" pitchFamily="18" charset="0"/>
            </a:endParaRPr>
          </a:p>
          <a:p>
            <a:endParaRPr lang="en-IN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684802" y="5486400"/>
            <a:ext cx="4572000" cy="1107996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n-IN" sz="1100" b="1" dirty="0" smtClean="0">
                <a:latin typeface="Times New Roman" pitchFamily="18" charset="0"/>
                <a:cs typeface="Times New Roman" pitchFamily="18" charset="0"/>
              </a:rPr>
              <a:t>Additional file 5: Fig. </a:t>
            </a:r>
            <a:r>
              <a:rPr lang="en-IN" sz="1100" b="1" smtClean="0">
                <a:latin typeface="Times New Roman" pitchFamily="18" charset="0"/>
                <a:cs typeface="Times New Roman" pitchFamily="18" charset="0"/>
              </a:rPr>
              <a:t>S1. </a:t>
            </a:r>
            <a:r>
              <a:rPr lang="en-IN" sz="1100" dirty="0" smtClean="0">
                <a:latin typeface="Times New Roman" pitchFamily="18" charset="0"/>
                <a:cs typeface="Times New Roman" pitchFamily="18" charset="0"/>
              </a:rPr>
              <a:t>Comparative </a:t>
            </a:r>
            <a:r>
              <a:rPr lang="en-IN" sz="1100" dirty="0">
                <a:latin typeface="Times New Roman" pitchFamily="18" charset="0"/>
                <a:cs typeface="Times New Roman" pitchFamily="18" charset="0"/>
              </a:rPr>
              <a:t>morphological features of mature WT and </a:t>
            </a:r>
            <a:r>
              <a:rPr lang="en-IN" sz="1100" dirty="0" smtClean="0">
                <a:latin typeface="Times New Roman" pitchFamily="18" charset="0"/>
                <a:cs typeface="Times New Roman" pitchFamily="18" charset="0"/>
              </a:rPr>
              <a:t>T0 plants generated in-vitro in the glass house. </a:t>
            </a:r>
            <a:r>
              <a:rPr lang="en-IN" sz="1100" dirty="0">
                <a:latin typeface="Times New Roman" pitchFamily="18" charset="0"/>
                <a:cs typeface="Times New Roman" pitchFamily="18" charset="0"/>
              </a:rPr>
              <a:t>They clearly displayed normal morphological features and growth habit when compared with WT. Pot A, wild type (WT) pigeon pea plants obtained without bar selection. Pot B, T</a:t>
            </a:r>
            <a:r>
              <a:rPr lang="en-IN" sz="1100" baseline="-250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IN" sz="1100" dirty="0">
                <a:latin typeface="Times New Roman" pitchFamily="18" charset="0"/>
                <a:cs typeface="Times New Roman" pitchFamily="18" charset="0"/>
              </a:rPr>
              <a:t> transgenic plants obtained with bar selection </a:t>
            </a:r>
          </a:p>
          <a:p>
            <a:pPr algn="just"/>
            <a:endParaRPr lang="en-IN" sz="1100" dirty="0"/>
          </a:p>
        </p:txBody>
      </p:sp>
    </p:spTree>
    <p:extLst>
      <p:ext uri="{BB962C8B-B14F-4D97-AF65-F5344CB8AC3E}">
        <p14:creationId xmlns:p14="http://schemas.microsoft.com/office/powerpoint/2010/main" val="28890584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462</TotalTime>
  <Words>61</Words>
  <Application>Microsoft Office PowerPoint</Application>
  <PresentationFormat>On-screen Show (4:3)</PresentationFormat>
  <Paragraphs>4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DELL</dc:creator>
  <cp:lastModifiedBy>Rachana</cp:lastModifiedBy>
  <cp:revision>15</cp:revision>
  <dcterms:created xsi:type="dcterms:W3CDTF">2006-08-16T00:00:00Z</dcterms:created>
  <dcterms:modified xsi:type="dcterms:W3CDTF">2021-08-05T10:10:24Z</dcterms:modified>
</cp:coreProperties>
</file>