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4" r:id="rId2"/>
    <p:sldId id="265" r:id="rId3"/>
    <p:sldId id="268" r:id="rId4"/>
    <p:sldId id="267" r:id="rId5"/>
    <p:sldId id="269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5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62035-A32D-4868-AB10-2B605D390BA2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F5277-94ED-410A-8817-3EF3D59E6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42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1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34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9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1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70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29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944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3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7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9776B-9797-4F66-81B6-6B2875AB11D4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44B3C-06AD-4199-B0C9-9047050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9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3702" y="2971587"/>
            <a:ext cx="313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Supplementary Figures</a:t>
            </a:r>
          </a:p>
        </p:txBody>
      </p:sp>
    </p:spTree>
    <p:extLst>
      <p:ext uri="{BB962C8B-B14F-4D97-AF65-F5344CB8AC3E}">
        <p14:creationId xmlns:p14="http://schemas.microsoft.com/office/powerpoint/2010/main" val="325206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3910" y="141877"/>
            <a:ext cx="904991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Figure S1 a)</a:t>
            </a:r>
            <a:r>
              <a:rPr lang="en-US" sz="1700" dirty="0"/>
              <a:t> Different segments of </a:t>
            </a:r>
            <a:r>
              <a:rPr lang="en-US" sz="1700" i="1" dirty="0"/>
              <a:t>CYP20A1 </a:t>
            </a:r>
            <a:r>
              <a:rPr lang="en-US" sz="1700" dirty="0"/>
              <a:t>cloned in the </a:t>
            </a:r>
            <a:r>
              <a:rPr lang="en-US" sz="1700" dirty="0" err="1"/>
              <a:t>pmiRGlo</a:t>
            </a:r>
            <a:r>
              <a:rPr lang="en-US" sz="1700" dirty="0"/>
              <a:t> </a:t>
            </a:r>
            <a:r>
              <a:rPr lang="en-US" sz="1700" dirty="0" smtClean="0"/>
              <a:t>vector b) The </a:t>
            </a:r>
            <a:r>
              <a:rPr lang="en-US" sz="1700" dirty="0"/>
              <a:t>schematic represents the principle of Dual-Luciferase </a:t>
            </a:r>
            <a:r>
              <a:rPr lang="en-US" sz="1700" dirty="0" smtClean="0"/>
              <a:t>assay. </a:t>
            </a:r>
            <a:r>
              <a:rPr lang="en-US" sz="1700" dirty="0"/>
              <a:t>c</a:t>
            </a:r>
            <a:r>
              <a:rPr lang="en-US" sz="1700" dirty="0" smtClean="0"/>
              <a:t>)The </a:t>
            </a:r>
            <a:r>
              <a:rPr lang="en-US" sz="1700" dirty="0"/>
              <a:t>graph shows the assay results for all the clones of </a:t>
            </a:r>
            <a:r>
              <a:rPr lang="en-US" sz="1700" i="1" dirty="0"/>
              <a:t>CYP20A1</a:t>
            </a:r>
            <a:endParaRPr lang="en-US" sz="17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787" y="2912737"/>
            <a:ext cx="4088857" cy="356666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52949" y="2912737"/>
            <a:ext cx="522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46134" y="2912737"/>
            <a:ext cx="504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067476" y="6311543"/>
            <a:ext cx="1521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N= 4 and n= 5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134" y="2981092"/>
            <a:ext cx="3286125" cy="379095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79995" y="1130364"/>
            <a:ext cx="8770005" cy="1382843"/>
            <a:chOff x="379995" y="1130364"/>
            <a:chExt cx="8770005" cy="138284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/>
            <a:srcRect l="5968"/>
            <a:stretch/>
          </p:blipFill>
          <p:spPr>
            <a:xfrm>
              <a:off x="641264" y="1265432"/>
              <a:ext cx="8508736" cy="12477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2447108" y="1645721"/>
              <a:ext cx="1164325" cy="317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63" dirty="0"/>
                <a:t>~3.2Kb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32965" y="1793462"/>
              <a:ext cx="1164325" cy="317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63" dirty="0"/>
                <a:t>~3.1Kb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417277" y="1963180"/>
              <a:ext cx="1164325" cy="317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63" dirty="0"/>
                <a:t>~2Kb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482404" y="1864127"/>
              <a:ext cx="1164325" cy="317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63" dirty="0"/>
                <a:t>~1Kb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9995" y="1130364"/>
              <a:ext cx="5225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5"/>
            <a:srcRect t="19885" b="30508"/>
            <a:stretch/>
          </p:blipFill>
          <p:spPr>
            <a:xfrm>
              <a:off x="652949" y="2215280"/>
              <a:ext cx="902896" cy="1330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044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637132"/>
              </p:ext>
            </p:extLst>
          </p:nvPr>
        </p:nvGraphicFramePr>
        <p:xfrm>
          <a:off x="1774210" y="1323834"/>
          <a:ext cx="5906855" cy="489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7072">
                  <a:extLst>
                    <a:ext uri="{9D8B030D-6E8A-4147-A177-3AD203B41FA5}">
                      <a16:colId xmlns:a16="http://schemas.microsoft.com/office/drawing/2014/main" val="3857482089"/>
                    </a:ext>
                  </a:extLst>
                </a:gridCol>
                <a:gridCol w="1891112">
                  <a:extLst>
                    <a:ext uri="{9D8B030D-6E8A-4147-A177-3AD203B41FA5}">
                      <a16:colId xmlns:a16="http://schemas.microsoft.com/office/drawing/2014/main" val="844910035"/>
                    </a:ext>
                  </a:extLst>
                </a:gridCol>
                <a:gridCol w="2238671">
                  <a:extLst>
                    <a:ext uri="{9D8B030D-6E8A-4147-A177-3AD203B41FA5}">
                      <a16:colId xmlns:a16="http://schemas.microsoft.com/office/drawing/2014/main" val="369958046"/>
                    </a:ext>
                  </a:extLst>
                </a:gridCol>
              </a:tblGrid>
              <a:tr h="141348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>
                          <a:solidFill>
                            <a:schemeClr val="tx1"/>
                          </a:solidFill>
                        </a:rPr>
                        <a:t>Gene</a:t>
                      </a:r>
                      <a:endParaRPr 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>
                          <a:solidFill>
                            <a:schemeClr val="tx1"/>
                          </a:solidFill>
                        </a:rPr>
                        <a:t>Log2</a:t>
                      </a:r>
                      <a:r>
                        <a:rPr lang="en-US" sz="1700" baseline="0" dirty="0" smtClean="0">
                          <a:solidFill>
                            <a:schemeClr val="tx1"/>
                          </a:solidFill>
                        </a:rPr>
                        <a:t> FC – UP</a:t>
                      </a:r>
                    </a:p>
                    <a:p>
                      <a:pPr algn="ctr"/>
                      <a:r>
                        <a:rPr lang="en-US" sz="1700" baseline="0" dirty="0" smtClean="0">
                          <a:solidFill>
                            <a:schemeClr val="tx1"/>
                          </a:solidFill>
                        </a:rPr>
                        <a:t>(Pr. </a:t>
                      </a:r>
                      <a:r>
                        <a:rPr lang="en-US" sz="1700" baseline="0" dirty="0" err="1" smtClean="0">
                          <a:solidFill>
                            <a:schemeClr val="tx1"/>
                          </a:solidFill>
                        </a:rPr>
                        <a:t>Neurons_Tat</a:t>
                      </a:r>
                      <a:r>
                        <a:rPr lang="en-US" sz="1700" baseline="0" dirty="0" smtClean="0">
                          <a:solidFill>
                            <a:schemeClr val="tx1"/>
                          </a:solidFill>
                        </a:rPr>
                        <a:t> treated) </a:t>
                      </a:r>
                      <a:endParaRPr 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>
                          <a:solidFill>
                            <a:schemeClr val="tx1"/>
                          </a:solidFill>
                        </a:rPr>
                        <a:t>Log2</a:t>
                      </a:r>
                      <a:r>
                        <a:rPr lang="en-US" sz="1700" baseline="0" dirty="0" smtClean="0">
                          <a:solidFill>
                            <a:schemeClr val="tx1"/>
                          </a:solidFill>
                        </a:rPr>
                        <a:t> FC- Down</a:t>
                      </a:r>
                    </a:p>
                    <a:p>
                      <a:pPr algn="ctr"/>
                      <a:r>
                        <a:rPr lang="en-US" sz="1700" baseline="0" dirty="0" smtClean="0">
                          <a:solidFill>
                            <a:schemeClr val="tx1"/>
                          </a:solidFill>
                        </a:rPr>
                        <a:t>(Pr. </a:t>
                      </a:r>
                      <a:r>
                        <a:rPr lang="en-US" sz="1700" baseline="0" dirty="0" err="1" smtClean="0">
                          <a:solidFill>
                            <a:schemeClr val="tx1"/>
                          </a:solidFill>
                        </a:rPr>
                        <a:t>Neurons_Heat</a:t>
                      </a:r>
                      <a:r>
                        <a:rPr lang="en-US" sz="1700" baseline="0" dirty="0" smtClean="0">
                          <a:solidFill>
                            <a:schemeClr val="tx1"/>
                          </a:solidFill>
                        </a:rPr>
                        <a:t> Shock treated)</a:t>
                      </a:r>
                      <a:endParaRPr 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834581"/>
                  </a:ext>
                </a:extLst>
              </a:tr>
              <a:tr h="468576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/>
                        <a:t>GAP43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1.2</a:t>
                      </a:r>
                      <a:endParaRPr lang="en-US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2.92</a:t>
                      </a:r>
                      <a:endParaRPr lang="en-US" sz="18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883875"/>
                  </a:ext>
                </a:extLst>
              </a:tr>
              <a:tr h="468576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/>
                        <a:t>SLC20A2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1.62</a:t>
                      </a:r>
                      <a:endParaRPr lang="en-US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1.32</a:t>
                      </a:r>
                      <a:endParaRPr lang="en-US" sz="18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064350"/>
                  </a:ext>
                </a:extLst>
              </a:tr>
              <a:tr h="558425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/>
                        <a:t>MCAM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1.2</a:t>
                      </a:r>
                      <a:endParaRPr lang="en-US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1.62</a:t>
                      </a:r>
                      <a:endParaRPr lang="en-US" sz="18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739791"/>
                  </a:ext>
                </a:extLst>
              </a:tr>
              <a:tr h="466992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/>
                        <a:t>EIF4H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1.26</a:t>
                      </a:r>
                      <a:endParaRPr lang="en-US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1.39</a:t>
                      </a:r>
                      <a:endParaRPr lang="en-US" sz="18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814313"/>
                  </a:ext>
                </a:extLst>
              </a:tr>
              <a:tr h="468576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/>
                        <a:t>URB1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1.62</a:t>
                      </a:r>
                      <a:endParaRPr lang="en-US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1.11</a:t>
                      </a:r>
                      <a:endParaRPr lang="en-US" sz="18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882020"/>
                  </a:ext>
                </a:extLst>
              </a:tr>
              <a:tr h="548492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/>
                        <a:t>NEIL2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1.14</a:t>
                      </a:r>
                      <a:endParaRPr lang="en-US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1.10</a:t>
                      </a:r>
                      <a:endParaRPr lang="en-US" sz="18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573046"/>
                  </a:ext>
                </a:extLst>
              </a:tr>
              <a:tr h="506427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/>
                        <a:t>ORAI2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1.23</a:t>
                      </a:r>
                      <a:endParaRPr lang="en-US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0.80</a:t>
                      </a:r>
                      <a:endParaRPr lang="en-US" sz="18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77985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28049" y="272955"/>
            <a:ext cx="8243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</a:t>
            </a:r>
            <a:r>
              <a:rPr lang="en-US" dirty="0" smtClean="0"/>
              <a:t>S2: </a:t>
            </a:r>
            <a:r>
              <a:rPr lang="en-US" dirty="0" smtClean="0"/>
              <a:t>RNA </a:t>
            </a:r>
            <a:r>
              <a:rPr lang="en-US" dirty="0" smtClean="0"/>
              <a:t>seq values of selected genes in primary neurons after Tat treatment and Heat-shock  treatment.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7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3016"/>
          <a:stretch/>
        </p:blipFill>
        <p:spPr>
          <a:xfrm>
            <a:off x="4246871" y="2026501"/>
            <a:ext cx="5659129" cy="449448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9116" y="1377788"/>
            <a:ext cx="946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47128" y="1377788"/>
            <a:ext cx="946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84748" y="157702"/>
            <a:ext cx="98212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dirty="0" smtClean="0">
                <a:solidFill>
                  <a:srgbClr val="000000"/>
                </a:solidFill>
              </a:rPr>
              <a:t>Figure S3 a) Overexpression </a:t>
            </a:r>
            <a:r>
              <a:rPr lang="en-US" sz="1700" dirty="0">
                <a:solidFill>
                  <a:srgbClr val="000000"/>
                </a:solidFill>
              </a:rPr>
              <a:t>of the </a:t>
            </a:r>
            <a:r>
              <a:rPr lang="en-US" sz="1700" i="1" dirty="0">
                <a:solidFill>
                  <a:srgbClr val="000000"/>
                </a:solidFill>
              </a:rPr>
              <a:t>NEIL2, EIF4H, MCAM,</a:t>
            </a:r>
            <a:r>
              <a:rPr lang="en-US" sz="1700" dirty="0">
                <a:solidFill>
                  <a:srgbClr val="000000"/>
                </a:solidFill>
              </a:rPr>
              <a:t> and </a:t>
            </a:r>
            <a:r>
              <a:rPr lang="en-US" sz="1700" i="1" dirty="0">
                <a:solidFill>
                  <a:srgbClr val="000000"/>
                </a:solidFill>
              </a:rPr>
              <a:t>ORAI2 </a:t>
            </a:r>
            <a:r>
              <a:rPr lang="en-US" sz="1700" dirty="0">
                <a:solidFill>
                  <a:srgbClr val="000000"/>
                </a:solidFill>
              </a:rPr>
              <a:t>after overexpression of </a:t>
            </a:r>
            <a:r>
              <a:rPr lang="en-US" sz="1700" i="1" dirty="0" smtClean="0">
                <a:solidFill>
                  <a:srgbClr val="000000"/>
                </a:solidFill>
              </a:rPr>
              <a:t>CYP20A1</a:t>
            </a:r>
            <a:r>
              <a:rPr lang="en-US" sz="1700" dirty="0">
                <a:solidFill>
                  <a:srgbClr val="000000"/>
                </a:solidFill>
              </a:rPr>
              <a:t> </a:t>
            </a:r>
            <a:r>
              <a:rPr lang="en-US" sz="1700" dirty="0" smtClean="0">
                <a:solidFill>
                  <a:srgbClr val="000000"/>
                </a:solidFill>
              </a:rPr>
              <a:t>b) Decreased </a:t>
            </a:r>
            <a:r>
              <a:rPr lang="en-US" sz="1700" dirty="0">
                <a:solidFill>
                  <a:srgbClr val="000000"/>
                </a:solidFill>
              </a:rPr>
              <a:t>expression of the</a:t>
            </a:r>
            <a:r>
              <a:rPr lang="en-US" sz="1700" i="1" dirty="0">
                <a:solidFill>
                  <a:srgbClr val="000000"/>
                </a:solidFill>
              </a:rPr>
              <a:t> URB1, SLC20A2, NEIL2, EIF4H,</a:t>
            </a:r>
            <a:r>
              <a:rPr lang="en-US" sz="1700" dirty="0">
                <a:solidFill>
                  <a:srgbClr val="000000"/>
                </a:solidFill>
              </a:rPr>
              <a:t> and </a:t>
            </a:r>
            <a:r>
              <a:rPr lang="en-US" sz="1700" i="1" dirty="0">
                <a:solidFill>
                  <a:srgbClr val="000000"/>
                </a:solidFill>
              </a:rPr>
              <a:t>ORAI2</a:t>
            </a:r>
            <a:r>
              <a:rPr lang="en-US" sz="1700" dirty="0">
                <a:solidFill>
                  <a:srgbClr val="000000"/>
                </a:solidFill>
              </a:rPr>
              <a:t> after knockdown of </a:t>
            </a:r>
            <a:r>
              <a:rPr lang="en-US" sz="1700" i="1" dirty="0">
                <a:solidFill>
                  <a:srgbClr val="000000"/>
                </a:solidFill>
              </a:rPr>
              <a:t>CYP20A1</a:t>
            </a:r>
            <a:r>
              <a:rPr lang="en-US" sz="1700" dirty="0">
                <a:solidFill>
                  <a:srgbClr val="000000"/>
                </a:solidFill>
              </a:rPr>
              <a:t>.</a:t>
            </a:r>
            <a:endParaRPr lang="en-US" sz="1700" dirty="0"/>
          </a:p>
          <a:p>
            <a:r>
              <a:rPr lang="en-US" sz="1700" dirty="0"/>
              <a:t/>
            </a:r>
            <a:br>
              <a:rPr lang="en-US" sz="1700" dirty="0"/>
            </a:br>
            <a:endParaRPr lang="en-US" sz="17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16" y="1859211"/>
            <a:ext cx="4789886" cy="436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0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205" y="1197306"/>
            <a:ext cx="2924175" cy="4381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6495" y="241827"/>
            <a:ext cx="7795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Figure </a:t>
            </a:r>
            <a:r>
              <a:rPr lang="en-US" dirty="0" smtClean="0">
                <a:solidFill>
                  <a:srgbClr val="000000"/>
                </a:solidFill>
              </a:rPr>
              <a:t>S4: </a:t>
            </a:r>
            <a:r>
              <a:rPr lang="en-US" dirty="0" smtClean="0">
                <a:solidFill>
                  <a:srgbClr val="000000"/>
                </a:solidFill>
              </a:rPr>
              <a:t>Ct </a:t>
            </a:r>
            <a:r>
              <a:rPr lang="en-US" dirty="0" smtClean="0">
                <a:solidFill>
                  <a:srgbClr val="000000"/>
                </a:solidFill>
              </a:rPr>
              <a:t>values of miRNA expression checked in SK-N-SH cell line by qRT-PCR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495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2518</TotalTime>
  <Words>175</Words>
  <Application>Microsoft Office PowerPoint</Application>
  <PresentationFormat>A4 Paper (210x297 mm)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66</cp:revision>
  <dcterms:created xsi:type="dcterms:W3CDTF">2022-01-13T10:36:56Z</dcterms:created>
  <dcterms:modified xsi:type="dcterms:W3CDTF">2022-08-22T08:41:36Z</dcterms:modified>
</cp:coreProperties>
</file>