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85" r:id="rId2"/>
    <p:sldId id="258" r:id="rId3"/>
    <p:sldId id="286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0" autoAdjust="0"/>
    <p:restoredTop sz="94660"/>
  </p:normalViewPr>
  <p:slideViewPr>
    <p:cSldViewPr snapToGrid="0">
      <p:cViewPr varScale="1">
        <p:scale>
          <a:sx n="66" d="100"/>
          <a:sy n="66" d="100"/>
        </p:scale>
        <p:origin x="22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30BB04-8C43-4023-B556-921B8FC474C3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23D9E-0263-432C-BF89-BA5F18DD5F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941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071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224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6334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D3EE-0311-4533-AAED-83DE2A66BBD8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5610-01BC-48CE-A8CB-D8F232D3BB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8784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D3EE-0311-4533-AAED-83DE2A66BBD8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5610-01BC-48CE-A8CB-D8F232D3BB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777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D3EE-0311-4533-AAED-83DE2A66BBD8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5610-01BC-48CE-A8CB-D8F232D3BB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171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D3EE-0311-4533-AAED-83DE2A66BBD8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5610-01BC-48CE-A8CB-D8F232D3BB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365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D3EE-0311-4533-AAED-83DE2A66BBD8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5610-01BC-48CE-A8CB-D8F232D3BB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54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D3EE-0311-4533-AAED-83DE2A66BBD8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5610-01BC-48CE-A8CB-D8F232D3BB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62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D3EE-0311-4533-AAED-83DE2A66BBD8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5610-01BC-48CE-A8CB-D8F232D3BB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283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D3EE-0311-4533-AAED-83DE2A66BBD8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5610-01BC-48CE-A8CB-D8F232D3BB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492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D3EE-0311-4533-AAED-83DE2A66BBD8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5610-01BC-48CE-A8CB-D8F232D3BB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60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D3EE-0311-4533-AAED-83DE2A66BBD8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5610-01BC-48CE-A8CB-D8F232D3BB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9636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D3EE-0311-4533-AAED-83DE2A66BBD8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5610-01BC-48CE-A8CB-D8F232D3BB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178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7D3EE-0311-4533-AAED-83DE2A66BBD8}" type="datetimeFigureOut">
              <a:rPr lang="zh-CN" altLang="en-US" smtClean="0"/>
              <a:t>2022/8/20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B5610-01BC-48CE-A8CB-D8F232D3BB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628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emf"/><Relationship Id="rId10" Type="http://schemas.openxmlformats.org/officeDocument/2006/relationships/image" Target="../media/image9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4.bin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6.emf"/><Relationship Id="rId5" Type="http://schemas.openxmlformats.org/officeDocument/2006/relationships/image" Target="../media/image13.png"/><Relationship Id="rId10" Type="http://schemas.openxmlformats.org/officeDocument/2006/relationships/oleObject" Target="../embeddings/oleObject7.bin"/><Relationship Id="rId4" Type="http://schemas.openxmlformats.org/officeDocument/2006/relationships/image" Target="../media/image12.emf"/><Relationship Id="rId9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0F974FC-87A3-DA4A-830D-4FFF03B566A8}"/>
              </a:ext>
            </a:extLst>
          </p:cNvPr>
          <p:cNvGrpSpPr/>
          <p:nvPr/>
        </p:nvGrpSpPr>
        <p:grpSpPr>
          <a:xfrm>
            <a:off x="-2457" y="507070"/>
            <a:ext cx="4189627" cy="2458211"/>
            <a:chOff x="-265424" y="2788816"/>
            <a:chExt cx="4189627" cy="2458211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1C935A04-FC9D-B7F0-28D4-6E817CFA80C0}"/>
                </a:ext>
              </a:extLst>
            </p:cNvPr>
            <p:cNvGrpSpPr/>
            <p:nvPr/>
          </p:nvGrpSpPr>
          <p:grpSpPr>
            <a:xfrm>
              <a:off x="-265424" y="2788816"/>
              <a:ext cx="4124942" cy="2458211"/>
              <a:chOff x="-421616" y="2686719"/>
              <a:chExt cx="4566530" cy="2458211"/>
            </a:xfrm>
          </p:grpSpPr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422DE8D7-7EF3-FDBD-7351-62D8842B3B8B}"/>
                  </a:ext>
                </a:extLst>
              </p:cNvPr>
              <p:cNvGrpSpPr/>
              <p:nvPr/>
            </p:nvGrpSpPr>
            <p:grpSpPr>
              <a:xfrm>
                <a:off x="480675" y="2853381"/>
                <a:ext cx="3664239" cy="2291549"/>
                <a:chOff x="3456433" y="850350"/>
                <a:chExt cx="3664239" cy="2291549"/>
              </a:xfrm>
            </p:grpSpPr>
            <p:grpSp>
              <p:nvGrpSpPr>
                <p:cNvPr id="18" name="组合 17">
                  <a:extLst>
                    <a:ext uri="{FF2B5EF4-FFF2-40B4-BE49-F238E27FC236}">
                      <a16:creationId xmlns:a16="http://schemas.microsoft.com/office/drawing/2014/main" id="{ECCD5E68-6597-7023-6B0A-AED7C9DAC4EB}"/>
                    </a:ext>
                  </a:extLst>
                </p:cNvPr>
                <p:cNvGrpSpPr/>
                <p:nvPr/>
              </p:nvGrpSpPr>
              <p:grpSpPr>
                <a:xfrm>
                  <a:off x="3456433" y="850350"/>
                  <a:ext cx="3664239" cy="2291549"/>
                  <a:chOff x="3427985" y="942789"/>
                  <a:chExt cx="3704920" cy="2291549"/>
                </a:xfrm>
              </p:grpSpPr>
              <p:graphicFrame>
                <p:nvGraphicFramePr>
                  <p:cNvPr id="29" name="对象 28">
                    <a:extLst>
                      <a:ext uri="{FF2B5EF4-FFF2-40B4-BE49-F238E27FC236}">
                        <a16:creationId xmlns:a16="http://schemas.microsoft.com/office/drawing/2014/main" id="{A5E9EF18-EE7A-1814-3BB5-B3F978FC3E46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3427985" y="942789"/>
                  <a:ext cx="3635887" cy="2291549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Prism 8" r:id="rId3" imgW="3869298" imgH="3466174" progId="Prism8.Document">
                          <p:embed/>
                        </p:oleObj>
                      </mc:Choice>
                      <mc:Fallback>
                        <p:oleObj name="Prism 8" r:id="rId3" imgW="3869298" imgH="3466174" progId="Prism8.Document">
                          <p:embed/>
                          <p:pic>
                            <p:nvPicPr>
                              <p:cNvPr id="91" name="对象 90">
                                <a:extLst>
                                  <a:ext uri="{FF2B5EF4-FFF2-40B4-BE49-F238E27FC236}">
                                    <a16:creationId xmlns:a16="http://schemas.microsoft.com/office/drawing/2014/main" id="{7517CD4D-2FC1-48DF-9AC6-B91755564653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4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427985" y="942789"/>
                                <a:ext cx="3635887" cy="2291549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pic>
                <p:nvPicPr>
                  <p:cNvPr id="30" name="图片 29">
                    <a:extLst>
                      <a:ext uri="{FF2B5EF4-FFF2-40B4-BE49-F238E27FC236}">
                        <a16:creationId xmlns:a16="http://schemas.microsoft.com/office/drawing/2014/main" id="{0320A839-6A02-71D0-7D95-B33CFBF69D3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3497018" y="950105"/>
                    <a:ext cx="289335" cy="1702975"/>
                  </a:xfrm>
                  <a:prstGeom prst="rect">
                    <a:avLst/>
                  </a:prstGeom>
                </p:spPr>
              </p:pic>
              <p:pic>
                <p:nvPicPr>
                  <p:cNvPr id="31" name="图片 30">
                    <a:extLst>
                      <a:ext uri="{FF2B5EF4-FFF2-40B4-BE49-F238E27FC236}">
                        <a16:creationId xmlns:a16="http://schemas.microsoft.com/office/drawing/2014/main" id="{D2383059-3B45-64E8-6C39-4E1D02A0E38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/>
                  <a:srcRect r="3255" b="4497"/>
                  <a:stretch/>
                </p:blipFill>
                <p:spPr>
                  <a:xfrm>
                    <a:off x="3994194" y="2613280"/>
                    <a:ext cx="3138711" cy="27866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AFC80933-7A67-18E2-7E01-65CF0502A49B}"/>
                    </a:ext>
                  </a:extLst>
                </p:cNvPr>
                <p:cNvSpPr txBox="1"/>
                <p:nvPr/>
              </p:nvSpPr>
              <p:spPr>
                <a:xfrm rot="17937184">
                  <a:off x="4148126" y="2562115"/>
                  <a:ext cx="43152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6.25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531E8AE1-1472-BAF4-90A4-E7322753E3E5}"/>
                    </a:ext>
                  </a:extLst>
                </p:cNvPr>
                <p:cNvSpPr txBox="1"/>
                <p:nvPr/>
              </p:nvSpPr>
              <p:spPr>
                <a:xfrm rot="17937184">
                  <a:off x="4828160" y="2530356"/>
                  <a:ext cx="325730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25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A920BCD3-8871-FFE5-C28C-3E66F6B369EB}"/>
                    </a:ext>
                  </a:extLst>
                </p:cNvPr>
                <p:cNvSpPr txBox="1"/>
                <p:nvPr/>
              </p:nvSpPr>
              <p:spPr>
                <a:xfrm rot="17937184">
                  <a:off x="5094755" y="2543624"/>
                  <a:ext cx="325730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50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F680985C-39DD-662B-AD2F-5334A1CF4320}"/>
                    </a:ext>
                  </a:extLst>
                </p:cNvPr>
                <p:cNvSpPr txBox="1"/>
                <p:nvPr/>
              </p:nvSpPr>
              <p:spPr>
                <a:xfrm rot="17937184">
                  <a:off x="5979167" y="2551825"/>
                  <a:ext cx="39626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400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813A2624-892D-376D-AB92-B27D0C188380}"/>
                    </a:ext>
                  </a:extLst>
                </p:cNvPr>
                <p:cNvSpPr txBox="1"/>
                <p:nvPr/>
              </p:nvSpPr>
              <p:spPr>
                <a:xfrm rot="17937184">
                  <a:off x="5344075" y="2551828"/>
                  <a:ext cx="39626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100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15C5A4EF-7EC4-EB03-6DB1-7979999E98F4}"/>
                    </a:ext>
                  </a:extLst>
                </p:cNvPr>
                <p:cNvSpPr txBox="1"/>
                <p:nvPr/>
              </p:nvSpPr>
              <p:spPr>
                <a:xfrm rot="17937184">
                  <a:off x="5669208" y="2551827"/>
                  <a:ext cx="39626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200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0E2EF6D8-1C98-0ABC-3839-8D8C50C87EBC}"/>
                    </a:ext>
                  </a:extLst>
                </p:cNvPr>
                <p:cNvSpPr txBox="1"/>
                <p:nvPr/>
              </p:nvSpPr>
              <p:spPr>
                <a:xfrm rot="17937184">
                  <a:off x="6257038" y="2556852"/>
                  <a:ext cx="39626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800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523ECDA2-7771-55E5-4AC5-13FD33758CB0}"/>
                    </a:ext>
                  </a:extLst>
                </p:cNvPr>
                <p:cNvSpPr txBox="1"/>
                <p:nvPr/>
              </p:nvSpPr>
              <p:spPr>
                <a:xfrm rot="17937184">
                  <a:off x="6504163" y="2577544"/>
                  <a:ext cx="46679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1600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B00D0693-3E05-E4AA-AD6A-4ECE014124E9}"/>
                    </a:ext>
                  </a:extLst>
                </p:cNvPr>
                <p:cNvSpPr txBox="1"/>
                <p:nvPr/>
              </p:nvSpPr>
              <p:spPr>
                <a:xfrm rot="17937184">
                  <a:off x="4415031" y="2578930"/>
                  <a:ext cx="43152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12.5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92A7FA29-743D-BA6C-4C17-E10B935BA3B4}"/>
                    </a:ext>
                  </a:extLst>
                </p:cNvPr>
                <p:cNvSpPr txBox="1"/>
                <p:nvPr/>
              </p:nvSpPr>
              <p:spPr>
                <a:xfrm rot="17937184">
                  <a:off x="3932725" y="2495591"/>
                  <a:ext cx="22794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48804C60-C68A-AFE2-8581-2118E1AC52C8}"/>
                  </a:ext>
                </a:extLst>
              </p:cNvPr>
              <p:cNvSpPr txBox="1"/>
              <p:nvPr/>
            </p:nvSpPr>
            <p:spPr>
              <a:xfrm>
                <a:off x="555154" y="2686719"/>
                <a:ext cx="396262" cy="19008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>
                  <a:lnSpc>
                    <a:spcPts val="3700"/>
                  </a:lnSpc>
                </a:pPr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120</a:t>
                </a:r>
              </a:p>
              <a:p>
                <a:pPr algn="r">
                  <a:lnSpc>
                    <a:spcPts val="3700"/>
                  </a:lnSpc>
                </a:pPr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80</a:t>
                </a:r>
              </a:p>
              <a:p>
                <a:pPr algn="r">
                  <a:lnSpc>
                    <a:spcPts val="3700"/>
                  </a:lnSpc>
                </a:pPr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</a:p>
              <a:p>
                <a:pPr algn="r">
                  <a:lnSpc>
                    <a:spcPts val="3700"/>
                  </a:lnSpc>
                </a:pPr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zh-CN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9317062A-C1BB-BDC4-0072-E260D38FA02E}"/>
                  </a:ext>
                </a:extLst>
              </p:cNvPr>
              <p:cNvSpPr txBox="1"/>
              <p:nvPr/>
            </p:nvSpPr>
            <p:spPr>
              <a:xfrm>
                <a:off x="-421616" y="4498502"/>
                <a:ext cx="14350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Ethanol (mM) :</a:t>
                </a:r>
              </a:p>
            </p:txBody>
          </p:sp>
        </p:grp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BEA009D5-0650-F456-5598-1D5C9413CC02}"/>
                </a:ext>
              </a:extLst>
            </p:cNvPr>
            <p:cNvSpPr txBox="1"/>
            <p:nvPr/>
          </p:nvSpPr>
          <p:spPr>
            <a:xfrm rot="10800000">
              <a:off x="462958" y="3386307"/>
              <a:ext cx="338554" cy="83612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Cell viability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5669124-24EA-55CD-C586-68AF247A5013}"/>
                </a:ext>
              </a:extLst>
            </p:cNvPr>
            <p:cNvSpPr txBox="1"/>
            <p:nvPr/>
          </p:nvSpPr>
          <p:spPr>
            <a:xfrm>
              <a:off x="1207053" y="3095591"/>
              <a:ext cx="3286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AB6B756-0FEF-4973-F7DD-DD42A1BD335A}"/>
                </a:ext>
              </a:extLst>
            </p:cNvPr>
            <p:cNvSpPr txBox="1"/>
            <p:nvPr/>
          </p:nvSpPr>
          <p:spPr>
            <a:xfrm>
              <a:off x="2045215" y="3097680"/>
              <a:ext cx="3286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595DB1EA-912E-EE24-5222-D363DAEF4893}"/>
                </a:ext>
              </a:extLst>
            </p:cNvPr>
            <p:cNvSpPr txBox="1"/>
            <p:nvPr/>
          </p:nvSpPr>
          <p:spPr>
            <a:xfrm>
              <a:off x="1500670" y="3102331"/>
              <a:ext cx="3286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134A128-75E8-D2C3-BC0C-EBB2382096BF}"/>
                </a:ext>
              </a:extLst>
            </p:cNvPr>
            <p:cNvSpPr txBox="1"/>
            <p:nvPr/>
          </p:nvSpPr>
          <p:spPr>
            <a:xfrm>
              <a:off x="1755976" y="3097680"/>
              <a:ext cx="3286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197379F-40B5-0308-D3B4-88CD99887373}"/>
                </a:ext>
              </a:extLst>
            </p:cNvPr>
            <p:cNvSpPr txBox="1"/>
            <p:nvPr/>
          </p:nvSpPr>
          <p:spPr>
            <a:xfrm>
              <a:off x="2171241" y="3249385"/>
              <a:ext cx="5939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0.0072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47F49E6-762A-043A-D665-1E6EE117C741}"/>
                </a:ext>
              </a:extLst>
            </p:cNvPr>
            <p:cNvSpPr txBox="1"/>
            <p:nvPr/>
          </p:nvSpPr>
          <p:spPr>
            <a:xfrm>
              <a:off x="2413058" y="3350756"/>
              <a:ext cx="7060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&lt;0.0001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7AE0721-86E9-763D-B49A-EAD91C8DED42}"/>
                </a:ext>
              </a:extLst>
            </p:cNvPr>
            <p:cNvSpPr txBox="1"/>
            <p:nvPr/>
          </p:nvSpPr>
          <p:spPr>
            <a:xfrm>
              <a:off x="2641317" y="3506640"/>
              <a:ext cx="6596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&lt;0.0001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A8F01AA-842C-84E0-6D7D-103FC45E7508}"/>
                </a:ext>
              </a:extLst>
            </p:cNvPr>
            <p:cNvSpPr txBox="1"/>
            <p:nvPr/>
          </p:nvSpPr>
          <p:spPr>
            <a:xfrm>
              <a:off x="3046503" y="3490587"/>
              <a:ext cx="7060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&lt;0.0001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B5D2AD10-1D1E-E08C-38B5-FF6EEA14BB1E}"/>
                </a:ext>
              </a:extLst>
            </p:cNvPr>
            <p:cNvSpPr txBox="1"/>
            <p:nvPr/>
          </p:nvSpPr>
          <p:spPr>
            <a:xfrm>
              <a:off x="3218119" y="4068036"/>
              <a:ext cx="7060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&lt;0.0001</a:t>
              </a:r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D23C01F1-813A-3EAC-01E8-2D946DE02307}"/>
              </a:ext>
            </a:extLst>
          </p:cNvPr>
          <p:cNvSpPr txBox="1"/>
          <p:nvPr/>
        </p:nvSpPr>
        <p:spPr>
          <a:xfrm>
            <a:off x="5417537" y="15856"/>
            <a:ext cx="14517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Fig1</a:t>
            </a:r>
            <a:endParaRPr lang="zh-CN" altLang="en-US" sz="1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84C9DB0-43BA-74C1-FDC7-D9126B27E864}"/>
              </a:ext>
            </a:extLst>
          </p:cNvPr>
          <p:cNvSpPr txBox="1"/>
          <p:nvPr/>
        </p:nvSpPr>
        <p:spPr>
          <a:xfrm>
            <a:off x="327261" y="3243713"/>
            <a:ext cx="61312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Supplementary Figure 1:</a:t>
            </a:r>
            <a:r>
              <a:rPr lang="zh-CN" altLang="en-US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most suitable concentration of Ethanol for in vitro model</a:t>
            </a:r>
            <a:r>
              <a:rPr lang="en-US" altLang="zh-CN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zh-CN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Cell viability detected by MTT assay after aml-12 cells seeded in 96-well plate treated by ethanol (0, 6.25, 12.5, 25, 50, 100, 200, 400, 800, 1600mM) for 24h. (n=3).</a:t>
            </a:r>
          </a:p>
          <a:p>
            <a:pPr algn="just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are the mean ± SEM with dots representing individual values of independent experiments. Values noted in the graph are shown as means ± SEM. NS means no significance.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050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A816A78-3281-AECD-FE71-7AF8DDFCA301}"/>
              </a:ext>
            </a:extLst>
          </p:cNvPr>
          <p:cNvSpPr txBox="1"/>
          <p:nvPr/>
        </p:nvSpPr>
        <p:spPr>
          <a:xfrm>
            <a:off x="69200" y="724867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  <a:rtl val="0"/>
              </a:rPr>
              <a:t>A</a:t>
            </a:r>
            <a:endParaRPr lang="zh-CN" altLang="en-US" sz="1000" b="1" spc="0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  <a:rtl val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AB6C271-F0F5-2BAE-DE0F-BC4D9FF72493}"/>
              </a:ext>
            </a:extLst>
          </p:cNvPr>
          <p:cNvGrpSpPr/>
          <p:nvPr/>
        </p:nvGrpSpPr>
        <p:grpSpPr>
          <a:xfrm>
            <a:off x="-255727" y="711066"/>
            <a:ext cx="4142614" cy="2344626"/>
            <a:chOff x="141454" y="1266633"/>
            <a:chExt cx="4142614" cy="234462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0A7805E1-4A94-2F8D-F6D8-E96F18AE26E0}"/>
                </a:ext>
              </a:extLst>
            </p:cNvPr>
            <p:cNvGrpSpPr/>
            <p:nvPr/>
          </p:nvGrpSpPr>
          <p:grpSpPr>
            <a:xfrm>
              <a:off x="141454" y="1266633"/>
              <a:ext cx="4142614" cy="2344626"/>
              <a:chOff x="110499" y="1344233"/>
              <a:chExt cx="4142614" cy="2344626"/>
            </a:xfrm>
          </p:grpSpPr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F9C167CA-5A50-07FF-155F-0EDCDE75FF0F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45002" y="2196709"/>
                <a:ext cx="1255852" cy="413503"/>
              </a:xfrm>
              <a:prstGeom prst="rect">
                <a:avLst/>
              </a:prstGeom>
            </p:spPr>
          </p:pic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0AF4D551-681A-372B-93EA-E8537C35E153}"/>
                  </a:ext>
                </a:extLst>
              </p:cNvPr>
              <p:cNvGrpSpPr/>
              <p:nvPr/>
            </p:nvGrpSpPr>
            <p:grpSpPr>
              <a:xfrm>
                <a:off x="1057382" y="1491792"/>
                <a:ext cx="3195731" cy="2197067"/>
                <a:chOff x="1073311" y="1713766"/>
                <a:chExt cx="3195731" cy="2197067"/>
              </a:xfrm>
            </p:grpSpPr>
            <p:grpSp>
              <p:nvGrpSpPr>
                <p:cNvPr id="29" name="组合 28">
                  <a:extLst>
                    <a:ext uri="{FF2B5EF4-FFF2-40B4-BE49-F238E27FC236}">
                      <a16:creationId xmlns:a16="http://schemas.microsoft.com/office/drawing/2014/main" id="{5A193E8C-E0AD-EA33-4076-7B99963CACA9}"/>
                    </a:ext>
                  </a:extLst>
                </p:cNvPr>
                <p:cNvGrpSpPr/>
                <p:nvPr/>
              </p:nvGrpSpPr>
              <p:grpSpPr>
                <a:xfrm>
                  <a:off x="1073311" y="1713766"/>
                  <a:ext cx="3001789" cy="2159578"/>
                  <a:chOff x="738362" y="1375039"/>
                  <a:chExt cx="3001789" cy="2159578"/>
                </a:xfrm>
              </p:grpSpPr>
              <p:graphicFrame>
                <p:nvGraphicFramePr>
                  <p:cNvPr id="34" name="对象 33">
                    <a:extLst>
                      <a:ext uri="{FF2B5EF4-FFF2-40B4-BE49-F238E27FC236}">
                        <a16:creationId xmlns:a16="http://schemas.microsoft.com/office/drawing/2014/main" id="{F36319EC-F1D9-8F6A-42EA-90D3ACE8AECC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382249780"/>
                      </p:ext>
                    </p:extLst>
                  </p:nvPr>
                </p:nvGraphicFramePr>
                <p:xfrm>
                  <a:off x="738362" y="1375039"/>
                  <a:ext cx="3001789" cy="2159578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Prism 8" r:id="rId4" imgW="3882983" imgH="3237544" progId="Prism8.Document">
                          <p:embed/>
                        </p:oleObj>
                      </mc:Choice>
                      <mc:Fallback>
                        <p:oleObj name="Prism 8" r:id="rId4" imgW="3882983" imgH="3237544" progId="Prism8.Document">
                          <p:embed/>
                          <p:pic>
                            <p:nvPicPr>
                              <p:cNvPr id="32" name="对象 31">
                                <a:extLst>
                                  <a:ext uri="{FF2B5EF4-FFF2-40B4-BE49-F238E27FC236}">
                                    <a16:creationId xmlns:a16="http://schemas.microsoft.com/office/drawing/2014/main" id="{193CA44A-558A-4444-A2CD-E6BCAFCCDBB0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5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738362" y="1375039"/>
                                <a:ext cx="3001789" cy="2159578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pic>
                <p:nvPicPr>
                  <p:cNvPr id="37" name="图片 36">
                    <a:extLst>
                      <a:ext uri="{FF2B5EF4-FFF2-40B4-BE49-F238E27FC236}">
                        <a16:creationId xmlns:a16="http://schemas.microsoft.com/office/drawing/2014/main" id="{39074E63-5AE3-5FA1-CEBE-FFBAD6B722E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739074" y="1478647"/>
                    <a:ext cx="383095" cy="1829853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33" name="图片 32">
                  <a:extLst>
                    <a:ext uri="{FF2B5EF4-FFF2-40B4-BE49-F238E27FC236}">
                      <a16:creationId xmlns:a16="http://schemas.microsoft.com/office/drawing/2014/main" id="{8DF80362-8388-B3D4-D721-A25A74DF89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401617" y="3453569"/>
                  <a:ext cx="2867425" cy="457264"/>
                </a:xfrm>
                <a:prstGeom prst="rect">
                  <a:avLst/>
                </a:prstGeom>
              </p:spPr>
            </p:pic>
          </p:grp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2B273A3-34D3-1D30-07F1-2765ABEF0583}"/>
                  </a:ext>
                </a:extLst>
              </p:cNvPr>
              <p:cNvSpPr txBox="1"/>
              <p:nvPr/>
            </p:nvSpPr>
            <p:spPr>
              <a:xfrm>
                <a:off x="1126938" y="1344233"/>
                <a:ext cx="396262" cy="19008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>
                  <a:lnSpc>
                    <a:spcPts val="3700"/>
                  </a:lnSpc>
                </a:pPr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120</a:t>
                </a:r>
              </a:p>
              <a:p>
                <a:pPr algn="r">
                  <a:lnSpc>
                    <a:spcPts val="3700"/>
                  </a:lnSpc>
                </a:pPr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80</a:t>
                </a:r>
              </a:p>
              <a:p>
                <a:pPr algn="r">
                  <a:lnSpc>
                    <a:spcPts val="3700"/>
                  </a:lnSpc>
                </a:pPr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</a:p>
              <a:p>
                <a:pPr algn="r">
                  <a:lnSpc>
                    <a:spcPts val="3700"/>
                  </a:lnSpc>
                </a:pPr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zh-CN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7D450E7A-A3C4-96EE-4D8B-E7556EEA8912}"/>
                  </a:ext>
                </a:extLst>
              </p:cNvPr>
              <p:cNvGrpSpPr/>
              <p:nvPr/>
            </p:nvGrpSpPr>
            <p:grpSpPr>
              <a:xfrm>
                <a:off x="1453666" y="3086237"/>
                <a:ext cx="2480588" cy="572593"/>
                <a:chOff x="1453666" y="3086237"/>
                <a:chExt cx="2480588" cy="572593"/>
              </a:xfrm>
            </p:grpSpPr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EF89BAD0-F15A-7E82-AF33-4C63FEB789BF}"/>
                    </a:ext>
                  </a:extLst>
                </p:cNvPr>
                <p:cNvSpPr txBox="1"/>
                <p:nvPr/>
              </p:nvSpPr>
              <p:spPr>
                <a:xfrm rot="17937184">
                  <a:off x="1462803" y="3136458"/>
                  <a:ext cx="22794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248F6B79-93EA-B8CB-FC77-ECB0083BE587}"/>
                    </a:ext>
                  </a:extLst>
                </p:cNvPr>
                <p:cNvSpPr txBox="1"/>
                <p:nvPr/>
              </p:nvSpPr>
              <p:spPr>
                <a:xfrm rot="17937184">
                  <a:off x="1519955" y="3249423"/>
                  <a:ext cx="57259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1.5625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8D81A315-0DBE-54C1-93C8-418206E4BC3F}"/>
                    </a:ext>
                  </a:extLst>
                </p:cNvPr>
                <p:cNvSpPr txBox="1"/>
                <p:nvPr/>
              </p:nvSpPr>
              <p:spPr>
                <a:xfrm rot="17937184">
                  <a:off x="1816075" y="3224356"/>
                  <a:ext cx="50206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3.125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D30FCE01-B2CC-DEA1-8864-7FB317BCA363}"/>
                    </a:ext>
                  </a:extLst>
                </p:cNvPr>
                <p:cNvSpPr txBox="1"/>
                <p:nvPr/>
              </p:nvSpPr>
              <p:spPr>
                <a:xfrm rot="17937184">
                  <a:off x="2116582" y="3193499"/>
                  <a:ext cx="43152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6.25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FA2FC55D-8DAF-A831-76DD-6306FC9AB661}"/>
                    </a:ext>
                  </a:extLst>
                </p:cNvPr>
                <p:cNvSpPr txBox="1"/>
                <p:nvPr/>
              </p:nvSpPr>
              <p:spPr>
                <a:xfrm rot="17937184">
                  <a:off x="2339661" y="3196530"/>
                  <a:ext cx="43152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12.5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7CE98400-2AD6-F8AA-62C9-7ACD78436ECA}"/>
                    </a:ext>
                  </a:extLst>
                </p:cNvPr>
                <p:cNvSpPr txBox="1"/>
                <p:nvPr/>
              </p:nvSpPr>
              <p:spPr>
                <a:xfrm rot="17937184">
                  <a:off x="2640822" y="3168439"/>
                  <a:ext cx="325730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25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74BB11FE-D633-163B-D885-B8FE836DE5BF}"/>
                    </a:ext>
                  </a:extLst>
                </p:cNvPr>
                <p:cNvSpPr txBox="1"/>
                <p:nvPr/>
              </p:nvSpPr>
              <p:spPr>
                <a:xfrm rot="17937184">
                  <a:off x="2880550" y="3155714"/>
                  <a:ext cx="325730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50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C718EBBF-C5F5-33D9-D7FB-E95B605CF5FB}"/>
                    </a:ext>
                  </a:extLst>
                </p:cNvPr>
                <p:cNvSpPr txBox="1"/>
                <p:nvPr/>
              </p:nvSpPr>
              <p:spPr>
                <a:xfrm rot="17937184">
                  <a:off x="3109184" y="3182967"/>
                  <a:ext cx="39626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100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862A39C1-FACD-9CE6-DDF3-91C85CF61814}"/>
                    </a:ext>
                  </a:extLst>
                </p:cNvPr>
                <p:cNvSpPr txBox="1"/>
                <p:nvPr/>
              </p:nvSpPr>
              <p:spPr>
                <a:xfrm rot="17937184">
                  <a:off x="3358817" y="3180786"/>
                  <a:ext cx="39626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200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5D872157-60A4-22C8-136C-F7FDB90549BB}"/>
                    </a:ext>
                  </a:extLst>
                </p:cNvPr>
                <p:cNvSpPr txBox="1"/>
                <p:nvPr/>
              </p:nvSpPr>
              <p:spPr>
                <a:xfrm rot="17937184">
                  <a:off x="3575342" y="3218415"/>
                  <a:ext cx="47160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&gt;200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ADBA3DA-E376-71D5-4074-693B44FA516F}"/>
                  </a:ext>
                </a:extLst>
              </p:cNvPr>
              <p:cNvSpPr txBox="1"/>
              <p:nvPr/>
            </p:nvSpPr>
            <p:spPr>
              <a:xfrm rot="10800000">
                <a:off x="932996" y="1967616"/>
                <a:ext cx="338554" cy="83612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Cell viability</a:t>
                </a:r>
                <a:endParaRPr lang="zh-CN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D04D705-CACF-2206-22AC-E0BB2E5938C9}"/>
                  </a:ext>
                </a:extLst>
              </p:cNvPr>
              <p:cNvSpPr txBox="1"/>
              <p:nvPr/>
            </p:nvSpPr>
            <p:spPr>
              <a:xfrm>
                <a:off x="110499" y="3175781"/>
                <a:ext cx="14350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PHI (</a:t>
                </a:r>
                <a:r>
                  <a:rPr lang="en-US" altLang="zh-CN" sz="1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μg</a:t>
                </a: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/ml):</a:t>
                </a: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A703848-294F-B601-DCAA-2E7E113DC666}"/>
                </a:ext>
              </a:extLst>
            </p:cNvPr>
            <p:cNvSpPr txBox="1"/>
            <p:nvPr/>
          </p:nvSpPr>
          <p:spPr>
            <a:xfrm>
              <a:off x="3336747" y="1526655"/>
              <a:ext cx="6721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E75CD80C-7826-43B0-23E0-BDC9689A7C21}"/>
                </a:ext>
              </a:extLst>
            </p:cNvPr>
            <p:cNvCxnSpPr/>
            <p:nvPr/>
          </p:nvCxnSpPr>
          <p:spPr>
            <a:xfrm>
              <a:off x="1591970" y="1726046"/>
              <a:ext cx="2348629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6E148AD-7558-2BDF-D895-010694162B02}"/>
              </a:ext>
            </a:extLst>
          </p:cNvPr>
          <p:cNvGrpSpPr/>
          <p:nvPr/>
        </p:nvGrpSpPr>
        <p:grpSpPr>
          <a:xfrm>
            <a:off x="-42965" y="3191631"/>
            <a:ext cx="3868094" cy="2375063"/>
            <a:chOff x="-259055" y="5180468"/>
            <a:chExt cx="3868094" cy="2375063"/>
          </a:xfrm>
        </p:grpSpPr>
        <p:graphicFrame>
          <p:nvGraphicFramePr>
            <p:cNvPr id="40" name="对象 39">
              <a:extLst>
                <a:ext uri="{FF2B5EF4-FFF2-40B4-BE49-F238E27FC236}">
                  <a16:creationId xmlns:a16="http://schemas.microsoft.com/office/drawing/2014/main" id="{01755B09-7FC5-C6CA-9594-7E01C041188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20665160"/>
                </p:ext>
              </p:extLst>
            </p:nvPr>
          </p:nvGraphicFramePr>
          <p:xfrm>
            <a:off x="798050" y="5344619"/>
            <a:ext cx="2810989" cy="1986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8" imgW="3549137" imgH="2508808" progId="Prism8.Document">
                    <p:embed/>
                  </p:oleObj>
                </mc:Choice>
                <mc:Fallback>
                  <p:oleObj name="Prism 8" r:id="rId8" imgW="3549137" imgH="2508808" progId="Prism8.Document">
                    <p:embed/>
                    <p:pic>
                      <p:nvPicPr>
                        <p:cNvPr id="5" name="对象 4">
                          <a:extLst>
                            <a:ext uri="{FF2B5EF4-FFF2-40B4-BE49-F238E27FC236}">
                              <a16:creationId xmlns:a16="http://schemas.microsoft.com/office/drawing/2014/main" id="{26FB39F4-C648-4A2E-9430-60A562DAC20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798050" y="5344619"/>
                          <a:ext cx="2810989" cy="198629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551B9E91-EB16-D60C-583D-EA4B8C8A71F1}"/>
                </a:ext>
              </a:extLst>
            </p:cNvPr>
            <p:cNvCxnSpPr>
              <a:cxnSpLocks/>
            </p:cNvCxnSpPr>
            <p:nvPr/>
          </p:nvCxnSpPr>
          <p:spPr>
            <a:xfrm>
              <a:off x="2678667" y="7273816"/>
              <a:ext cx="175587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A40392A5-2EF6-1387-E412-540C6F90246C}"/>
                </a:ext>
              </a:extLst>
            </p:cNvPr>
            <p:cNvGrpSpPr/>
            <p:nvPr/>
          </p:nvGrpSpPr>
          <p:grpSpPr>
            <a:xfrm>
              <a:off x="156409" y="5224986"/>
              <a:ext cx="2425549" cy="2314091"/>
              <a:chOff x="719437" y="3104504"/>
              <a:chExt cx="2772525" cy="2314091"/>
            </a:xfrm>
          </p:grpSpPr>
          <p:pic>
            <p:nvPicPr>
              <p:cNvPr id="64" name="图片 63">
                <a:extLst>
                  <a:ext uri="{FF2B5EF4-FFF2-40B4-BE49-F238E27FC236}">
                    <a16:creationId xmlns:a16="http://schemas.microsoft.com/office/drawing/2014/main" id="{F1B6E6B9-C2D1-E183-14F2-05516E17A8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19437" y="3198760"/>
                <a:ext cx="1028680" cy="1717479"/>
              </a:xfrm>
              <a:prstGeom prst="rect">
                <a:avLst/>
              </a:prstGeom>
            </p:spPr>
          </p:pic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06C64F76-9E4D-130A-25CA-219DAFB9BBE5}"/>
                  </a:ext>
                </a:extLst>
              </p:cNvPr>
              <p:cNvSpPr txBox="1"/>
              <p:nvPr/>
            </p:nvSpPr>
            <p:spPr>
              <a:xfrm>
                <a:off x="1379573" y="3104504"/>
                <a:ext cx="452948" cy="19008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>
                  <a:lnSpc>
                    <a:spcPts val="3700"/>
                  </a:lnSpc>
                </a:pPr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120</a:t>
                </a:r>
              </a:p>
              <a:p>
                <a:pPr algn="r">
                  <a:lnSpc>
                    <a:spcPts val="3700"/>
                  </a:lnSpc>
                </a:pPr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80</a:t>
                </a:r>
              </a:p>
              <a:p>
                <a:pPr algn="r">
                  <a:lnSpc>
                    <a:spcPts val="3700"/>
                  </a:lnSpc>
                </a:pPr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</a:p>
              <a:p>
                <a:pPr algn="r">
                  <a:lnSpc>
                    <a:spcPts val="3700"/>
                  </a:lnSpc>
                </a:pPr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zh-CN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67" name="图片 66">
                <a:extLst>
                  <a:ext uri="{FF2B5EF4-FFF2-40B4-BE49-F238E27FC236}">
                    <a16:creationId xmlns:a16="http://schemas.microsoft.com/office/drawing/2014/main" id="{66F7EE2F-322C-73EB-D13E-E1FF719E14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05855" y="5047068"/>
                <a:ext cx="1486107" cy="371527"/>
              </a:xfrm>
              <a:prstGeom prst="rect">
                <a:avLst/>
              </a:prstGeom>
            </p:spPr>
          </p:pic>
        </p:grp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8A6D68AC-191E-7E6A-55E4-CC52C25E603B}"/>
                </a:ext>
              </a:extLst>
            </p:cNvPr>
            <p:cNvSpPr txBox="1"/>
            <p:nvPr/>
          </p:nvSpPr>
          <p:spPr>
            <a:xfrm rot="10800000">
              <a:off x="564067" y="5830636"/>
              <a:ext cx="338554" cy="83612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Cell viability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5FB71811-4B48-D955-0DB3-956F00BEF60C}"/>
                </a:ext>
              </a:extLst>
            </p:cNvPr>
            <p:cNvSpPr txBox="1"/>
            <p:nvPr/>
          </p:nvSpPr>
          <p:spPr>
            <a:xfrm>
              <a:off x="-259055" y="7129431"/>
              <a:ext cx="1435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PHI (</a:t>
              </a:r>
              <a:r>
                <a:rPr lang="en-US" altLang="zh-CN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μg</a:t>
              </a: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/ml):</a:t>
              </a:r>
            </a:p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Ethanol(200mM):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96440C75-6034-3BBB-3ADF-F17512B6472F}"/>
                </a:ext>
              </a:extLst>
            </p:cNvPr>
            <p:cNvCxnSpPr>
              <a:cxnSpLocks/>
            </p:cNvCxnSpPr>
            <p:nvPr/>
          </p:nvCxnSpPr>
          <p:spPr>
            <a:xfrm>
              <a:off x="1389531" y="5682984"/>
              <a:ext cx="317614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72251CDE-7917-5945-CFBF-68DC97F1BB0E}"/>
                </a:ext>
              </a:extLst>
            </p:cNvPr>
            <p:cNvCxnSpPr>
              <a:cxnSpLocks/>
            </p:cNvCxnSpPr>
            <p:nvPr/>
          </p:nvCxnSpPr>
          <p:spPr>
            <a:xfrm>
              <a:off x="1876944" y="5783186"/>
              <a:ext cx="309604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420B73A7-ADFC-CDD6-0E5E-A10C3E01FA02}"/>
                </a:ext>
              </a:extLst>
            </p:cNvPr>
            <p:cNvSpPr txBox="1"/>
            <p:nvPr/>
          </p:nvSpPr>
          <p:spPr>
            <a:xfrm>
              <a:off x="1095100" y="5488673"/>
              <a:ext cx="7893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P=0.0003</a:t>
              </a: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CFA60F4E-BCC4-97A0-2A5E-13E46F00B81B}"/>
                </a:ext>
              </a:extLst>
            </p:cNvPr>
            <p:cNvSpPr txBox="1"/>
            <p:nvPr/>
          </p:nvSpPr>
          <p:spPr>
            <a:xfrm>
              <a:off x="1684466" y="5559350"/>
              <a:ext cx="8378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P=0.0026</a:t>
              </a:r>
            </a:p>
          </p:txBody>
        </p:sp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5D5EF23C-60BB-4417-37F3-D39FE40AA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203708" y="7062710"/>
              <a:ext cx="1892703" cy="476367"/>
            </a:xfrm>
            <a:prstGeom prst="rect">
              <a:avLst/>
            </a:prstGeom>
          </p:spPr>
        </p:pic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763C0AD6-A7A1-ADE9-C567-310A61CC64CF}"/>
                </a:ext>
              </a:extLst>
            </p:cNvPr>
            <p:cNvSpPr txBox="1"/>
            <p:nvPr/>
          </p:nvSpPr>
          <p:spPr>
            <a:xfrm>
              <a:off x="1275652" y="7122723"/>
              <a:ext cx="21533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 -          -         50      100      200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59F39AB5-556F-60DF-FA2D-1CEEA7E3ED0A}"/>
                </a:ext>
              </a:extLst>
            </p:cNvPr>
            <p:cNvSpPr txBox="1"/>
            <p:nvPr/>
          </p:nvSpPr>
          <p:spPr>
            <a:xfrm>
              <a:off x="1269470" y="7309310"/>
              <a:ext cx="18341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 -          +         +         +        +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6915F26E-09B7-131D-5E91-D904C5070804}"/>
                </a:ext>
              </a:extLst>
            </p:cNvPr>
            <p:cNvCxnSpPr>
              <a:cxnSpLocks/>
            </p:cNvCxnSpPr>
            <p:nvPr/>
          </p:nvCxnSpPr>
          <p:spPr>
            <a:xfrm>
              <a:off x="1876944" y="5566470"/>
              <a:ext cx="704258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821857DB-1380-FFCB-9AD4-E553A92AD17C}"/>
                </a:ext>
              </a:extLst>
            </p:cNvPr>
            <p:cNvCxnSpPr>
              <a:cxnSpLocks/>
            </p:cNvCxnSpPr>
            <p:nvPr/>
          </p:nvCxnSpPr>
          <p:spPr>
            <a:xfrm>
              <a:off x="1891082" y="5367450"/>
              <a:ext cx="1096002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7E8630B1-6E44-4605-B950-F6893A976735}"/>
                </a:ext>
              </a:extLst>
            </p:cNvPr>
            <p:cNvSpPr txBox="1"/>
            <p:nvPr/>
          </p:nvSpPr>
          <p:spPr>
            <a:xfrm>
              <a:off x="1698454" y="5384594"/>
              <a:ext cx="8378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P=0.0006</a:t>
              </a: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D8CD97AD-6B5B-643A-AA13-51F83B759CDD}"/>
                </a:ext>
              </a:extLst>
            </p:cNvPr>
            <p:cNvSpPr txBox="1"/>
            <p:nvPr/>
          </p:nvSpPr>
          <p:spPr>
            <a:xfrm>
              <a:off x="1699856" y="5180468"/>
              <a:ext cx="8378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P=0.0004</a:t>
              </a:r>
            </a:p>
          </p:txBody>
        </p:sp>
      </p:grpSp>
      <p:sp>
        <p:nvSpPr>
          <p:cNvPr id="68" name="文本框 67">
            <a:extLst>
              <a:ext uri="{FF2B5EF4-FFF2-40B4-BE49-F238E27FC236}">
                <a16:creationId xmlns:a16="http://schemas.microsoft.com/office/drawing/2014/main" id="{5C95139E-3407-9FFC-5084-B58BAA24E2D3}"/>
              </a:ext>
            </a:extLst>
          </p:cNvPr>
          <p:cNvSpPr txBox="1"/>
          <p:nvPr/>
        </p:nvSpPr>
        <p:spPr>
          <a:xfrm>
            <a:off x="5417537" y="15856"/>
            <a:ext cx="14517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Fig2</a:t>
            </a:r>
            <a:endParaRPr lang="zh-CN" altLang="en-US" sz="1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BFB58C10-F5DD-E687-6031-F824DAFB6AA6}"/>
              </a:ext>
            </a:extLst>
          </p:cNvPr>
          <p:cNvSpPr txBox="1"/>
          <p:nvPr/>
        </p:nvSpPr>
        <p:spPr>
          <a:xfrm>
            <a:off x="67600" y="3091079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000" b="1" spc="0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  <a:rtl val="0"/>
              </a:rPr>
              <a:t>B</a:t>
            </a:r>
            <a:endParaRPr lang="zh-CN" altLang="en-US" sz="1000" b="1" spc="0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  <a:rtl val="0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68177255-E62E-866C-B309-AFEB24E4FE9C}"/>
              </a:ext>
            </a:extLst>
          </p:cNvPr>
          <p:cNvSpPr txBox="1"/>
          <p:nvPr/>
        </p:nvSpPr>
        <p:spPr>
          <a:xfrm>
            <a:off x="327261" y="6208300"/>
            <a:ext cx="61312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Supplementary Figure 2:</a:t>
            </a:r>
            <a:r>
              <a:rPr lang="zh-CN" altLang="en-US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ytotoxicity and </a:t>
            </a:r>
            <a:r>
              <a:rPr lang="en-US" altLang="zh-CN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fficacy of </a:t>
            </a:r>
            <a:r>
              <a:rPr lang="en-US" altLang="zh-CN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Philyrin</a:t>
            </a:r>
            <a:r>
              <a:rPr lang="en-US" altLang="zh-CN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zh-CN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The </a:t>
            </a:r>
            <a:r>
              <a:rPr lang="en-US" altLang="zh-CN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Cell viability detected by MTT assay after aml-12 cells seeded in 96-well plate treated by a series concentrations of </a:t>
            </a:r>
            <a:r>
              <a:rPr lang="en-US" altLang="zh-CN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Phillyrin</a:t>
            </a:r>
            <a:r>
              <a:rPr lang="en-US" altLang="zh-CN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(0, 1.5625, 3.125, 6.25, 12.5, 25, 50, 100, 200, &gt;200μg/ml, </a:t>
            </a:r>
            <a:r>
              <a:rPr lang="en-US" altLang="zh-CN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Phillyrin</a:t>
            </a:r>
            <a:r>
              <a:rPr lang="en-US" altLang="zh-CN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precipitates at higher concentration, n=3).</a:t>
            </a:r>
          </a:p>
          <a:p>
            <a:pPr algn="just"/>
            <a:r>
              <a:rPr lang="en-US" altLang="zh-CN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 The effectiveness of </a:t>
            </a:r>
            <a:r>
              <a:rPr lang="en-US" altLang="zh-CN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Phillyrin</a:t>
            </a:r>
            <a:r>
              <a:rPr lang="en-US" altLang="zh-CN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(50, 100 200</a:t>
            </a:r>
            <a:r>
              <a:rPr lang="el-GR" altLang="zh-CN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μ</a:t>
            </a:r>
            <a:r>
              <a:rPr lang="en-US" altLang="zh-CN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g/ml) was tested under the stable stimulated by 200mM ethanol. (n=3).</a:t>
            </a:r>
          </a:p>
          <a:p>
            <a:pPr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Results are the mean ± SEM with dots representing individual values of independent experiments. Values noted in the graph are shown as means ± SEM. NS means no significance.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03A36042-8B43-5DE6-BF1A-D2C3F7C485CA}"/>
              </a:ext>
            </a:extLst>
          </p:cNvPr>
          <p:cNvGrpSpPr/>
          <p:nvPr/>
        </p:nvGrpSpPr>
        <p:grpSpPr>
          <a:xfrm>
            <a:off x="110417" y="315028"/>
            <a:ext cx="5610933" cy="4230279"/>
            <a:chOff x="110417" y="315028"/>
            <a:chExt cx="5610933" cy="4230279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7707517C-AE69-6FF8-06D2-86D03F3EB30B}"/>
                </a:ext>
              </a:extLst>
            </p:cNvPr>
            <p:cNvSpPr txBox="1"/>
            <p:nvPr/>
          </p:nvSpPr>
          <p:spPr>
            <a:xfrm>
              <a:off x="144745" y="315028"/>
              <a:ext cx="690245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6843C29D-A6E6-88C2-0482-89E05BA30496}"/>
                </a:ext>
              </a:extLst>
            </p:cNvPr>
            <p:cNvGrpSpPr/>
            <p:nvPr/>
          </p:nvGrpSpPr>
          <p:grpSpPr>
            <a:xfrm>
              <a:off x="397751" y="372036"/>
              <a:ext cx="5323599" cy="3960254"/>
              <a:chOff x="397751" y="7651600"/>
              <a:chExt cx="5323599" cy="3960254"/>
            </a:xfrm>
          </p:grpSpPr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CDCD89FA-08B7-8172-5B95-DC01D7C11E67}"/>
                  </a:ext>
                </a:extLst>
              </p:cNvPr>
              <p:cNvGrpSpPr/>
              <p:nvPr/>
            </p:nvGrpSpPr>
            <p:grpSpPr>
              <a:xfrm>
                <a:off x="3517879" y="7651600"/>
                <a:ext cx="1814870" cy="666142"/>
                <a:chOff x="848586" y="7657150"/>
                <a:chExt cx="1814870" cy="666142"/>
              </a:xfrm>
            </p:grpSpPr>
            <p:cxnSp>
              <p:nvCxnSpPr>
                <p:cNvPr id="81" name="直接连接符 80">
                  <a:extLst>
                    <a:ext uri="{FF2B5EF4-FFF2-40B4-BE49-F238E27FC236}">
                      <a16:creationId xmlns:a16="http://schemas.microsoft.com/office/drawing/2014/main" id="{6FD41719-3820-FFC4-9219-B7BD1AD09B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23393" y="8254915"/>
                  <a:ext cx="250504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直接连接符 81">
                  <a:extLst>
                    <a:ext uri="{FF2B5EF4-FFF2-40B4-BE49-F238E27FC236}">
                      <a16:creationId xmlns:a16="http://schemas.microsoft.com/office/drawing/2014/main" id="{EAD6797A-B5F3-E481-507F-830CE737B3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21534" y="8254915"/>
                  <a:ext cx="250504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直接连接符 82">
                  <a:extLst>
                    <a:ext uri="{FF2B5EF4-FFF2-40B4-BE49-F238E27FC236}">
                      <a16:creationId xmlns:a16="http://schemas.microsoft.com/office/drawing/2014/main" id="{C9BB08C4-FFBD-0006-2539-B1B8549997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21534" y="8130869"/>
                  <a:ext cx="540614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直接连接符 83">
                  <a:extLst>
                    <a:ext uri="{FF2B5EF4-FFF2-40B4-BE49-F238E27FC236}">
                      <a16:creationId xmlns:a16="http://schemas.microsoft.com/office/drawing/2014/main" id="{1635AB3B-69AB-B689-7002-485960D532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16080" y="7994324"/>
                  <a:ext cx="888363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直接连接符 84">
                  <a:extLst>
                    <a:ext uri="{FF2B5EF4-FFF2-40B4-BE49-F238E27FC236}">
                      <a16:creationId xmlns:a16="http://schemas.microsoft.com/office/drawing/2014/main" id="{3E8DC3F2-3834-4ED3-4691-A577574B25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16626" y="7879288"/>
                  <a:ext cx="1546830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86" name="文本框 85">
                  <a:extLst>
                    <a:ext uri="{FF2B5EF4-FFF2-40B4-BE49-F238E27FC236}">
                      <a16:creationId xmlns:a16="http://schemas.microsoft.com/office/drawing/2014/main" id="{CD6DCF5D-46C0-5069-7011-42B13163C927}"/>
                    </a:ext>
                  </a:extLst>
                </p:cNvPr>
                <p:cNvSpPr txBox="1"/>
                <p:nvPr/>
              </p:nvSpPr>
              <p:spPr>
                <a:xfrm>
                  <a:off x="848586" y="8077071"/>
                  <a:ext cx="73289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P=0.0010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" name="文本框 86">
                  <a:extLst>
                    <a:ext uri="{FF2B5EF4-FFF2-40B4-BE49-F238E27FC236}">
                      <a16:creationId xmlns:a16="http://schemas.microsoft.com/office/drawing/2014/main" id="{293CCA0A-98DC-18A4-BC35-54249AC980FA}"/>
                    </a:ext>
                  </a:extLst>
                </p:cNvPr>
                <p:cNvSpPr txBox="1"/>
                <p:nvPr/>
              </p:nvSpPr>
              <p:spPr>
                <a:xfrm>
                  <a:off x="1414101" y="8066823"/>
                  <a:ext cx="73289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P=0.0532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" name="文本框 87">
                  <a:extLst>
                    <a:ext uri="{FF2B5EF4-FFF2-40B4-BE49-F238E27FC236}">
                      <a16:creationId xmlns:a16="http://schemas.microsoft.com/office/drawing/2014/main" id="{EEF58B01-B973-376B-118B-8C2284E3F1CE}"/>
                    </a:ext>
                  </a:extLst>
                </p:cNvPr>
                <p:cNvSpPr txBox="1"/>
                <p:nvPr/>
              </p:nvSpPr>
              <p:spPr>
                <a:xfrm>
                  <a:off x="1475946" y="7807657"/>
                  <a:ext cx="73289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P=0.0021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" name="文本框 88">
                  <a:extLst>
                    <a:ext uri="{FF2B5EF4-FFF2-40B4-BE49-F238E27FC236}">
                      <a16:creationId xmlns:a16="http://schemas.microsoft.com/office/drawing/2014/main" id="{702AF3F3-AEBE-5EFE-AAD3-6DF47F31D37C}"/>
                    </a:ext>
                  </a:extLst>
                </p:cNvPr>
                <p:cNvSpPr txBox="1"/>
                <p:nvPr/>
              </p:nvSpPr>
              <p:spPr>
                <a:xfrm>
                  <a:off x="1325394" y="7933464"/>
                  <a:ext cx="73289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P=0.0180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" name="文本框 89">
                  <a:extLst>
                    <a:ext uri="{FF2B5EF4-FFF2-40B4-BE49-F238E27FC236}">
                      <a16:creationId xmlns:a16="http://schemas.microsoft.com/office/drawing/2014/main" id="{53E8211E-E0B9-2746-4FFD-961A5102AB02}"/>
                    </a:ext>
                  </a:extLst>
                </p:cNvPr>
                <p:cNvSpPr txBox="1"/>
                <p:nvPr/>
              </p:nvSpPr>
              <p:spPr>
                <a:xfrm>
                  <a:off x="1668721" y="7657150"/>
                  <a:ext cx="31931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ns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7" name="组合 26">
                <a:extLst>
                  <a:ext uri="{FF2B5EF4-FFF2-40B4-BE49-F238E27FC236}">
                    <a16:creationId xmlns:a16="http://schemas.microsoft.com/office/drawing/2014/main" id="{AB429B78-075D-153B-0E37-38E082330A2C}"/>
                  </a:ext>
                </a:extLst>
              </p:cNvPr>
              <p:cNvGrpSpPr/>
              <p:nvPr/>
            </p:nvGrpSpPr>
            <p:grpSpPr>
              <a:xfrm>
                <a:off x="397751" y="7814644"/>
                <a:ext cx="5323599" cy="3797210"/>
                <a:chOff x="396244" y="7752280"/>
                <a:chExt cx="5648883" cy="3859575"/>
              </a:xfrm>
            </p:grpSpPr>
            <p:grpSp>
              <p:nvGrpSpPr>
                <p:cNvPr id="61" name="组合 60">
                  <a:extLst>
                    <a:ext uri="{FF2B5EF4-FFF2-40B4-BE49-F238E27FC236}">
                      <a16:creationId xmlns:a16="http://schemas.microsoft.com/office/drawing/2014/main" id="{0E2EA42C-D478-0880-CDDE-A1765B6CC56C}"/>
                    </a:ext>
                  </a:extLst>
                </p:cNvPr>
                <p:cNvGrpSpPr/>
                <p:nvPr/>
              </p:nvGrpSpPr>
              <p:grpSpPr>
                <a:xfrm>
                  <a:off x="422414" y="7778251"/>
                  <a:ext cx="2745739" cy="2032485"/>
                  <a:chOff x="422414" y="7778251"/>
                  <a:chExt cx="2745739" cy="2032485"/>
                </a:xfrm>
              </p:grpSpPr>
              <p:graphicFrame>
                <p:nvGraphicFramePr>
                  <p:cNvPr id="77" name="对象 76">
                    <a:extLst>
                      <a:ext uri="{FF2B5EF4-FFF2-40B4-BE49-F238E27FC236}">
                        <a16:creationId xmlns:a16="http://schemas.microsoft.com/office/drawing/2014/main" id="{8808582F-FCCB-C33D-07CB-F025A80B7087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315510780"/>
                      </p:ext>
                    </p:extLst>
                  </p:nvPr>
                </p:nvGraphicFramePr>
                <p:xfrm>
                  <a:off x="623390" y="7857444"/>
                  <a:ext cx="2544763" cy="1953292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Prism 8" r:id="rId3" imgW="3413366" imgH="3232863" progId="Prism8.Document">
                          <p:embed/>
                        </p:oleObj>
                      </mc:Choice>
                      <mc:Fallback>
                        <p:oleObj name="Prism 8" r:id="rId3" imgW="3413366" imgH="3232863" progId="Prism8.Document">
                          <p:embed/>
                          <p:pic>
                            <p:nvPicPr>
                              <p:cNvPr id="184" name="对象 183">
                                <a:extLst>
                                  <a:ext uri="{FF2B5EF4-FFF2-40B4-BE49-F238E27FC236}">
                                    <a16:creationId xmlns:a16="http://schemas.microsoft.com/office/drawing/2014/main" id="{5C36EE88-72FE-2755-1E03-2F732EDCEEEB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4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623390" y="7857444"/>
                                <a:ext cx="2544763" cy="1953292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pic>
                <p:nvPicPr>
                  <p:cNvPr id="78" name="图片 77">
                    <a:extLst>
                      <a:ext uri="{FF2B5EF4-FFF2-40B4-BE49-F238E27FC236}">
                        <a16:creationId xmlns:a16="http://schemas.microsoft.com/office/drawing/2014/main" id="{4AF837A0-C722-9384-2622-E76FD76818C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666519" y="7976543"/>
                    <a:ext cx="218036" cy="1625572"/>
                  </a:xfrm>
                  <a:prstGeom prst="rect">
                    <a:avLst/>
                  </a:prstGeom>
                </p:spPr>
              </p:pic>
              <p:sp>
                <p:nvSpPr>
                  <p:cNvPr id="79" name="文本框 78">
                    <a:extLst>
                      <a:ext uri="{FF2B5EF4-FFF2-40B4-BE49-F238E27FC236}">
                        <a16:creationId xmlns:a16="http://schemas.microsoft.com/office/drawing/2014/main" id="{7EE7C199-DC10-CAD8-C18C-4834E1C3FD21}"/>
                      </a:ext>
                    </a:extLst>
                  </p:cNvPr>
                  <p:cNvSpPr txBox="1"/>
                  <p:nvPr/>
                </p:nvSpPr>
                <p:spPr>
                  <a:xfrm rot="10800000">
                    <a:off x="422414" y="8286793"/>
                    <a:ext cx="338554" cy="1038105"/>
                  </a:xfrm>
                  <a:prstGeom prst="rect">
                    <a:avLst/>
                  </a:prstGeom>
                  <a:noFill/>
                </p:spPr>
                <p:txBody>
                  <a:bodyPr vert="eaVert" wrap="none" rtlCol="0">
                    <a:spAutoFit/>
                  </a:bodyPr>
                  <a:lstStyle/>
                  <a:p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Serum AST(U/L)</a:t>
                    </a:r>
                    <a:endParaRPr lang="zh-CN" altLang="en-US" sz="1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0" name="文本框 79">
                    <a:extLst>
                      <a:ext uri="{FF2B5EF4-FFF2-40B4-BE49-F238E27FC236}">
                        <a16:creationId xmlns:a16="http://schemas.microsoft.com/office/drawing/2014/main" id="{C84DD17A-9C63-860C-FFF3-0E9E4C5A48C2}"/>
                      </a:ext>
                    </a:extLst>
                  </p:cNvPr>
                  <p:cNvSpPr txBox="1"/>
                  <p:nvPr/>
                </p:nvSpPr>
                <p:spPr>
                  <a:xfrm>
                    <a:off x="602990" y="7778251"/>
                    <a:ext cx="396262" cy="19489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200</a:t>
                    </a:r>
                  </a:p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150</a:t>
                    </a:r>
                  </a:p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100</a:t>
                    </a:r>
                  </a:p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50</a:t>
                    </a:r>
                  </a:p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  <a:endParaRPr lang="zh-CN" altLang="en-US" sz="1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62" name="组合 61">
                  <a:extLst>
                    <a:ext uri="{FF2B5EF4-FFF2-40B4-BE49-F238E27FC236}">
                      <a16:creationId xmlns:a16="http://schemas.microsoft.com/office/drawing/2014/main" id="{533C5AD5-CA3A-1874-6A49-6AED54DEF1EF}"/>
                    </a:ext>
                  </a:extLst>
                </p:cNvPr>
                <p:cNvGrpSpPr/>
                <p:nvPr/>
              </p:nvGrpSpPr>
              <p:grpSpPr>
                <a:xfrm>
                  <a:off x="396244" y="9583205"/>
                  <a:ext cx="2748098" cy="2028650"/>
                  <a:chOff x="396244" y="9583205"/>
                  <a:chExt cx="2748098" cy="2028650"/>
                </a:xfrm>
              </p:grpSpPr>
              <p:graphicFrame>
                <p:nvGraphicFramePr>
                  <p:cNvPr id="73" name="对象 72">
                    <a:extLst>
                      <a:ext uri="{FF2B5EF4-FFF2-40B4-BE49-F238E27FC236}">
                        <a16:creationId xmlns:a16="http://schemas.microsoft.com/office/drawing/2014/main" id="{BC06AE0A-B76D-06F3-7C3A-6B5817D315A8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275249581"/>
                      </p:ext>
                    </p:extLst>
                  </p:nvPr>
                </p:nvGraphicFramePr>
                <p:xfrm>
                  <a:off x="623390" y="9671738"/>
                  <a:ext cx="2520952" cy="1940117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Prism 8" r:id="rId6" imgW="3389237" imgH="3232863" progId="Prism8.Document">
                          <p:embed/>
                        </p:oleObj>
                      </mc:Choice>
                      <mc:Fallback>
                        <p:oleObj name="Prism 8" r:id="rId6" imgW="3389237" imgH="3232863" progId="Prism8.Document">
                          <p:embed/>
                          <p:pic>
                            <p:nvPicPr>
                              <p:cNvPr id="177" name="对象 176">
                                <a:extLst>
                                  <a:ext uri="{FF2B5EF4-FFF2-40B4-BE49-F238E27FC236}">
                                    <a16:creationId xmlns:a16="http://schemas.microsoft.com/office/drawing/2014/main" id="{5331F6F4-BC3C-F145-BDD6-6D9F0CC68107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7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623390" y="9671738"/>
                                <a:ext cx="2520952" cy="1940117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pic>
                <p:nvPicPr>
                  <p:cNvPr id="74" name="图片 73">
                    <a:extLst>
                      <a:ext uri="{FF2B5EF4-FFF2-40B4-BE49-F238E27FC236}">
                        <a16:creationId xmlns:a16="http://schemas.microsoft.com/office/drawing/2014/main" id="{469ECA36-B4F5-5F28-91EE-56F4CEBDDDC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660877" y="9782628"/>
                    <a:ext cx="218036" cy="1625572"/>
                  </a:xfrm>
                  <a:prstGeom prst="rect">
                    <a:avLst/>
                  </a:prstGeom>
                </p:spPr>
              </p:pic>
              <p:sp>
                <p:nvSpPr>
                  <p:cNvPr id="75" name="文本框 74">
                    <a:extLst>
                      <a:ext uri="{FF2B5EF4-FFF2-40B4-BE49-F238E27FC236}">
                        <a16:creationId xmlns:a16="http://schemas.microsoft.com/office/drawing/2014/main" id="{F2725218-8B7C-B5F2-D029-9B254BE4F2CC}"/>
                      </a:ext>
                    </a:extLst>
                  </p:cNvPr>
                  <p:cNvSpPr txBox="1"/>
                  <p:nvPr/>
                </p:nvSpPr>
                <p:spPr>
                  <a:xfrm rot="10800000">
                    <a:off x="396244" y="10084046"/>
                    <a:ext cx="338554" cy="1081386"/>
                  </a:xfrm>
                  <a:prstGeom prst="rect">
                    <a:avLst/>
                  </a:prstGeom>
                  <a:noFill/>
                </p:spPr>
                <p:txBody>
                  <a:bodyPr vert="eaVert" wrap="none" rtlCol="0">
                    <a:spAutoFit/>
                  </a:bodyPr>
                  <a:lstStyle/>
                  <a:p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Serum TG(mg/dl)</a:t>
                    </a:r>
                    <a:endParaRPr lang="zh-CN" altLang="en-US" sz="1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6" name="文本框 75">
                    <a:extLst>
                      <a:ext uri="{FF2B5EF4-FFF2-40B4-BE49-F238E27FC236}">
                        <a16:creationId xmlns:a16="http://schemas.microsoft.com/office/drawing/2014/main" id="{A176DC4E-19DD-41CD-3F89-7509BBCF6753}"/>
                      </a:ext>
                    </a:extLst>
                  </p:cNvPr>
                  <p:cNvSpPr txBox="1"/>
                  <p:nvPr/>
                </p:nvSpPr>
                <p:spPr>
                  <a:xfrm>
                    <a:off x="576489" y="9583205"/>
                    <a:ext cx="360996" cy="194893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2.0</a:t>
                    </a:r>
                  </a:p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1.5</a:t>
                    </a:r>
                  </a:p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1.0</a:t>
                    </a:r>
                  </a:p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0.5</a:t>
                    </a:r>
                  </a:p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  <a:endParaRPr lang="zh-CN" altLang="en-US" sz="1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63" name="组合 62">
                  <a:extLst>
                    <a:ext uri="{FF2B5EF4-FFF2-40B4-BE49-F238E27FC236}">
                      <a16:creationId xmlns:a16="http://schemas.microsoft.com/office/drawing/2014/main" id="{287DD82C-3225-D080-CFDE-EA5D8C2C7DED}"/>
                    </a:ext>
                  </a:extLst>
                </p:cNvPr>
                <p:cNvGrpSpPr/>
                <p:nvPr/>
              </p:nvGrpSpPr>
              <p:grpSpPr>
                <a:xfrm>
                  <a:off x="3194953" y="9564343"/>
                  <a:ext cx="2850174" cy="2031374"/>
                  <a:chOff x="3194953" y="9564343"/>
                  <a:chExt cx="2850174" cy="2031374"/>
                </a:xfrm>
              </p:grpSpPr>
              <p:graphicFrame>
                <p:nvGraphicFramePr>
                  <p:cNvPr id="69" name="对象 68">
                    <a:extLst>
                      <a:ext uri="{FF2B5EF4-FFF2-40B4-BE49-F238E27FC236}">
                        <a16:creationId xmlns:a16="http://schemas.microsoft.com/office/drawing/2014/main" id="{D81ECBE7-B56F-8F6E-3DBF-E9AE0CBF84EE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498276136"/>
                      </p:ext>
                    </p:extLst>
                  </p:nvPr>
                </p:nvGraphicFramePr>
                <p:xfrm>
                  <a:off x="3194953" y="9649748"/>
                  <a:ext cx="2850174" cy="1945969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Prism 8" r:id="rId8" imgW="3782505" imgH="3181016" progId="Prism8.Document">
                          <p:embed/>
                        </p:oleObj>
                      </mc:Choice>
                      <mc:Fallback>
                        <p:oleObj name="Prism 8" r:id="rId8" imgW="3782505" imgH="3181016" progId="Prism8.Document">
                          <p:embed/>
                          <p:pic>
                            <p:nvPicPr>
                              <p:cNvPr id="173" name="对象 172">
                                <a:extLst>
                                  <a:ext uri="{FF2B5EF4-FFF2-40B4-BE49-F238E27FC236}">
                                    <a16:creationId xmlns:a16="http://schemas.microsoft.com/office/drawing/2014/main" id="{DA67F99B-0FBF-D1DE-CF10-71DCB8C8E6C3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9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194953" y="9649748"/>
                                <a:ext cx="2850174" cy="1945969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pic>
                <p:nvPicPr>
                  <p:cNvPr id="70" name="图片 69">
                    <a:extLst>
                      <a:ext uri="{FF2B5EF4-FFF2-40B4-BE49-F238E27FC236}">
                        <a16:creationId xmlns:a16="http://schemas.microsoft.com/office/drawing/2014/main" id="{3CBA36F4-498B-69F9-1F51-4D886741665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3512057" y="9775205"/>
                    <a:ext cx="218036" cy="1625572"/>
                  </a:xfrm>
                  <a:prstGeom prst="rect">
                    <a:avLst/>
                  </a:prstGeom>
                </p:spPr>
              </p:pic>
              <p:sp>
                <p:nvSpPr>
                  <p:cNvPr id="71" name="文本框 70">
                    <a:extLst>
                      <a:ext uri="{FF2B5EF4-FFF2-40B4-BE49-F238E27FC236}">
                        <a16:creationId xmlns:a16="http://schemas.microsoft.com/office/drawing/2014/main" id="{9FE0789F-D97A-AAE8-D77E-1641F15496EF}"/>
                      </a:ext>
                    </a:extLst>
                  </p:cNvPr>
                  <p:cNvSpPr txBox="1"/>
                  <p:nvPr/>
                </p:nvSpPr>
                <p:spPr>
                  <a:xfrm rot="10800000">
                    <a:off x="3302559" y="9911227"/>
                    <a:ext cx="338554" cy="1310615"/>
                  </a:xfrm>
                  <a:prstGeom prst="rect">
                    <a:avLst/>
                  </a:prstGeom>
                  <a:noFill/>
                </p:spPr>
                <p:txBody>
                  <a:bodyPr vert="eaVert" wrap="none" rtlCol="0">
                    <a:spAutoFit/>
                  </a:bodyPr>
                  <a:lstStyle/>
                  <a:p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Serum T-CHO(mg/dl)</a:t>
                    </a:r>
                    <a:endParaRPr lang="zh-CN" altLang="en-US" sz="1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2" name="文本框 71">
                    <a:extLst>
                      <a:ext uri="{FF2B5EF4-FFF2-40B4-BE49-F238E27FC236}">
                        <a16:creationId xmlns:a16="http://schemas.microsoft.com/office/drawing/2014/main" id="{150F4318-CB1E-64DB-FD72-BAC26445467B}"/>
                      </a:ext>
                    </a:extLst>
                  </p:cNvPr>
                  <p:cNvSpPr txBox="1"/>
                  <p:nvPr/>
                </p:nvSpPr>
                <p:spPr>
                  <a:xfrm>
                    <a:off x="3475254" y="9564343"/>
                    <a:ext cx="325731" cy="194893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12</a:t>
                    </a:r>
                  </a:p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9</a:t>
                    </a:r>
                  </a:p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6</a:t>
                    </a:r>
                  </a:p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3</a:t>
                    </a:r>
                  </a:p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  <a:endParaRPr lang="zh-CN" altLang="en-US" sz="1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64" name="组合 63">
                  <a:extLst>
                    <a:ext uri="{FF2B5EF4-FFF2-40B4-BE49-F238E27FC236}">
                      <a16:creationId xmlns:a16="http://schemas.microsoft.com/office/drawing/2014/main" id="{6A8DFEEA-788B-9D4F-E89E-65DC9189E5B9}"/>
                    </a:ext>
                  </a:extLst>
                </p:cNvPr>
                <p:cNvGrpSpPr/>
                <p:nvPr/>
              </p:nvGrpSpPr>
              <p:grpSpPr>
                <a:xfrm>
                  <a:off x="3272594" y="7752280"/>
                  <a:ext cx="2747266" cy="2036958"/>
                  <a:chOff x="3272594" y="7752280"/>
                  <a:chExt cx="2747266" cy="2036958"/>
                </a:xfrm>
              </p:grpSpPr>
              <p:graphicFrame>
                <p:nvGraphicFramePr>
                  <p:cNvPr id="65" name="对象 64">
                    <a:extLst>
                      <a:ext uri="{FF2B5EF4-FFF2-40B4-BE49-F238E27FC236}">
                        <a16:creationId xmlns:a16="http://schemas.microsoft.com/office/drawing/2014/main" id="{F8055CA9-05A8-C0CB-C15D-7E8869B19873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12906845"/>
                      </p:ext>
                    </p:extLst>
                  </p:nvPr>
                </p:nvGraphicFramePr>
                <p:xfrm>
                  <a:off x="3452682" y="7838428"/>
                  <a:ext cx="2567178" cy="195081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Prism 8" r:id="rId10" imgW="3413366" imgH="3232863" progId="Prism8.Document">
                          <p:embed/>
                        </p:oleObj>
                      </mc:Choice>
                      <mc:Fallback>
                        <p:oleObj name="Prism 8" r:id="rId10" imgW="3413366" imgH="3232863" progId="Prism8.Document">
                          <p:embed/>
                          <p:pic>
                            <p:nvPicPr>
                              <p:cNvPr id="169" name="对象 168">
                                <a:extLst>
                                  <a:ext uri="{FF2B5EF4-FFF2-40B4-BE49-F238E27FC236}">
                                    <a16:creationId xmlns:a16="http://schemas.microsoft.com/office/drawing/2014/main" id="{743ED257-8008-D4D2-AB9A-0722D625FBC1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1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452682" y="7838428"/>
                                <a:ext cx="2567178" cy="1950810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pic>
                <p:nvPicPr>
                  <p:cNvPr id="66" name="图片 65">
                    <a:extLst>
                      <a:ext uri="{FF2B5EF4-FFF2-40B4-BE49-F238E27FC236}">
                        <a16:creationId xmlns:a16="http://schemas.microsoft.com/office/drawing/2014/main" id="{2D0BFA3C-22D2-99D4-49DD-FF85075C753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3500889" y="7925099"/>
                    <a:ext cx="218036" cy="1625572"/>
                  </a:xfrm>
                  <a:prstGeom prst="rect">
                    <a:avLst/>
                  </a:prstGeom>
                </p:spPr>
              </p:pic>
              <p:sp>
                <p:nvSpPr>
                  <p:cNvPr id="67" name="文本框 66">
                    <a:extLst>
                      <a:ext uri="{FF2B5EF4-FFF2-40B4-BE49-F238E27FC236}">
                        <a16:creationId xmlns:a16="http://schemas.microsoft.com/office/drawing/2014/main" id="{39A04FE1-047D-D45C-35E7-7F4D3D3EA8FA}"/>
                      </a:ext>
                    </a:extLst>
                  </p:cNvPr>
                  <p:cNvSpPr txBox="1"/>
                  <p:nvPr/>
                </p:nvSpPr>
                <p:spPr>
                  <a:xfrm rot="10800000">
                    <a:off x="3272594" y="8242998"/>
                    <a:ext cx="338554" cy="1023678"/>
                  </a:xfrm>
                  <a:prstGeom prst="rect">
                    <a:avLst/>
                  </a:prstGeom>
                  <a:noFill/>
                </p:spPr>
                <p:txBody>
                  <a:bodyPr vert="eaVert" wrap="none" rtlCol="0">
                    <a:spAutoFit/>
                  </a:bodyPr>
                  <a:lstStyle/>
                  <a:p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Serum ALT(U/L)</a:t>
                    </a:r>
                    <a:endParaRPr lang="zh-CN" altLang="en-US" sz="1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8" name="文本框 67">
                    <a:extLst>
                      <a:ext uri="{FF2B5EF4-FFF2-40B4-BE49-F238E27FC236}">
                        <a16:creationId xmlns:a16="http://schemas.microsoft.com/office/drawing/2014/main" id="{923762AE-A5D4-FC8B-C584-160B38EF248D}"/>
                      </a:ext>
                    </a:extLst>
                  </p:cNvPr>
                  <p:cNvSpPr txBox="1"/>
                  <p:nvPr/>
                </p:nvSpPr>
                <p:spPr>
                  <a:xfrm>
                    <a:off x="3404723" y="7752280"/>
                    <a:ext cx="396262" cy="194893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160</a:t>
                    </a:r>
                  </a:p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120</a:t>
                    </a:r>
                  </a:p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80</a:t>
                    </a:r>
                  </a:p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40</a:t>
                    </a:r>
                  </a:p>
                  <a:p>
                    <a:pPr algn="r">
                      <a:lnSpc>
                        <a:spcPts val="3000"/>
                      </a:lnSpc>
                    </a:pPr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  <a:endParaRPr lang="zh-CN" altLang="en-US" sz="1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id="{4280DD26-8F98-6407-3C87-CACEE0451C13}"/>
                  </a:ext>
                </a:extLst>
              </p:cNvPr>
              <p:cNvGrpSpPr/>
              <p:nvPr/>
            </p:nvGrpSpPr>
            <p:grpSpPr>
              <a:xfrm>
                <a:off x="841506" y="7804234"/>
                <a:ext cx="1814870" cy="666142"/>
                <a:chOff x="848586" y="7657150"/>
                <a:chExt cx="1814870" cy="666142"/>
              </a:xfrm>
            </p:grpSpPr>
            <p:cxnSp>
              <p:nvCxnSpPr>
                <p:cNvPr id="51" name="直接连接符 50">
                  <a:extLst>
                    <a:ext uri="{FF2B5EF4-FFF2-40B4-BE49-F238E27FC236}">
                      <a16:creationId xmlns:a16="http://schemas.microsoft.com/office/drawing/2014/main" id="{AACAE1B0-663D-B577-57F7-60250C76E0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23393" y="8254915"/>
                  <a:ext cx="250504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接连接符 51">
                  <a:extLst>
                    <a:ext uri="{FF2B5EF4-FFF2-40B4-BE49-F238E27FC236}">
                      <a16:creationId xmlns:a16="http://schemas.microsoft.com/office/drawing/2014/main" id="{6B7DD4F5-F971-A011-B134-B01401FE8C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21534" y="8254915"/>
                  <a:ext cx="250504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>
                  <a:extLst>
                    <a:ext uri="{FF2B5EF4-FFF2-40B4-BE49-F238E27FC236}">
                      <a16:creationId xmlns:a16="http://schemas.microsoft.com/office/drawing/2014/main" id="{EEAAF681-C537-0677-C791-F8068582D2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21534" y="8130869"/>
                  <a:ext cx="540614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接连接符 53">
                  <a:extLst>
                    <a:ext uri="{FF2B5EF4-FFF2-40B4-BE49-F238E27FC236}">
                      <a16:creationId xmlns:a16="http://schemas.microsoft.com/office/drawing/2014/main" id="{1FE02984-896D-4ED2-3CFA-5F315C9923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16080" y="7994324"/>
                  <a:ext cx="888363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直接连接符 54">
                  <a:extLst>
                    <a:ext uri="{FF2B5EF4-FFF2-40B4-BE49-F238E27FC236}">
                      <a16:creationId xmlns:a16="http://schemas.microsoft.com/office/drawing/2014/main" id="{BD49F6FA-0017-975A-5196-63263589BA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16626" y="7879288"/>
                  <a:ext cx="1546830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84FFBFC4-26D8-A3A6-873C-2F8D79A56E9B}"/>
                    </a:ext>
                  </a:extLst>
                </p:cNvPr>
                <p:cNvSpPr txBox="1"/>
                <p:nvPr/>
              </p:nvSpPr>
              <p:spPr>
                <a:xfrm>
                  <a:off x="848586" y="8077071"/>
                  <a:ext cx="73289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P=0.0303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9152E6D8-9F27-2633-48FE-08B07CFE5E10}"/>
                    </a:ext>
                  </a:extLst>
                </p:cNvPr>
                <p:cNvSpPr txBox="1"/>
                <p:nvPr/>
              </p:nvSpPr>
              <p:spPr>
                <a:xfrm>
                  <a:off x="1414101" y="8066823"/>
                  <a:ext cx="73289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P=0.0397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" name="文本框 57">
                  <a:extLst>
                    <a:ext uri="{FF2B5EF4-FFF2-40B4-BE49-F238E27FC236}">
                      <a16:creationId xmlns:a16="http://schemas.microsoft.com/office/drawing/2014/main" id="{7A5785E9-29ED-23BC-9BD3-EBAC93DBD0AC}"/>
                    </a:ext>
                  </a:extLst>
                </p:cNvPr>
                <p:cNvSpPr txBox="1"/>
                <p:nvPr/>
              </p:nvSpPr>
              <p:spPr>
                <a:xfrm>
                  <a:off x="1475946" y="7807657"/>
                  <a:ext cx="73289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P=0.0118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" name="文本框 58">
                  <a:extLst>
                    <a:ext uri="{FF2B5EF4-FFF2-40B4-BE49-F238E27FC236}">
                      <a16:creationId xmlns:a16="http://schemas.microsoft.com/office/drawing/2014/main" id="{7A1D3BC3-D771-2609-1F69-2FC7A901934E}"/>
                    </a:ext>
                  </a:extLst>
                </p:cNvPr>
                <p:cNvSpPr txBox="1"/>
                <p:nvPr/>
              </p:nvSpPr>
              <p:spPr>
                <a:xfrm>
                  <a:off x="1325394" y="7933464"/>
                  <a:ext cx="73289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P=0.0089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" name="文本框 59">
                  <a:extLst>
                    <a:ext uri="{FF2B5EF4-FFF2-40B4-BE49-F238E27FC236}">
                      <a16:creationId xmlns:a16="http://schemas.microsoft.com/office/drawing/2014/main" id="{9D8B9D0C-BFC0-B019-F8C2-3F67E1F8F55F}"/>
                    </a:ext>
                  </a:extLst>
                </p:cNvPr>
                <p:cNvSpPr txBox="1"/>
                <p:nvPr/>
              </p:nvSpPr>
              <p:spPr>
                <a:xfrm>
                  <a:off x="1668721" y="7657150"/>
                  <a:ext cx="31931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ns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71ABE330-08B7-E81C-C3F9-F7140F5DCC79}"/>
                  </a:ext>
                </a:extLst>
              </p:cNvPr>
              <p:cNvGrpSpPr/>
              <p:nvPr/>
            </p:nvGrpSpPr>
            <p:grpSpPr>
              <a:xfrm>
                <a:off x="3539624" y="9699059"/>
                <a:ext cx="1814870" cy="666142"/>
                <a:chOff x="848586" y="7657150"/>
                <a:chExt cx="1814870" cy="666142"/>
              </a:xfrm>
            </p:grpSpPr>
            <p:cxnSp>
              <p:nvCxnSpPr>
                <p:cNvPr id="41" name="直接连接符 40">
                  <a:extLst>
                    <a:ext uri="{FF2B5EF4-FFF2-40B4-BE49-F238E27FC236}">
                      <a16:creationId xmlns:a16="http://schemas.microsoft.com/office/drawing/2014/main" id="{C91F0F21-D309-244D-43A4-98E19A5E15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23393" y="8254915"/>
                  <a:ext cx="250504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接连接符 41">
                  <a:extLst>
                    <a:ext uri="{FF2B5EF4-FFF2-40B4-BE49-F238E27FC236}">
                      <a16:creationId xmlns:a16="http://schemas.microsoft.com/office/drawing/2014/main" id="{3501986C-5F75-85EA-1C74-1975D39DC9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21534" y="8254915"/>
                  <a:ext cx="250504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接连接符 42">
                  <a:extLst>
                    <a:ext uri="{FF2B5EF4-FFF2-40B4-BE49-F238E27FC236}">
                      <a16:creationId xmlns:a16="http://schemas.microsoft.com/office/drawing/2014/main" id="{77871683-6BE3-4729-BF6E-09DEA1DB3E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21534" y="8130869"/>
                  <a:ext cx="540614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>
                  <a:extLst>
                    <a:ext uri="{FF2B5EF4-FFF2-40B4-BE49-F238E27FC236}">
                      <a16:creationId xmlns:a16="http://schemas.microsoft.com/office/drawing/2014/main" id="{CA30C213-CEBC-3D73-BFB5-20129A6CC2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16080" y="7994324"/>
                  <a:ext cx="888363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>
                  <a:extLst>
                    <a:ext uri="{FF2B5EF4-FFF2-40B4-BE49-F238E27FC236}">
                      <a16:creationId xmlns:a16="http://schemas.microsoft.com/office/drawing/2014/main" id="{238990D3-3417-0820-4FD7-012FC088C0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16626" y="7879288"/>
                  <a:ext cx="1546830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6" name="文本框 45">
                  <a:extLst>
                    <a:ext uri="{FF2B5EF4-FFF2-40B4-BE49-F238E27FC236}">
                      <a16:creationId xmlns:a16="http://schemas.microsoft.com/office/drawing/2014/main" id="{E7F1AF1C-15C1-BBD6-630B-BA18D47FA1A5}"/>
                    </a:ext>
                  </a:extLst>
                </p:cNvPr>
                <p:cNvSpPr txBox="1"/>
                <p:nvPr/>
              </p:nvSpPr>
              <p:spPr>
                <a:xfrm>
                  <a:off x="848586" y="8077071"/>
                  <a:ext cx="73289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P=0.0039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EB38E1E5-C3E3-8DDD-E7EF-9DFF1AF46FBE}"/>
                    </a:ext>
                  </a:extLst>
                </p:cNvPr>
                <p:cNvSpPr txBox="1"/>
                <p:nvPr/>
              </p:nvSpPr>
              <p:spPr>
                <a:xfrm>
                  <a:off x="1414101" y="8066823"/>
                  <a:ext cx="70083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P-0.0302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54533F97-C4AF-C88F-C87A-CF8F15A5442C}"/>
                    </a:ext>
                  </a:extLst>
                </p:cNvPr>
                <p:cNvSpPr txBox="1"/>
                <p:nvPr/>
              </p:nvSpPr>
              <p:spPr>
                <a:xfrm>
                  <a:off x="1475946" y="7807657"/>
                  <a:ext cx="73289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P=0.0015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4D9E12E1-E721-0AE9-9D8E-6B60895F2921}"/>
                    </a:ext>
                  </a:extLst>
                </p:cNvPr>
                <p:cNvSpPr txBox="1"/>
                <p:nvPr/>
              </p:nvSpPr>
              <p:spPr>
                <a:xfrm>
                  <a:off x="1325394" y="7933464"/>
                  <a:ext cx="73289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P=0.0029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D36EF014-4DBB-E72D-0ACA-FD974D78FD22}"/>
                    </a:ext>
                  </a:extLst>
                </p:cNvPr>
                <p:cNvSpPr txBox="1"/>
                <p:nvPr/>
              </p:nvSpPr>
              <p:spPr>
                <a:xfrm>
                  <a:off x="1668721" y="7657150"/>
                  <a:ext cx="31931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ns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6D54647E-1565-636F-654C-34E8BD8EF2CC}"/>
                  </a:ext>
                </a:extLst>
              </p:cNvPr>
              <p:cNvGrpSpPr/>
              <p:nvPr/>
            </p:nvGrpSpPr>
            <p:grpSpPr>
              <a:xfrm>
                <a:off x="857944" y="9605736"/>
                <a:ext cx="1814870" cy="666142"/>
                <a:chOff x="848586" y="7657150"/>
                <a:chExt cx="1814870" cy="666142"/>
              </a:xfrm>
            </p:grpSpPr>
            <p:cxnSp>
              <p:nvCxnSpPr>
                <p:cNvPr id="31" name="直接连接符 30">
                  <a:extLst>
                    <a:ext uri="{FF2B5EF4-FFF2-40B4-BE49-F238E27FC236}">
                      <a16:creationId xmlns:a16="http://schemas.microsoft.com/office/drawing/2014/main" id="{F988B501-36B0-317F-B0C2-230C13980E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23393" y="8254915"/>
                  <a:ext cx="250504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接连接符 31">
                  <a:extLst>
                    <a:ext uri="{FF2B5EF4-FFF2-40B4-BE49-F238E27FC236}">
                      <a16:creationId xmlns:a16="http://schemas.microsoft.com/office/drawing/2014/main" id="{DC0EE3C5-A5A7-7D33-88AF-5441C70E89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21534" y="8254915"/>
                  <a:ext cx="250504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>
                  <a:extLst>
                    <a:ext uri="{FF2B5EF4-FFF2-40B4-BE49-F238E27FC236}">
                      <a16:creationId xmlns:a16="http://schemas.microsoft.com/office/drawing/2014/main" id="{87FCAB76-8687-7826-C0E9-726B562325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21534" y="8130869"/>
                  <a:ext cx="540614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连接符 33">
                  <a:extLst>
                    <a:ext uri="{FF2B5EF4-FFF2-40B4-BE49-F238E27FC236}">
                      <a16:creationId xmlns:a16="http://schemas.microsoft.com/office/drawing/2014/main" id="{A05023DB-ED33-A8BE-701A-736CA96808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16080" y="7994324"/>
                  <a:ext cx="888363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接连接符 34">
                  <a:extLst>
                    <a:ext uri="{FF2B5EF4-FFF2-40B4-BE49-F238E27FC236}">
                      <a16:creationId xmlns:a16="http://schemas.microsoft.com/office/drawing/2014/main" id="{9088C409-F34F-2D29-722E-0D6B3F1B8D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16626" y="7879288"/>
                  <a:ext cx="1546830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8F083069-8656-50FE-AB99-3B534CCE55FE}"/>
                    </a:ext>
                  </a:extLst>
                </p:cNvPr>
                <p:cNvSpPr txBox="1"/>
                <p:nvPr/>
              </p:nvSpPr>
              <p:spPr>
                <a:xfrm>
                  <a:off x="848586" y="8077071"/>
                  <a:ext cx="73289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P=0.0286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BD56C4E7-FB36-2E31-2FD6-3ED1A03F3A31}"/>
                    </a:ext>
                  </a:extLst>
                </p:cNvPr>
                <p:cNvSpPr txBox="1"/>
                <p:nvPr/>
              </p:nvSpPr>
              <p:spPr>
                <a:xfrm>
                  <a:off x="1414101" y="8066823"/>
                  <a:ext cx="31931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ns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9D3869FC-853D-135C-9808-B08DF67FEEF7}"/>
                    </a:ext>
                  </a:extLst>
                </p:cNvPr>
                <p:cNvSpPr txBox="1"/>
                <p:nvPr/>
              </p:nvSpPr>
              <p:spPr>
                <a:xfrm>
                  <a:off x="1475946" y="7807657"/>
                  <a:ext cx="73289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P=0.0407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6DAAB17B-1D04-F359-C729-839F49CC4CFE}"/>
                    </a:ext>
                  </a:extLst>
                </p:cNvPr>
                <p:cNvSpPr txBox="1"/>
                <p:nvPr/>
              </p:nvSpPr>
              <p:spPr>
                <a:xfrm>
                  <a:off x="1515856" y="7937821"/>
                  <a:ext cx="73289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ns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1D568782-D351-E0EA-6B57-396485B758D6}"/>
                    </a:ext>
                  </a:extLst>
                </p:cNvPr>
                <p:cNvSpPr txBox="1"/>
                <p:nvPr/>
              </p:nvSpPr>
              <p:spPr>
                <a:xfrm>
                  <a:off x="1668721" y="7657150"/>
                  <a:ext cx="31931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ns</a:t>
                  </a:r>
                  <a:endParaRPr lang="zh-CN" alt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359CA2DA-D944-5269-EAED-DBB78E06EEAC}"/>
                </a:ext>
              </a:extLst>
            </p:cNvPr>
            <p:cNvGrpSpPr/>
            <p:nvPr/>
          </p:nvGrpSpPr>
          <p:grpSpPr>
            <a:xfrm>
              <a:off x="110417" y="4145197"/>
              <a:ext cx="2572499" cy="400110"/>
              <a:chOff x="110417" y="11424761"/>
              <a:chExt cx="2572499" cy="400110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7D933438-6EEA-083C-5D39-C90F33AA0ADF}"/>
                  </a:ext>
                </a:extLst>
              </p:cNvPr>
              <p:cNvSpPr txBox="1"/>
              <p:nvPr/>
            </p:nvSpPr>
            <p:spPr>
              <a:xfrm>
                <a:off x="110417" y="11424761"/>
                <a:ext cx="914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Ethanol-fed:</a:t>
                </a:r>
              </a:p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PHI(mg/kg):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CA4D1829-AEF7-7CE4-ECF7-5346A0E7F8DD}"/>
                  </a:ext>
                </a:extLst>
              </p:cNvPr>
              <p:cNvSpPr txBox="1"/>
              <p:nvPr/>
            </p:nvSpPr>
            <p:spPr>
              <a:xfrm>
                <a:off x="988240" y="11424761"/>
                <a:ext cx="1891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4A090ED8-CB08-80C4-41CC-5CE04B82D544}"/>
                  </a:ext>
                </a:extLst>
              </p:cNvPr>
              <p:cNvSpPr txBox="1"/>
              <p:nvPr/>
            </p:nvSpPr>
            <p:spPr>
              <a:xfrm>
                <a:off x="1237601" y="11424761"/>
                <a:ext cx="1891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99C03C5D-D432-6D6E-43FE-FAC14A926949}"/>
                  </a:ext>
                </a:extLst>
              </p:cNvPr>
              <p:cNvSpPr txBox="1"/>
              <p:nvPr/>
            </p:nvSpPr>
            <p:spPr>
              <a:xfrm>
                <a:off x="1517302" y="11424761"/>
                <a:ext cx="1891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DC938941-0D24-806D-E101-8EB7D694726B}"/>
                  </a:ext>
                </a:extLst>
              </p:cNvPr>
              <p:cNvSpPr txBox="1"/>
              <p:nvPr/>
            </p:nvSpPr>
            <p:spPr>
              <a:xfrm>
                <a:off x="1756494" y="11424761"/>
                <a:ext cx="34728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BA278F7B-8F0D-8609-B53E-2665C8805292}"/>
                  </a:ext>
                </a:extLst>
              </p:cNvPr>
              <p:cNvSpPr txBox="1"/>
              <p:nvPr/>
            </p:nvSpPr>
            <p:spPr>
              <a:xfrm>
                <a:off x="2042944" y="11424761"/>
                <a:ext cx="34728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45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C5A171C7-FF65-FDD8-0BA7-3583DF1D322F}"/>
                  </a:ext>
                </a:extLst>
              </p:cNvPr>
              <p:cNvSpPr txBox="1"/>
              <p:nvPr/>
            </p:nvSpPr>
            <p:spPr>
              <a:xfrm>
                <a:off x="2335631" y="11424761"/>
                <a:ext cx="34728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45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B4E58BE1-A35A-35B0-94CF-A0BC62CE3B83}"/>
                </a:ext>
              </a:extLst>
            </p:cNvPr>
            <p:cNvGrpSpPr/>
            <p:nvPr/>
          </p:nvGrpSpPr>
          <p:grpSpPr>
            <a:xfrm>
              <a:off x="2843546" y="4139370"/>
              <a:ext cx="2572499" cy="400110"/>
              <a:chOff x="110417" y="11424761"/>
              <a:chExt cx="2572499" cy="400110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981983A-442D-C2F4-0169-4D0C0D25CC92}"/>
                  </a:ext>
                </a:extLst>
              </p:cNvPr>
              <p:cNvSpPr txBox="1"/>
              <p:nvPr/>
            </p:nvSpPr>
            <p:spPr>
              <a:xfrm>
                <a:off x="110417" y="11424761"/>
                <a:ext cx="914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Ethanol-fed:</a:t>
                </a:r>
              </a:p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PHI(mg/kg):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FDA85203-A204-84B0-CB74-C5F1F47E94F3}"/>
                  </a:ext>
                </a:extLst>
              </p:cNvPr>
              <p:cNvSpPr txBox="1"/>
              <p:nvPr/>
            </p:nvSpPr>
            <p:spPr>
              <a:xfrm>
                <a:off x="988240" y="11424761"/>
                <a:ext cx="1891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86941EB8-3828-9C6F-E763-C78CAEF0501B}"/>
                  </a:ext>
                </a:extLst>
              </p:cNvPr>
              <p:cNvSpPr txBox="1"/>
              <p:nvPr/>
            </p:nvSpPr>
            <p:spPr>
              <a:xfrm>
                <a:off x="1237601" y="11424761"/>
                <a:ext cx="1891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CBD1A119-7FEF-836B-8835-60B82BB89A80}"/>
                  </a:ext>
                </a:extLst>
              </p:cNvPr>
              <p:cNvSpPr txBox="1"/>
              <p:nvPr/>
            </p:nvSpPr>
            <p:spPr>
              <a:xfrm>
                <a:off x="1517302" y="11424761"/>
                <a:ext cx="1891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79829BE6-9950-86A6-9E60-D84BA0C67A85}"/>
                  </a:ext>
                </a:extLst>
              </p:cNvPr>
              <p:cNvSpPr txBox="1"/>
              <p:nvPr/>
            </p:nvSpPr>
            <p:spPr>
              <a:xfrm>
                <a:off x="1756494" y="11424761"/>
                <a:ext cx="34728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23293E83-5E25-CB95-7B34-4A2FA1D0D940}"/>
                  </a:ext>
                </a:extLst>
              </p:cNvPr>
              <p:cNvSpPr txBox="1"/>
              <p:nvPr/>
            </p:nvSpPr>
            <p:spPr>
              <a:xfrm>
                <a:off x="2042944" y="11424761"/>
                <a:ext cx="34728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45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6CB0FEAE-47C9-6382-32DB-6C240424D924}"/>
                  </a:ext>
                </a:extLst>
              </p:cNvPr>
              <p:cNvSpPr txBox="1"/>
              <p:nvPr/>
            </p:nvSpPr>
            <p:spPr>
              <a:xfrm>
                <a:off x="2335631" y="11424761"/>
                <a:ext cx="34728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45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59FE346-4BD4-5B3E-64A9-7DCFF1A0E7E2}"/>
                </a:ext>
              </a:extLst>
            </p:cNvPr>
            <p:cNvSpPr txBox="1"/>
            <p:nvPr/>
          </p:nvSpPr>
          <p:spPr>
            <a:xfrm>
              <a:off x="3031124" y="315028"/>
              <a:ext cx="690245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8697187-BE98-EC48-DDD8-57DAAC729CDE}"/>
                </a:ext>
              </a:extLst>
            </p:cNvPr>
            <p:cNvSpPr txBox="1"/>
            <p:nvPr/>
          </p:nvSpPr>
          <p:spPr>
            <a:xfrm>
              <a:off x="3027960" y="2342229"/>
              <a:ext cx="690245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8CDA447-141B-47D9-7E77-C812659457C7}"/>
                </a:ext>
              </a:extLst>
            </p:cNvPr>
            <p:cNvSpPr txBox="1"/>
            <p:nvPr/>
          </p:nvSpPr>
          <p:spPr>
            <a:xfrm>
              <a:off x="199237" y="2424540"/>
              <a:ext cx="690245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</p:grpSp>
      <p:sp>
        <p:nvSpPr>
          <p:cNvPr id="91" name="文本框 90">
            <a:extLst>
              <a:ext uri="{FF2B5EF4-FFF2-40B4-BE49-F238E27FC236}">
                <a16:creationId xmlns:a16="http://schemas.microsoft.com/office/drawing/2014/main" id="{C9F8F876-82CD-5971-8568-D57B936545B3}"/>
              </a:ext>
            </a:extLst>
          </p:cNvPr>
          <p:cNvSpPr txBox="1"/>
          <p:nvPr/>
        </p:nvSpPr>
        <p:spPr>
          <a:xfrm>
            <a:off x="5417537" y="15856"/>
            <a:ext cx="14517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Fig3</a:t>
            </a:r>
            <a:endParaRPr lang="zh-CN" altLang="en-US" sz="1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2DEF9332-58FF-73E1-E897-41C86AE91958}"/>
              </a:ext>
            </a:extLst>
          </p:cNvPr>
          <p:cNvSpPr txBox="1"/>
          <p:nvPr/>
        </p:nvSpPr>
        <p:spPr>
          <a:xfrm>
            <a:off x="327261" y="4803011"/>
            <a:ext cx="613129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Supplementary Figure 3: Serum index in ASH mice.</a:t>
            </a:r>
          </a:p>
          <a:p>
            <a:pPr algn="just">
              <a:lnSpc>
                <a:spcPct val="150000"/>
              </a:lnSpc>
            </a:pP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Serum ALT, AST, TG, T-CHO levels (n=6). 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Results are the mean ± SEM with dots representing individual values of independent experiments. Values noted in the graph are shown as means ± SEM. NS means no significance.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</TotalTime>
  <Words>522</Words>
  <Application>Microsoft Office PowerPoint</Application>
  <PresentationFormat>A4 纸张(210x297 毫米)</PresentationFormat>
  <Paragraphs>146</Paragraphs>
  <Slides>3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等线</vt:lpstr>
      <vt:lpstr>Arial</vt:lpstr>
      <vt:lpstr>Calibri</vt:lpstr>
      <vt:lpstr>Calibri Light</vt:lpstr>
      <vt:lpstr>Times New Roman</vt:lpstr>
      <vt:lpstr>Office 主题​​</vt:lpstr>
      <vt:lpstr>Prism 8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yuan</dc:creator>
  <cp:lastModifiedBy>zhang yuan</cp:lastModifiedBy>
  <cp:revision>2</cp:revision>
  <dcterms:created xsi:type="dcterms:W3CDTF">2022-08-13T04:24:29Z</dcterms:created>
  <dcterms:modified xsi:type="dcterms:W3CDTF">2022-08-20T09:39:54Z</dcterms:modified>
</cp:coreProperties>
</file>