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07" autoAdjust="0"/>
    <p:restoredTop sz="92194"/>
  </p:normalViewPr>
  <p:slideViewPr>
    <p:cSldViewPr snapToGrid="0">
      <p:cViewPr varScale="1">
        <p:scale>
          <a:sx n="105" d="100"/>
          <a:sy n="105" d="100"/>
        </p:scale>
        <p:origin x="200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909D2-426F-4BFC-8EBB-BC7F7F2C2537}" type="datetimeFigureOut">
              <a:rPr lang="ca-ES" smtClean="0"/>
              <a:t>25/8/22</a:t>
            </a:fld>
            <a:endParaRPr lang="ca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60C77F-635F-4573-8760-CE2FFFA70014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18173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0C77F-635F-4573-8760-CE2FFFA70014}" type="slidenum">
              <a:rPr lang="ca-ES" smtClean="0"/>
              <a:t>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69869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C81C49E-C68B-4C2F-9B74-BB2A23C451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2784DF4C-A483-48B9-8CF5-88579E2768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9A0A0245-1397-4118-B33B-DE5576A7A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78ED7-1A2F-42BB-B2E1-02437BE6DAED}" type="datetimeFigureOut">
              <a:rPr lang="ca-ES" smtClean="0"/>
              <a:t>25/8/22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B07D2C7B-AEE0-4CBB-90ED-D6A6C2A6F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E65B3947-68D1-4339-A3C9-FA844F465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54575-3E78-461E-BED3-82A9F2D80224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30509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1D7C005A-FD45-41B2-891F-BCED65613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D1CF6BAA-135F-4560-A807-A34F6D3434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22B8CCA-E975-4C21-878B-938D55A8C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78ED7-1A2F-42BB-B2E1-02437BE6DAED}" type="datetimeFigureOut">
              <a:rPr lang="ca-ES" smtClean="0"/>
              <a:t>25/8/22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96F3F0D2-4661-4FC2-A344-C7F3535AE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7C20BB69-C921-4D19-AC07-BE96D4957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54575-3E78-461E-BED3-82A9F2D80224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83438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F866A240-1E24-4E47-8526-BCCA892BEA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93D4BF46-7AE9-44DF-8AFB-7B801CFC3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01D1965-48A4-4E6F-AFF8-C97618D2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78ED7-1A2F-42BB-B2E1-02437BE6DAED}" type="datetimeFigureOut">
              <a:rPr lang="ca-ES" smtClean="0"/>
              <a:t>25/8/22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17FAD681-7A2F-4A51-A8AC-902E7D05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43955E48-AF3F-4863-B429-A7545E29D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54575-3E78-461E-BED3-82A9F2D80224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90242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E83553B-0BFB-49E6-AD02-9EFE699D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56DC93F2-C85F-41BF-A339-B91798CEF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CBA2AF7A-4895-4D5E-9263-85E6299EC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78ED7-1A2F-42BB-B2E1-02437BE6DAED}" type="datetimeFigureOut">
              <a:rPr lang="ca-ES" smtClean="0"/>
              <a:t>25/8/22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C8390F21-4B5D-4AD9-B6BE-C9A98E998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C97C7CC8-254F-462F-9C73-33A17B990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54575-3E78-461E-BED3-82A9F2D80224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546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EECFF7A3-5F78-4CC7-B3FB-4F701FA8B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4D91633E-DE12-4FB1-A5B8-9F9A20397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8D382B25-108D-43B1-A1AB-CB88BDE58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78ED7-1A2F-42BB-B2E1-02437BE6DAED}" type="datetimeFigureOut">
              <a:rPr lang="ca-ES" smtClean="0"/>
              <a:t>25/8/22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9C39C11B-7DA1-49AF-8FD8-BC05DC4ED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44128FE2-461B-4804-8B72-AB89656FF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54575-3E78-461E-BED3-82A9F2D80224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30937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BF67C856-2E06-4C9D-BBF2-1367FD764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CA599331-F6AA-4186-9B97-BF07BDB62E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A6914E60-CF08-4E3E-94F8-9E8F641CF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6D4E053F-77F6-4DA5-A3A3-D6AFD727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78ED7-1A2F-42BB-B2E1-02437BE6DAED}" type="datetimeFigureOut">
              <a:rPr lang="ca-ES" smtClean="0"/>
              <a:t>25/8/22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42F7B1AD-04A7-4630-B1BF-2762135E8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D27F5386-A0A4-444F-B66D-0A0B739E5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54575-3E78-461E-BED3-82A9F2D80224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12061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3608B26-D076-45F3-8561-0E4AE279B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9B99D46B-FBCD-49AD-8BFA-4BA0A375C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2A0DA3CC-5614-45DA-865E-A61C058E45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E960AC20-6149-473A-BB74-2E4EE2F4F7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101286D8-3B31-4BF6-B774-460EFFB64E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1A48E82B-DA4C-4AFA-AC68-F2B764BED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78ED7-1A2F-42BB-B2E1-02437BE6DAED}" type="datetimeFigureOut">
              <a:rPr lang="ca-ES" smtClean="0"/>
              <a:t>25/8/22</a:t>
            </a:fld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8FD01952-7CA6-4601-9FC1-5017124DB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9AF5D461-7C2E-42B9-9F24-0B226F5E5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54575-3E78-461E-BED3-82A9F2D80224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51727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9395923-CDDA-4ED2-B0DE-036125C77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C92952CF-0FAB-4244-92A0-D74A899C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78ED7-1A2F-42BB-B2E1-02437BE6DAED}" type="datetimeFigureOut">
              <a:rPr lang="ca-ES" smtClean="0"/>
              <a:t>25/8/22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DF50A4C7-B9DD-43A1-B002-443DF7BC8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DFC68550-3701-4B09-BAC5-615FD68B1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54575-3E78-461E-BED3-82A9F2D80224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4584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C0545D24-3C89-45DE-B51A-BD068E77A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78ED7-1A2F-42BB-B2E1-02437BE6DAED}" type="datetimeFigureOut">
              <a:rPr lang="ca-ES" smtClean="0"/>
              <a:t>25/8/22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EBE1AD15-131D-4442-B320-221CB0D4E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65CA3070-67B6-4C21-8CA5-6A9524581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54575-3E78-461E-BED3-82A9F2D80224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94340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53F26C03-61D2-47EF-AC78-C2569E214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71B7772D-29B7-4D53-BA84-3585B1D40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CA40DCDC-380D-4DF7-91A6-9F05A499D2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759233E4-858D-4BF2-866E-A71F91B14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78ED7-1A2F-42BB-B2E1-02437BE6DAED}" type="datetimeFigureOut">
              <a:rPr lang="ca-ES" smtClean="0"/>
              <a:t>25/8/22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5785C3A6-78C5-45F1-974A-597CE314F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133BD31C-E504-4805-B082-717807D20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54575-3E78-461E-BED3-82A9F2D80224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73767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36D585D-FF7C-4BDF-84E1-BB4A27076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B7E9DA1F-983D-4DDA-BF79-B9448C8562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0D268108-ACA8-46CA-9ED1-421F08AE7F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D2F0E52C-22D9-48EA-A3D5-134BF6184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78ED7-1A2F-42BB-B2E1-02437BE6DAED}" type="datetimeFigureOut">
              <a:rPr lang="ca-ES" smtClean="0"/>
              <a:t>25/8/22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9C2F5547-E3D8-492F-95BF-7871D0F3A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F5085C98-A4C2-4010-B63B-46856AA6F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54575-3E78-461E-BED3-82A9F2D80224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11953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6EE3FDE8-99C4-4297-9892-5A4B9059B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F771DDAC-C25C-413A-8C8C-5932FE9C9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5149E989-B3A1-41B9-90FA-13F490529E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78ED7-1A2F-42BB-B2E1-02437BE6DAED}" type="datetimeFigureOut">
              <a:rPr lang="ca-ES" smtClean="0"/>
              <a:t>25/8/22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46C49A11-1AB1-4DAA-9863-7E9A1A0851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EF79A1D6-B78D-407C-B0F8-8D76D429E2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54575-3E78-461E-BED3-82A9F2D80224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3306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cantonades arrodonides 5">
            <a:extLst>
              <a:ext uri="{FF2B5EF4-FFF2-40B4-BE49-F238E27FC236}">
                <a16:creationId xmlns:a16="http://schemas.microsoft.com/office/drawing/2014/main" id="{F6B0F573-DD10-4326-A39F-AC42568E22CD}"/>
              </a:ext>
            </a:extLst>
          </p:cNvPr>
          <p:cNvSpPr/>
          <p:nvPr/>
        </p:nvSpPr>
        <p:spPr>
          <a:xfrm>
            <a:off x="5686370" y="4862398"/>
            <a:ext cx="1788550" cy="406251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bg1"/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 dirty="0" err="1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Severity</a:t>
            </a:r>
            <a:r>
              <a:rPr lang="ca-ES" sz="1400" dirty="0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 </a:t>
            </a:r>
            <a:r>
              <a:rPr lang="ca-ES" sz="1600" dirty="0" err="1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Disease</a:t>
            </a:r>
            <a:endParaRPr lang="ca-ES" sz="1600" dirty="0">
              <a:latin typeface="Arial" panose="020B0604020202020204" pitchFamily="34" charset="0"/>
              <a:ea typeface="Ayuthaya" pitchFamily="2" charset="-34"/>
              <a:cs typeface="Arial" panose="020B0604020202020204" pitchFamily="34" charset="0"/>
            </a:endParaRPr>
          </a:p>
        </p:txBody>
      </p:sp>
      <p:sp>
        <p:nvSpPr>
          <p:cNvPr id="7" name="Rectangle: cantonades arrodonides 6">
            <a:extLst>
              <a:ext uri="{FF2B5EF4-FFF2-40B4-BE49-F238E27FC236}">
                <a16:creationId xmlns:a16="http://schemas.microsoft.com/office/drawing/2014/main" id="{CE30787E-3843-4A65-87C9-3D81180A45A0}"/>
              </a:ext>
            </a:extLst>
          </p:cNvPr>
          <p:cNvSpPr/>
          <p:nvPr/>
        </p:nvSpPr>
        <p:spPr>
          <a:xfrm>
            <a:off x="1206922" y="178992"/>
            <a:ext cx="4237132" cy="2045419"/>
          </a:xfrm>
          <a:prstGeom prst="rightArrow">
            <a:avLst>
              <a:gd name="adj1" fmla="val 50000"/>
              <a:gd name="adj2" fmla="val 42251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2000" b="1" dirty="0">
                <a:solidFill>
                  <a:schemeClr val="tx1"/>
                </a:solidFill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ENTERAL </a:t>
            </a:r>
          </a:p>
          <a:p>
            <a:pPr algn="ctr"/>
            <a:r>
              <a:rPr lang="ca-ES" sz="2000" b="1" dirty="0">
                <a:solidFill>
                  <a:schemeClr val="tx1"/>
                </a:solidFill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Nutrition Therapy</a:t>
            </a:r>
          </a:p>
        </p:txBody>
      </p:sp>
      <p:pic>
        <p:nvPicPr>
          <p:cNvPr id="104" name="Imagen 103">
            <a:extLst>
              <a:ext uri="{FF2B5EF4-FFF2-40B4-BE49-F238E27FC236}">
                <a16:creationId xmlns:a16="http://schemas.microsoft.com/office/drawing/2014/main" id="{7E34EC21-3D7A-0B4F-AFA1-46A16D0CBB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771" t="15670" r="32952" b="14000"/>
          <a:stretch/>
        </p:blipFill>
        <p:spPr>
          <a:xfrm>
            <a:off x="662348" y="275039"/>
            <a:ext cx="1268845" cy="19457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9" name="Rectangle: cantonades arrodonides 48">
            <a:extLst>
              <a:ext uri="{FF2B5EF4-FFF2-40B4-BE49-F238E27FC236}">
                <a16:creationId xmlns:a16="http://schemas.microsoft.com/office/drawing/2014/main" id="{01A960CB-7297-9CAB-9211-64D3B4C158AE}"/>
              </a:ext>
            </a:extLst>
          </p:cNvPr>
          <p:cNvSpPr/>
          <p:nvPr/>
        </p:nvSpPr>
        <p:spPr>
          <a:xfrm>
            <a:off x="7582410" y="4862398"/>
            <a:ext cx="4090232" cy="402008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91000">
                <a:schemeClr val="bg1"/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 dirty="0" err="1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Inflammatory</a:t>
            </a:r>
            <a:r>
              <a:rPr lang="ca-ES" sz="1600" dirty="0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 </a:t>
            </a:r>
            <a:r>
              <a:rPr lang="ca-ES" sz="1600" dirty="0" err="1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Response</a:t>
            </a:r>
            <a:endParaRPr lang="ca-ES" sz="1600" dirty="0">
              <a:latin typeface="Arial" panose="020B0604020202020204" pitchFamily="34" charset="0"/>
              <a:ea typeface="Ayuthaya" pitchFamily="2" charset="-34"/>
              <a:cs typeface="Arial" panose="020B0604020202020204" pitchFamily="34" charset="0"/>
            </a:endParaRPr>
          </a:p>
        </p:txBody>
      </p:sp>
      <p:pic>
        <p:nvPicPr>
          <p:cNvPr id="58" name="Imatge 57">
            <a:extLst>
              <a:ext uri="{FF2B5EF4-FFF2-40B4-BE49-F238E27FC236}">
                <a16:creationId xmlns:a16="http://schemas.microsoft.com/office/drawing/2014/main" id="{A13CE75E-6C61-134F-852E-20863DD3A4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905" y="2450378"/>
            <a:ext cx="3415318" cy="2917892"/>
          </a:xfrm>
          <a:prstGeom prst="rect">
            <a:avLst/>
          </a:prstGeom>
        </p:spPr>
      </p:pic>
      <p:sp>
        <p:nvSpPr>
          <p:cNvPr id="59" name="Rectangle: cantonades arrodonides 46">
            <a:extLst>
              <a:ext uri="{FF2B5EF4-FFF2-40B4-BE49-F238E27FC236}">
                <a16:creationId xmlns:a16="http://schemas.microsoft.com/office/drawing/2014/main" id="{F1BC5B03-D179-77FB-9567-A47B8BAD2F3A}"/>
              </a:ext>
            </a:extLst>
          </p:cNvPr>
          <p:cNvSpPr/>
          <p:nvPr/>
        </p:nvSpPr>
        <p:spPr>
          <a:xfrm>
            <a:off x="1206922" y="5352617"/>
            <a:ext cx="3134902" cy="751490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200" dirty="0" err="1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Higher</a:t>
            </a:r>
            <a:r>
              <a:rPr lang="ca-ES" sz="1200" dirty="0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 </a:t>
            </a:r>
            <a:r>
              <a:rPr lang="ca-ES" sz="1200" dirty="0" err="1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need</a:t>
            </a:r>
            <a:r>
              <a:rPr lang="ca-ES" sz="1200" dirty="0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 of Parenteral Nutrition </a:t>
            </a:r>
            <a:r>
              <a:rPr lang="ca-ES" sz="1200" dirty="0" err="1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after</a:t>
            </a:r>
            <a:r>
              <a:rPr lang="ca-ES" sz="1200" dirty="0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 </a:t>
            </a:r>
            <a:r>
              <a:rPr lang="ca-ES" sz="1200" dirty="0" err="1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initiation</a:t>
            </a:r>
            <a:r>
              <a:rPr lang="ca-ES" sz="1200" dirty="0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 of Enteral Nutrition </a:t>
            </a:r>
            <a:r>
              <a:rPr lang="ca-ES" sz="1200" dirty="0" err="1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with</a:t>
            </a:r>
            <a:r>
              <a:rPr lang="ca-ES" sz="1200" dirty="0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 </a:t>
            </a:r>
            <a:r>
              <a:rPr lang="ca-ES" sz="1200" dirty="0" err="1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higher</a:t>
            </a:r>
            <a:r>
              <a:rPr lang="ca-ES" sz="1200" dirty="0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 </a:t>
            </a:r>
            <a:r>
              <a:rPr lang="ca-ES" sz="1200" dirty="0" err="1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organ</a:t>
            </a:r>
            <a:r>
              <a:rPr lang="ca-ES" sz="1200" dirty="0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 </a:t>
            </a:r>
            <a:r>
              <a:rPr lang="ca-ES" sz="1200" dirty="0" err="1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failure</a:t>
            </a:r>
            <a:r>
              <a:rPr lang="ca-ES" sz="1200" dirty="0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 on ICU </a:t>
            </a:r>
            <a:r>
              <a:rPr lang="ca-ES" sz="1200" dirty="0" err="1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admission</a:t>
            </a:r>
            <a:endParaRPr lang="ca-ES" sz="1200" dirty="0">
              <a:latin typeface="Arial" panose="020B0604020202020204" pitchFamily="34" charset="0"/>
              <a:ea typeface="Ayuthaya" pitchFamily="2" charset="-34"/>
              <a:cs typeface="Arial" panose="020B0604020202020204" pitchFamily="34" charset="0"/>
            </a:endParaRPr>
          </a:p>
        </p:txBody>
      </p:sp>
      <p:sp>
        <p:nvSpPr>
          <p:cNvPr id="62" name="QuadreDeText 61">
            <a:extLst>
              <a:ext uri="{FF2B5EF4-FFF2-40B4-BE49-F238E27FC236}">
                <a16:creationId xmlns:a16="http://schemas.microsoft.com/office/drawing/2014/main" id="{1038D94E-C918-87FB-8802-B56FF6F73253}"/>
              </a:ext>
            </a:extLst>
          </p:cNvPr>
          <p:cNvSpPr txBox="1"/>
          <p:nvPr/>
        </p:nvSpPr>
        <p:spPr>
          <a:xfrm>
            <a:off x="28364" y="6553257"/>
            <a:ext cx="634359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1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*  </a:t>
            </a:r>
            <a:r>
              <a:rPr lang="ca-ES" sz="13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Average</a:t>
            </a:r>
            <a:r>
              <a:rPr lang="ca-ES" sz="13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of </a:t>
            </a:r>
            <a:r>
              <a:rPr lang="ca-ES" sz="13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patients</a:t>
            </a:r>
            <a:r>
              <a:rPr lang="ca-ES" sz="13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a-ES" sz="13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needing</a:t>
            </a:r>
            <a:r>
              <a:rPr lang="ca-ES" sz="13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Parenteral Nutrition </a:t>
            </a:r>
            <a:r>
              <a:rPr lang="ca-ES" sz="13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after</a:t>
            </a:r>
            <a:r>
              <a:rPr lang="ca-ES" sz="13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a-ES" sz="13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the</a:t>
            </a:r>
            <a:r>
              <a:rPr lang="ca-ES" sz="13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a-ES" sz="13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start</a:t>
            </a:r>
            <a:r>
              <a:rPr lang="ca-ES" sz="13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of enteral </a:t>
            </a:r>
            <a:r>
              <a:rPr lang="ca-ES" sz="13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nutrition</a:t>
            </a:r>
            <a:r>
              <a:rPr lang="ca-ES" sz="13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3" name="Rectangle: cantonades arrodonides 23">
            <a:extLst>
              <a:ext uri="{FF2B5EF4-FFF2-40B4-BE49-F238E27FC236}">
                <a16:creationId xmlns:a16="http://schemas.microsoft.com/office/drawing/2014/main" id="{F982AF5F-3696-C84C-A02B-4719EDB2F440}"/>
              </a:ext>
            </a:extLst>
          </p:cNvPr>
          <p:cNvSpPr/>
          <p:nvPr/>
        </p:nvSpPr>
        <p:spPr>
          <a:xfrm>
            <a:off x="5686370" y="5420772"/>
            <a:ext cx="5986272" cy="602548"/>
          </a:xfrm>
          <a:prstGeom prst="leftRightArrow">
            <a:avLst/>
          </a:prstGeom>
          <a:noFill/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Gastro-intestinal </a:t>
            </a:r>
            <a:r>
              <a:rPr lang="ca-ES" sz="1600" b="1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failure</a:t>
            </a:r>
            <a:endParaRPr lang="ca-ES" sz="16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redondeado 1">
            <a:extLst>
              <a:ext uri="{FF2B5EF4-FFF2-40B4-BE49-F238E27FC236}">
                <a16:creationId xmlns:a16="http://schemas.microsoft.com/office/drawing/2014/main" id="{3A57BEFC-73F0-1940-9ACF-5162960584CD}"/>
              </a:ext>
            </a:extLst>
          </p:cNvPr>
          <p:cNvSpPr>
            <a:spLocks/>
          </p:cNvSpPr>
          <p:nvPr/>
        </p:nvSpPr>
        <p:spPr>
          <a:xfrm>
            <a:off x="6332295" y="810772"/>
            <a:ext cx="4967644" cy="792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ca-ES" sz="2000" dirty="0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 </a:t>
            </a:r>
            <a:r>
              <a:rPr lang="ca-ES" sz="2000" b="1" dirty="0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+ PARENTERAL </a:t>
            </a:r>
            <a:r>
              <a:rPr lang="ca-ES" sz="2000" b="1" dirty="0" err="1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Needed</a:t>
            </a:r>
            <a:endParaRPr lang="ca-ES" sz="2000" b="1" dirty="0">
              <a:latin typeface="Arial" panose="020B0604020202020204" pitchFamily="34" charset="0"/>
              <a:ea typeface="Ayuthaya" pitchFamily="2" charset="-34"/>
              <a:cs typeface="Arial" panose="020B0604020202020204" pitchFamily="34" charset="0"/>
            </a:endParaRPr>
          </a:p>
        </p:txBody>
      </p:sp>
      <p:pic>
        <p:nvPicPr>
          <p:cNvPr id="65" name="Picture 7">
            <a:extLst>
              <a:ext uri="{FF2B5EF4-FFF2-40B4-BE49-F238E27FC236}">
                <a16:creationId xmlns:a16="http://schemas.microsoft.com/office/drawing/2014/main" id="{31DCF877-C9A1-DFFC-D350-637AB2766D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41056" y="892348"/>
            <a:ext cx="606496" cy="618706"/>
          </a:xfrm>
          <a:prstGeom prst="rect">
            <a:avLst/>
          </a:prstGeom>
          <a:ln>
            <a:noFill/>
          </a:ln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93A79263-FE4D-244C-80EE-2FE84499B4AB}"/>
              </a:ext>
            </a:extLst>
          </p:cNvPr>
          <p:cNvSpPr/>
          <p:nvPr/>
        </p:nvSpPr>
        <p:spPr>
          <a:xfrm>
            <a:off x="7570218" y="3312462"/>
            <a:ext cx="2246309" cy="1329767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bg1"/>
              </a:gs>
              <a:gs pos="97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a-ES" sz="2400" b="1" dirty="0">
                <a:solidFill>
                  <a:schemeClr val="tx1"/>
                </a:solidFill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↑</a:t>
            </a:r>
            <a:r>
              <a:rPr lang="ca-ES" sz="2400" b="1" dirty="0" err="1">
                <a:solidFill>
                  <a:schemeClr val="tx1"/>
                </a:solidFill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Trygliceride</a:t>
            </a:r>
            <a:endParaRPr lang="ca-ES" sz="2400" b="1" dirty="0">
              <a:solidFill>
                <a:schemeClr val="tx1"/>
              </a:solidFill>
              <a:latin typeface="Arial" panose="020B0604020202020204" pitchFamily="34" charset="0"/>
              <a:ea typeface="Ayuthaya" pitchFamily="2" charset="-34"/>
              <a:cs typeface="Arial" panose="020B0604020202020204" pitchFamily="34" charset="0"/>
            </a:endParaRPr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EFA58A31-4A01-1B41-881C-4A219F197713}"/>
              </a:ext>
            </a:extLst>
          </p:cNvPr>
          <p:cNvSpPr/>
          <p:nvPr/>
        </p:nvSpPr>
        <p:spPr>
          <a:xfrm>
            <a:off x="9904802" y="3312462"/>
            <a:ext cx="1767840" cy="132961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a-ES" dirty="0">
                <a:solidFill>
                  <a:schemeClr val="tx1"/>
                </a:solidFill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↓ </a:t>
            </a:r>
            <a:r>
              <a:rPr lang="ca-ES" sz="2400" b="1" dirty="0" err="1">
                <a:solidFill>
                  <a:schemeClr val="tx1"/>
                </a:solidFill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Albumin</a:t>
            </a:r>
            <a:endParaRPr lang="es-ES" dirty="0">
              <a:solidFill>
                <a:schemeClr val="tx1"/>
              </a:solidFill>
              <a:latin typeface="Arial" panose="020B0604020202020204" pitchFamily="34" charset="0"/>
              <a:ea typeface="Ayuthaya" pitchFamily="2" charset="-34"/>
              <a:cs typeface="Arial" panose="020B0604020202020204" pitchFamily="34" charset="0"/>
            </a:endParaRPr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8CAB9FF3-7D65-C443-98D4-862095CFDB8E}"/>
              </a:ext>
            </a:extLst>
          </p:cNvPr>
          <p:cNvSpPr/>
          <p:nvPr/>
        </p:nvSpPr>
        <p:spPr>
          <a:xfrm>
            <a:off x="5686370" y="3312462"/>
            <a:ext cx="1788550" cy="132961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47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ca-ES" b="1" dirty="0">
                <a:solidFill>
                  <a:schemeClr val="tx1"/>
                </a:solidFill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↑ </a:t>
            </a:r>
            <a:r>
              <a:rPr lang="ca-ES" sz="2400" b="1" dirty="0">
                <a:solidFill>
                  <a:schemeClr val="tx1"/>
                </a:solidFill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SOFA</a:t>
            </a:r>
            <a:r>
              <a:rPr lang="ca-ES" b="1" dirty="0">
                <a:solidFill>
                  <a:schemeClr val="tx1"/>
                </a:solidFill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 </a:t>
            </a:r>
            <a:r>
              <a:rPr lang="ca-ES" b="1" dirty="0" err="1">
                <a:solidFill>
                  <a:schemeClr val="tx1"/>
                </a:solidFill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Score</a:t>
            </a:r>
            <a:endParaRPr lang="es-ES" dirty="0">
              <a:solidFill>
                <a:schemeClr val="tx1"/>
              </a:solidFill>
              <a:latin typeface="Arial" panose="020B0604020202020204" pitchFamily="34" charset="0"/>
              <a:ea typeface="Ayuthaya" pitchFamily="2" charset="-34"/>
              <a:cs typeface="Arial" panose="020B0604020202020204" pitchFamily="34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6059F70-711E-F047-A435-C8DF0F265EA4}"/>
              </a:ext>
            </a:extLst>
          </p:cNvPr>
          <p:cNvSpPr/>
          <p:nvPr/>
        </p:nvSpPr>
        <p:spPr>
          <a:xfrm>
            <a:off x="2240499" y="5060720"/>
            <a:ext cx="3197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* </a:t>
            </a:r>
            <a:endParaRPr lang="es-ES" dirty="0"/>
          </a:p>
        </p:txBody>
      </p:sp>
      <p:sp>
        <p:nvSpPr>
          <p:cNvPr id="19" name="Flecha izquierda y derecha 18">
            <a:extLst>
              <a:ext uri="{FF2B5EF4-FFF2-40B4-BE49-F238E27FC236}">
                <a16:creationId xmlns:a16="http://schemas.microsoft.com/office/drawing/2014/main" id="{20FEC9EB-B01E-0C48-9463-F6F37E99B40E}"/>
              </a:ext>
            </a:extLst>
          </p:cNvPr>
          <p:cNvSpPr/>
          <p:nvPr/>
        </p:nvSpPr>
        <p:spPr>
          <a:xfrm rot="5400000">
            <a:off x="7959407" y="2208703"/>
            <a:ext cx="1413417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5ECB389-B9CD-D743-84AA-5807A8A26664}"/>
              </a:ext>
            </a:extLst>
          </p:cNvPr>
          <p:cNvSpPr txBox="1"/>
          <p:nvPr/>
        </p:nvSpPr>
        <p:spPr>
          <a:xfrm>
            <a:off x="5686370" y="2214822"/>
            <a:ext cx="5986272" cy="468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ES" b="1" dirty="0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ASSOCIATED FACTORS </a:t>
            </a:r>
            <a:r>
              <a:rPr lang="es-ES" b="1" dirty="0" err="1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on</a:t>
            </a:r>
            <a:r>
              <a:rPr lang="es-ES" b="1" dirty="0">
                <a:latin typeface="Arial" panose="020B0604020202020204" pitchFamily="34" charset="0"/>
                <a:ea typeface="Ayuthaya" pitchFamily="2" charset="-34"/>
                <a:cs typeface="Arial" panose="020B0604020202020204" pitchFamily="34" charset="0"/>
              </a:rPr>
              <a:t> ICU ADMISSION</a:t>
            </a:r>
            <a:endParaRPr lang="es-ES" sz="1600" b="1" dirty="0">
              <a:latin typeface="Arial" panose="020B0604020202020204" pitchFamily="34" charset="0"/>
              <a:ea typeface="Ayuthaya" pitchFamily="2" charset="-3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8912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57</Words>
  <Application>Microsoft Macintosh PowerPoint</Application>
  <PresentationFormat>Panorámica</PresentationFormat>
  <Paragraphs>14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Ayuthaya</vt:lpstr>
      <vt:lpstr>Calibri</vt:lpstr>
      <vt:lpstr>Calibri Light</vt:lpstr>
      <vt:lpstr>Verdana</vt:lpstr>
      <vt:lpstr>Tema de l'Office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Juan Carlos Lopez Delgado</dc:creator>
  <cp:lastModifiedBy>Juan Carlos Lopez Delgado</cp:lastModifiedBy>
  <cp:revision>47</cp:revision>
  <dcterms:created xsi:type="dcterms:W3CDTF">2021-05-10T13:48:27Z</dcterms:created>
  <dcterms:modified xsi:type="dcterms:W3CDTF">2022-08-25T21:41:28Z</dcterms:modified>
</cp:coreProperties>
</file>