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69A3A8-2901-7F40-3E98-5849B135CB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77A7C4A-3561-C078-D9BA-24FAADBEA4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4888036-FE01-6DDC-4D9C-AEA224318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05B49-BE1F-4AE5-B1E6-0C2936AAD00D}" type="datetimeFigureOut">
              <a:rPr kumimoji="1" lang="ja-JP" altLang="en-US" smtClean="0"/>
              <a:t>2022/8/17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DE30837-8EE2-3D3E-79E0-EC5215BBF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62A20A9-364E-5F4A-7F6E-FADD6A217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03CBE-F99C-44FE-84B7-5068CB413A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5385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022070-94DF-A066-B445-702F4F106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89C5812-1723-B8BF-E29A-EFB8B42E10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CB3252B-772B-CE47-2D3C-A6CAA12FD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05B49-BE1F-4AE5-B1E6-0C2936AAD00D}" type="datetimeFigureOut">
              <a:rPr kumimoji="1" lang="ja-JP" altLang="en-US" smtClean="0"/>
              <a:t>2022/8/17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A99DB59-CB6B-D79F-2C91-8EB875BA2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404EEE4-71AC-DB20-06B7-99D836E2C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03CBE-F99C-44FE-84B7-5068CB413A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3558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7C533AA-542A-D49D-0FBE-D33938CD9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4E62A3B-4564-FCE8-3A65-BD4804AC75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6817272-EA69-7D5F-36CD-7BDEC05D1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05B49-BE1F-4AE5-B1E6-0C2936AAD00D}" type="datetimeFigureOut">
              <a:rPr kumimoji="1" lang="ja-JP" altLang="en-US" smtClean="0"/>
              <a:t>2022/8/17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1650BA-EB61-C017-7C84-88A29E7F3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57A698E-A48F-1092-636B-F75B8B173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03CBE-F99C-44FE-84B7-5068CB413A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9507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278CF60-7A9E-04D0-FFE8-E05E209DC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983D706-0301-5073-8FB4-7C7793953E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BC698E-4D97-7D2A-CBE1-1E5DE4E360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21EAB6A-EEA9-7052-0C4A-3AD9950B0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05B49-BE1F-4AE5-B1E6-0C2936AAD00D}" type="datetimeFigureOut">
              <a:rPr kumimoji="1" lang="ja-JP" altLang="en-US" smtClean="0"/>
              <a:t>2022/8/17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098A81-F4E3-65D9-5173-DFF47BD4E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9BABCE0-2A34-D23E-CDE8-37876EC5E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03CBE-F99C-44FE-84B7-5068CB413A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7211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A4F3752-D92C-02CE-DF8D-914F3764A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4957AB8-B2F1-1A86-DA49-82E2FB28E0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258C801-28B0-25C6-573D-26B1C5388C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B39D0E3-2701-9892-72D2-7C0F3C5560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C07B313-47C2-D2BE-39E3-4A927BE8E1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AEC97D6-B5C6-D0CE-05C9-0E39F8D3C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05B49-BE1F-4AE5-B1E6-0C2936AAD00D}" type="datetimeFigureOut">
              <a:rPr kumimoji="1" lang="ja-JP" altLang="en-US" smtClean="0"/>
              <a:t>2022/8/17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07F2E57-382E-C3C8-54A6-22AD3BE00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DC138A0-447E-F1BC-39F3-4DFC5612E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03CBE-F99C-44FE-84B7-5068CB413A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3226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B87239-9BAE-E4F0-A902-F55530303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5772468-C2B2-67FC-7ECA-B27A346F4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05B49-BE1F-4AE5-B1E6-0C2936AAD00D}" type="datetimeFigureOut">
              <a:rPr kumimoji="1" lang="ja-JP" altLang="en-US" smtClean="0"/>
              <a:t>2022/8/17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E333C0B-1835-02B4-60A1-D64F32172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DED0D8A-B45B-EDE4-84FA-B0BC8C886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03CBE-F99C-44FE-84B7-5068CB413A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1466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1D4EE01-3F52-FA18-AE67-98ECC59BC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05B49-BE1F-4AE5-B1E6-0C2936AAD00D}" type="datetimeFigureOut">
              <a:rPr kumimoji="1" lang="ja-JP" altLang="en-US" smtClean="0"/>
              <a:t>2022/8/17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7032865-6206-184D-BA77-8CDF18E9F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13E75D7-1667-BA4F-92E8-10170F143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03CBE-F99C-44FE-84B7-5068CB413A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1565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878531-EE5A-3BD5-2EEA-4EAF9513C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25E69F5-1918-8F9F-286A-1C0DBFD9FD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F2145D5-5935-8AC0-961F-E4678D7D65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CB844FA-7E8C-B995-8D17-2B65235AD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05B49-BE1F-4AE5-B1E6-0C2936AAD00D}" type="datetimeFigureOut">
              <a:rPr kumimoji="1" lang="ja-JP" altLang="en-US" smtClean="0"/>
              <a:t>2022/8/17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9C3B88C-9CA9-2632-F247-7E3456E24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F0B6492-39FE-3043-C3CE-5D8D0B6CE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03CBE-F99C-44FE-84B7-5068CB413A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2418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DEEDD8-EAE2-A068-B9E9-DF79C75C4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1366B35-FFDC-4ACF-F768-26963F5A7D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839D967-EA54-F5F2-D1BA-24737CF9A4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68FBA56-2AA0-067B-E5D0-D84AEBBA3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05B49-BE1F-4AE5-B1E6-0C2936AAD00D}" type="datetimeFigureOut">
              <a:rPr kumimoji="1" lang="ja-JP" altLang="en-US" smtClean="0"/>
              <a:t>2022/8/17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7E8384C-EC69-C7F0-F141-0BE20430B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C984561-3479-A528-0979-0C5121B5A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03CBE-F99C-44FE-84B7-5068CB413A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5256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57AAC58-7FB6-7664-53CC-DA5A51F5F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53078C8-D178-E810-13E3-7019DB96A2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B220ACE-2D1C-29B1-D919-54F69F7FF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05B49-BE1F-4AE5-B1E6-0C2936AAD00D}" type="datetimeFigureOut">
              <a:rPr kumimoji="1" lang="ja-JP" altLang="en-US" smtClean="0"/>
              <a:t>2022/8/17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453DC06-C695-C590-E55C-DF677C54A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DED53A9-870D-0DD7-4579-4D60D2F3B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03CBE-F99C-44FE-84B7-5068CB413A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7416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517E252-0716-DD03-F9D2-9FD8FDCFD5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EC75E24-00D5-C77B-7C73-D6D5DE2C12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5DF6366-E4D5-6276-5023-4D01AF701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05B49-BE1F-4AE5-B1E6-0C2936AAD00D}" type="datetimeFigureOut">
              <a:rPr kumimoji="1" lang="ja-JP" altLang="en-US" smtClean="0"/>
              <a:t>2022/8/17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F189048-6B2B-9F7E-FEFF-D21F3F14A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2966154-26F8-AF5D-325A-94848FECA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03CBE-F99C-44FE-84B7-5068CB413A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1690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2F2B6EE2-DE0B-F88F-A2FF-9575B5E22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6B44842-F070-B910-49CE-AF0725B078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B4D0B07-D85A-4B0E-75F4-6BD131201F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005B49-BE1F-4AE5-B1E6-0C2936AAD00D}" type="datetimeFigureOut">
              <a:rPr kumimoji="1" lang="ja-JP" altLang="en-US" smtClean="0"/>
              <a:t>2022/8/17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9DE5167-8F3A-374B-F50E-4900B30912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9F634AC-E34D-15C0-477D-91FDA5558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A03CBE-F99C-44FE-84B7-5068CB413A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5904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1D20A20-A99C-A5BB-CCAC-F698E909CBB8}"/>
              </a:ext>
            </a:extLst>
          </p:cNvPr>
          <p:cNvSpPr txBox="1"/>
          <p:nvPr/>
        </p:nvSpPr>
        <p:spPr>
          <a:xfrm>
            <a:off x="353961" y="1020728"/>
            <a:ext cx="7423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1  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 of patients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D782279-3364-8AEB-DB1C-41C0986E00E4}"/>
              </a:ext>
            </a:extLst>
          </p:cNvPr>
          <p:cNvSpPr txBox="1"/>
          <p:nvPr/>
        </p:nvSpPr>
        <p:spPr>
          <a:xfrm>
            <a:off x="422787" y="1420762"/>
            <a:ext cx="1170038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52438" algn="l"/>
                <a:tab pos="3411538" algn="l"/>
                <a:tab pos="5565775" algn="l"/>
                <a:tab pos="7807325" algn="l"/>
                <a:tab pos="10137775" algn="l"/>
              </a:tabLst>
            </a:pPr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(</a:t>
            </a:r>
            <a:r>
              <a:rPr kumimoji="1" lang="en-US" altLang="ja-JP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80)	CRAI (</a:t>
            </a:r>
            <a:r>
              <a:rPr kumimoji="1" lang="en-US" altLang="ja-JP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30)	non-CRAI (</a:t>
            </a:r>
            <a:r>
              <a:rPr kumimoji="1" lang="en-US" altLang="ja-JP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50)	</a:t>
            </a:r>
            <a:r>
              <a:rPr kumimoji="1" lang="en-US" altLang="ja-JP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P-</a:t>
            </a:r>
            <a:r>
              <a:rPr kumimoji="1" lang="en-US" altLang="ja-JP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value</a:t>
            </a:r>
            <a:r>
              <a:rPr kumimoji="1" lang="en-US" altLang="ja-JP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kumimoji="1" lang="en-US" altLang="ja-JP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452438" algn="l"/>
                <a:tab pos="3411538" algn="l"/>
                <a:tab pos="5565775" algn="l"/>
                <a:tab pos="7807325" algn="l"/>
                <a:tab pos="10137775" algn="l"/>
              </a:tabLst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Age, years	75 (39‒92)	76 (49‒92)	73 (39‒92)	0.10*</a:t>
            </a:r>
          </a:p>
          <a:p>
            <a:pPr>
              <a:tabLst>
                <a:tab pos="452438" algn="l"/>
                <a:tab pos="3411538" algn="l"/>
                <a:tab pos="5565775" algn="l"/>
                <a:tab pos="7807325" algn="l"/>
                <a:tab pos="10137775" algn="l"/>
              </a:tabLst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Parity	2 (0‒5)	2 (0‒4)	2 (0‒5)	0.56*</a:t>
            </a:r>
          </a:p>
          <a:p>
            <a:pPr>
              <a:tabLst>
                <a:tab pos="452438" algn="l"/>
                <a:tab pos="3411538" algn="l"/>
                <a:tab pos="5565775" algn="l"/>
                <a:tab pos="7807325" algn="l"/>
                <a:tab pos="10137775" algn="l"/>
              </a:tabLst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 of fecal incontinence</a:t>
            </a:r>
          </a:p>
          <a:p>
            <a:pPr>
              <a:tabLst>
                <a:tab pos="452438" algn="l"/>
                <a:tab pos="3411538" algn="l"/>
                <a:tab pos="5565775" algn="l"/>
                <a:tab pos="7807325" algn="l"/>
                <a:tab pos="10137775" algn="l"/>
              </a:tabLst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	passive/urgent/mixed	51/17/12	20/5/5	31/12/7	0.73</a:t>
            </a:r>
            <a:r>
              <a:rPr lang="en-US" altLang="ja-JP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†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>
              <a:tabLst>
                <a:tab pos="452438" algn="l"/>
                <a:tab pos="3411538" algn="l"/>
                <a:tab pos="5565775" algn="l"/>
                <a:tab pos="7807325" algn="l"/>
                <a:tab pos="10137775" algn="l"/>
              </a:tabLst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Previous pelvic surgery	33	13	20	0.77</a:t>
            </a:r>
            <a:r>
              <a:rPr lang="en-US" altLang="ja-JP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†</a:t>
            </a: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452438" algn="l"/>
                <a:tab pos="3411538" algn="l"/>
                <a:tab pos="5565775" algn="l"/>
                <a:tab pos="7807325" algn="l"/>
                <a:tab pos="10137775" algn="l"/>
              </a:tabLst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	hysterectomy	13	5	8</a:t>
            </a:r>
          </a:p>
          <a:p>
            <a:pPr>
              <a:tabLst>
                <a:tab pos="452438" algn="l"/>
                <a:tab pos="3411538" algn="l"/>
                <a:tab pos="5565775" algn="l"/>
                <a:tab pos="7807325" algn="l"/>
                <a:tab pos="10137775" algn="l"/>
              </a:tabLst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	surgery for hemorrhoids	11	5	6</a:t>
            </a:r>
          </a:p>
          <a:p>
            <a:pPr>
              <a:tabLst>
                <a:tab pos="452438" algn="l"/>
                <a:tab pos="3411538" algn="l"/>
                <a:tab pos="5565775" algn="l"/>
                <a:tab pos="7807325" algn="l"/>
                <a:tab pos="10137775" algn="l"/>
              </a:tabLst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	surgery for POP	8	3	5</a:t>
            </a:r>
          </a:p>
          <a:p>
            <a:pPr>
              <a:tabLst>
                <a:tab pos="452438" algn="l"/>
                <a:tab pos="3411538" algn="l"/>
                <a:tab pos="5565775" algn="l"/>
                <a:tab pos="7807325" algn="l"/>
                <a:tab pos="10137775" algn="l"/>
              </a:tabLst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	surgery for anal fistula 	1	0	1</a:t>
            </a:r>
          </a:p>
          <a:p>
            <a:pPr>
              <a:tabLst>
                <a:tab pos="452438" algn="l"/>
                <a:tab pos="3411538" algn="l"/>
                <a:tab pos="5565775" algn="l"/>
                <a:tab pos="7807325" algn="l"/>
                <a:tab pos="10137775" algn="l"/>
              </a:tabLst>
            </a:pPr>
            <a:r>
              <a:rPr lang="en-US" altLang="ja-JP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Irritable bowel syndrome	3	0	3	0.29</a:t>
            </a: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452438" algn="l"/>
                <a:tab pos="3411538" algn="l"/>
                <a:tab pos="5565775" algn="l"/>
                <a:tab pos="7807325" algn="l"/>
                <a:tab pos="10137775" algn="l"/>
              </a:tabLst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 severity index scores	21 (8‒59)	24 (8‒38)	20 (8‒59)	0.53*</a:t>
            </a:r>
          </a:p>
          <a:p>
            <a:pPr>
              <a:tabLst>
                <a:tab pos="452438" algn="l"/>
                <a:tab pos="3411538" algn="l"/>
                <a:tab pos="5565775" algn="l"/>
                <a:tab pos="7807325" algn="l"/>
                <a:tab pos="10137775" algn="l"/>
              </a:tabLst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112E5EF-0BAB-9CBB-8AED-F5ABD02D1B33}"/>
              </a:ext>
            </a:extLst>
          </p:cNvPr>
          <p:cNvSpPr txBox="1"/>
          <p:nvPr/>
        </p:nvSpPr>
        <p:spPr>
          <a:xfrm>
            <a:off x="471951" y="4872565"/>
            <a:ext cx="99502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Values are presented as </a:t>
            </a:r>
            <a:r>
              <a:rPr kumimoji="1" lang="en-US" altLang="ja-JP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median (range).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CRAI, circumferential </a:t>
            </a:r>
            <a:r>
              <a:rPr kumimoji="1" lang="en-US" altLang="ja-JP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rectoanal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intussusception; POP, pelvic organ prolapse</a:t>
            </a:r>
          </a:p>
          <a:p>
            <a:r>
              <a:rPr kumimoji="1" lang="en-US" altLang="ja-JP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1" lang="en-US" altLang="ja-JP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CRAI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versus non-CRAI group,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*Mann‐Whitney </a:t>
            </a:r>
            <a:r>
              <a:rPr lang="en-US" altLang="ja-JP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test; </a:t>
            </a:r>
            <a:r>
              <a:rPr lang="en-US" altLang="ja-JP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†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chi-square test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1" lang="ja-JP" altLang="en-US" dirty="0"/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9005ADA5-386F-0440-0640-930A3D2F1A8D}"/>
              </a:ext>
            </a:extLst>
          </p:cNvPr>
          <p:cNvCxnSpPr/>
          <p:nvPr/>
        </p:nvCxnSpPr>
        <p:spPr>
          <a:xfrm>
            <a:off x="353961" y="1420762"/>
            <a:ext cx="1106129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EFC9E818-1367-BB60-58EE-AFDC934954F0}"/>
              </a:ext>
            </a:extLst>
          </p:cNvPr>
          <p:cNvCxnSpPr/>
          <p:nvPr/>
        </p:nvCxnSpPr>
        <p:spPr>
          <a:xfrm>
            <a:off x="378545" y="1740306"/>
            <a:ext cx="1106129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87799373-5184-9982-297B-099A9281D683}"/>
              </a:ext>
            </a:extLst>
          </p:cNvPr>
          <p:cNvCxnSpPr/>
          <p:nvPr/>
        </p:nvCxnSpPr>
        <p:spPr>
          <a:xfrm>
            <a:off x="373628" y="4809278"/>
            <a:ext cx="1106129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3461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C906624-F981-8948-C1F0-9069A01A56E7}"/>
              </a:ext>
            </a:extLst>
          </p:cNvPr>
          <p:cNvSpPr txBox="1"/>
          <p:nvPr/>
        </p:nvSpPr>
        <p:spPr>
          <a:xfrm>
            <a:off x="624347" y="365324"/>
            <a:ext cx="7423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2  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findings and physiological measurements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5983220-2702-340A-F49F-8C91AF61BB36}"/>
              </a:ext>
            </a:extLst>
          </p:cNvPr>
          <p:cNvSpPr txBox="1"/>
          <p:nvPr/>
        </p:nvSpPr>
        <p:spPr>
          <a:xfrm>
            <a:off x="624347" y="734656"/>
            <a:ext cx="11361176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54013" algn="l"/>
                <a:tab pos="5113338" algn="l"/>
                <a:tab pos="7354888" algn="l"/>
                <a:tab pos="9685338" algn="l"/>
              </a:tabLst>
            </a:pP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CRAI (</a:t>
            </a:r>
            <a:r>
              <a:rPr lang="en-US" altLang="ja-JP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30)	non-CRAI (</a:t>
            </a:r>
            <a:r>
              <a:rPr lang="en-US" altLang="ja-JP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50)	</a:t>
            </a:r>
            <a:r>
              <a:rPr lang="en-US" altLang="ja-JP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ja-JP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value</a:t>
            </a:r>
            <a:r>
              <a:rPr kumimoji="1" lang="en-US" altLang="ja-JP" sz="1600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kumimoji="1" lang="en-US" altLang="ja-JP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354013" algn="l"/>
                <a:tab pos="5113338" algn="l"/>
                <a:tab pos="7354888" algn="l"/>
                <a:tab pos="9685338" algn="l"/>
              </a:tabLst>
            </a:pP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Defecographic findings</a:t>
            </a:r>
          </a:p>
          <a:p>
            <a:pPr>
              <a:tabLst>
                <a:tab pos="354013" algn="l"/>
                <a:tab pos="5113338" algn="l"/>
                <a:tab pos="7354888" algn="l"/>
                <a:tab pos="9685338" algn="l"/>
              </a:tabLst>
            </a:pP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CRAI (level I/II) 	22 (9/13)	―	&lt; 0.0001</a:t>
            </a:r>
            <a:r>
              <a:rPr lang="en-US" altLang="ja-JP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†</a:t>
            </a:r>
            <a:endParaRPr lang="en-US" altLang="ja-JP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354013" algn="l"/>
                <a:tab pos="5113338" algn="l"/>
                <a:tab pos="7354888" algn="l"/>
                <a:tab pos="9685338" algn="l"/>
              </a:tabLst>
            </a:pP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CRAI (level I/II) + rectocele	8 (5/3)	―</a:t>
            </a:r>
          </a:p>
          <a:p>
            <a:pPr>
              <a:tabLst>
                <a:tab pos="354013" algn="l"/>
                <a:tab pos="5113338" algn="l"/>
                <a:tab pos="7354888" algn="l"/>
                <a:tab pos="9685338" algn="l"/>
              </a:tabLst>
            </a:pP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nterior </a:t>
            </a:r>
            <a:r>
              <a:rPr kumimoji="1" lang="en-US" altLang="ja-JP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rectoanal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intussusception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―	4</a:t>
            </a:r>
          </a:p>
          <a:p>
            <a:pPr>
              <a:tabLst>
                <a:tab pos="354013" algn="l"/>
                <a:tab pos="5113338" algn="l"/>
                <a:tab pos="7354888" algn="l"/>
                <a:tab pos="9685338" algn="l"/>
              </a:tabLst>
            </a:pP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nterior </a:t>
            </a:r>
            <a:r>
              <a:rPr kumimoji="1" lang="en-US" altLang="ja-JP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rectoanal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intussusception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rectocele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―	5</a:t>
            </a:r>
          </a:p>
          <a:p>
            <a:pPr>
              <a:tabLst>
                <a:tab pos="354013" algn="l"/>
                <a:tab pos="5113338" algn="l"/>
                <a:tab pos="7354888" algn="l"/>
                <a:tab pos="9685338" algn="l"/>
              </a:tabLst>
            </a:pP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kumimoji="1" lang="en-US" altLang="ja-JP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Rectorectal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intussusception	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―	6</a:t>
            </a:r>
          </a:p>
          <a:p>
            <a:pPr>
              <a:tabLst>
                <a:tab pos="354013" algn="l"/>
                <a:tab pos="5113338" algn="l"/>
                <a:tab pos="7354888" algn="l"/>
                <a:tab pos="9685338" algn="l"/>
              </a:tabLst>
            </a:pP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Rectocele alone	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―	15</a:t>
            </a:r>
          </a:p>
          <a:p>
            <a:pPr>
              <a:tabLst>
                <a:tab pos="354013" algn="l"/>
                <a:tab pos="5113338" algn="l"/>
                <a:tab pos="7354888" algn="l"/>
                <a:tab pos="9685338" algn="l"/>
              </a:tabLst>
            </a:pP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Endoanal ul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trasound</a:t>
            </a:r>
          </a:p>
          <a:p>
            <a:pPr>
              <a:tabLst>
                <a:tab pos="354013" algn="l"/>
                <a:tab pos="5113338" algn="l"/>
                <a:tab pos="7354888" algn="l"/>
                <a:tab pos="9685338" algn="l"/>
              </a:tabLst>
            </a:pP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No sphincter defect	23	39	0.63</a:t>
            </a:r>
            <a:r>
              <a:rPr lang="en-US" altLang="ja-JP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†</a:t>
            </a:r>
            <a:endParaRPr kumimoji="1" lang="en-US" altLang="ja-JP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354013" algn="l"/>
                <a:tab pos="5113338" algn="l"/>
                <a:tab pos="7354888" algn="l"/>
                <a:tab pos="9685338" algn="l"/>
              </a:tabLst>
            </a:pP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Partial defect of internal anal sphincter	1	0</a:t>
            </a:r>
          </a:p>
          <a:p>
            <a:pPr>
              <a:tabLst>
                <a:tab pos="354013" algn="l"/>
                <a:tab pos="5113338" algn="l"/>
                <a:tab pos="7354888" algn="l"/>
                <a:tab pos="9685338" algn="l"/>
              </a:tabLst>
            </a:pP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Partial defect of external anal sphincter	3	5</a:t>
            </a:r>
          </a:p>
          <a:p>
            <a:pPr>
              <a:tabLst>
                <a:tab pos="354013" algn="l"/>
                <a:tab pos="5113338" algn="l"/>
                <a:tab pos="7354888" algn="l"/>
                <a:tab pos="9685338" algn="l"/>
              </a:tabLst>
            </a:pP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not examined	3	6</a:t>
            </a:r>
          </a:p>
          <a:p>
            <a:pPr>
              <a:tabLst>
                <a:tab pos="354013" algn="l"/>
                <a:tab pos="5113338" algn="l"/>
                <a:tab pos="7354888" algn="l"/>
                <a:tab pos="9685338" algn="l"/>
              </a:tabLst>
            </a:pP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Physiological measurements (left-lateral position)</a:t>
            </a:r>
          </a:p>
          <a:p>
            <a:pPr>
              <a:tabLst>
                <a:tab pos="354013" algn="l"/>
                <a:tab pos="5113338" algn="l"/>
                <a:tab pos="7354888" algn="l"/>
                <a:tab pos="9685338" algn="l"/>
              </a:tabLst>
            </a:pP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Anal canal length, cm	4.6 (3.2‒6.6)	4.5 (2.5‒6.5)	0.34*</a:t>
            </a:r>
          </a:p>
          <a:p>
            <a:pPr>
              <a:tabLst>
                <a:tab pos="354013" algn="l"/>
                <a:tab pos="5113338" algn="l"/>
                <a:tab pos="7354888" algn="l"/>
                <a:tab pos="9685338" algn="l"/>
              </a:tabLst>
            </a:pP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Maximum resting pressure, cm H</a:t>
            </a:r>
            <a:r>
              <a:rPr lang="en-US" altLang="ja-JP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	51.5 (34.9‒124.8)	58.5 (19.0‒114.4)	0.98*</a:t>
            </a:r>
          </a:p>
          <a:p>
            <a:pPr>
              <a:tabLst>
                <a:tab pos="354013" algn="l"/>
                <a:tab pos="5113338" algn="l"/>
                <a:tab pos="7354888" algn="l"/>
                <a:tab pos="9685338" algn="l"/>
              </a:tabLst>
            </a:pP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Maximum squeeze pressure, cm H</a:t>
            </a:r>
            <a:r>
              <a:rPr lang="en-US" altLang="ja-JP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	145.3 (65.1‒604.0)	150.5 (45.7‒366.7)	0.53*</a:t>
            </a:r>
          </a:p>
          <a:p>
            <a:pPr>
              <a:tabLst>
                <a:tab pos="354013" algn="l"/>
                <a:tab pos="5113338" algn="l"/>
                <a:tab pos="7354888" algn="l"/>
                <a:tab pos="9685338" algn="l"/>
              </a:tabLst>
            </a:pP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ja-JP" sz="1600" kern="0" dirty="0">
                <a:solidFill>
                  <a:srgbClr val="000000"/>
                </a:solidFill>
                <a:latin typeface="Times New Roman" panose="02020603050405020304" pitchFamily="18" charset="0"/>
                <a:ea typeface="YfbcjdSTIX-Regular"/>
              </a:rPr>
              <a:t>D</a:t>
            </a:r>
            <a:r>
              <a:rPr lang="en-US" altLang="ja-JP" sz="16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YfbcjdSTIX-Regular"/>
              </a:rPr>
              <a:t>efecation desire volume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ml	85 (50‒250)	80 (20‒280)	0.32*</a:t>
            </a:r>
          </a:p>
          <a:p>
            <a:pPr>
              <a:tabLst>
                <a:tab pos="354013" algn="l"/>
                <a:tab pos="5113338" algn="l"/>
                <a:tab pos="7354888" algn="l"/>
                <a:tab pos="9685338" algn="l"/>
              </a:tabLst>
            </a:pP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Maximum tolerated volume, ml	170 (80‒300)	200 (70‒3009	0.71*</a:t>
            </a:r>
          </a:p>
          <a:p>
            <a:pPr>
              <a:tabLst>
                <a:tab pos="354013" algn="l"/>
                <a:tab pos="4129088" algn="l"/>
                <a:tab pos="7000875" algn="l"/>
                <a:tab pos="9242425" algn="l"/>
              </a:tabLst>
            </a:pP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91920FD-AF86-A31D-7B53-0A1BCC0FD2E0}"/>
              </a:ext>
            </a:extLst>
          </p:cNvPr>
          <p:cNvSpPr txBox="1"/>
          <p:nvPr/>
        </p:nvSpPr>
        <p:spPr>
          <a:xfrm>
            <a:off x="737419" y="5471221"/>
            <a:ext cx="99502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Values are presented as </a:t>
            </a:r>
            <a:r>
              <a:rPr kumimoji="1" lang="en-US" altLang="ja-JP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median (range), unless otherwise indicated.</a:t>
            </a:r>
          </a:p>
          <a:p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CRAI, circumferential </a:t>
            </a:r>
            <a:r>
              <a:rPr kumimoji="1" lang="en-US" altLang="ja-JP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rectoanal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intussusception; </a:t>
            </a:r>
            <a:r>
              <a:rPr kumimoji="1" lang="en-US" altLang="ja-JP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level I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descent onto the anal sphincter/anal canal, </a:t>
            </a:r>
            <a:r>
              <a:rPr kumimoji="1" lang="en-US" altLang="ja-JP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level II 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descent into the anal sphincter/anal canal; </a:t>
            </a:r>
          </a:p>
          <a:p>
            <a:r>
              <a:rPr kumimoji="1" lang="en-US" altLang="ja-JP" sz="1600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1" lang="en-US" altLang="ja-JP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CRAI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versus non-CRAI group,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*Mann‐Whitney </a:t>
            </a:r>
            <a:r>
              <a:rPr lang="en-US" altLang="ja-JP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test; </a:t>
            </a:r>
            <a:r>
              <a:rPr lang="en-US" altLang="ja-JP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†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chi-square test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1" lang="ja-JP" altLang="en-US" sz="1600" dirty="0"/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6B1F729F-3A04-0251-B78E-19094689BA07}"/>
              </a:ext>
            </a:extLst>
          </p:cNvPr>
          <p:cNvCxnSpPr/>
          <p:nvPr/>
        </p:nvCxnSpPr>
        <p:spPr>
          <a:xfrm>
            <a:off x="403123" y="738949"/>
            <a:ext cx="1090397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6E721532-6FEF-CA34-E616-0B506A33E2F2}"/>
              </a:ext>
            </a:extLst>
          </p:cNvPr>
          <p:cNvCxnSpPr/>
          <p:nvPr/>
        </p:nvCxnSpPr>
        <p:spPr>
          <a:xfrm>
            <a:off x="417875" y="1029002"/>
            <a:ext cx="1090397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9FF01A8E-4325-32AB-8FF4-91BE31D259C7}"/>
              </a:ext>
            </a:extLst>
          </p:cNvPr>
          <p:cNvCxnSpPr/>
          <p:nvPr/>
        </p:nvCxnSpPr>
        <p:spPr>
          <a:xfrm>
            <a:off x="412955" y="5441513"/>
            <a:ext cx="1090397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7103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C5432FD-A7DD-49F3-972D-EC76300DB08E}"/>
              </a:ext>
            </a:extLst>
          </p:cNvPr>
          <p:cNvSpPr txBox="1"/>
          <p:nvPr/>
        </p:nvSpPr>
        <p:spPr>
          <a:xfrm>
            <a:off x="233416" y="1983702"/>
            <a:ext cx="11815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3  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Physiological measurements in female patients with fecal incontinence in the left-lateral and erect positions (</a:t>
            </a:r>
            <a:r>
              <a:rPr kumimoji="1" lang="en-US" altLang="ja-JP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80)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65F3665-480B-4F58-B445-91F9C70AF263}"/>
              </a:ext>
            </a:extLst>
          </p:cNvPr>
          <p:cNvSpPr txBox="1"/>
          <p:nvPr/>
        </p:nvSpPr>
        <p:spPr>
          <a:xfrm>
            <a:off x="243067" y="2413337"/>
            <a:ext cx="11354765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398963" algn="l"/>
                <a:tab pos="7269163" algn="l"/>
                <a:tab pos="9861550" algn="l"/>
              </a:tabLst>
            </a:pP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Left-lateral position	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rect position	</a:t>
            </a:r>
            <a:r>
              <a:rPr kumimoji="1" lang="en-US" altLang="ja-JP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-value*</a:t>
            </a:r>
          </a:p>
          <a:p>
            <a:pPr>
              <a:tabLst>
                <a:tab pos="4398963" algn="l"/>
                <a:tab pos="7269163" algn="l"/>
                <a:tab pos="9861550" algn="l"/>
              </a:tabLst>
            </a:pP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 canal length, cm	4.5 (2.5‒6.6)	4.2 (1.8‒6.8)	&lt; 0.0001</a:t>
            </a:r>
          </a:p>
          <a:p>
            <a:pPr>
              <a:tabLst>
                <a:tab pos="4398963" algn="l"/>
                <a:tab pos="7269163" algn="l"/>
                <a:tab pos="9861550" algn="l"/>
              </a:tabLst>
            </a:pP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Maximum resting pressure, cm H</a:t>
            </a:r>
            <a:r>
              <a:rPr lang="en-US" altLang="ja-JP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	54.8 (19.0‒124.8)	61.5 (18.7‒156.0)	&lt; 0.0001</a:t>
            </a:r>
          </a:p>
          <a:p>
            <a:pPr>
              <a:tabLst>
                <a:tab pos="4398963" algn="l"/>
                <a:tab pos="7269163" algn="l"/>
                <a:tab pos="9861550" algn="l"/>
              </a:tabLst>
            </a:pP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Maximum squeeze pressure, cm H</a:t>
            </a:r>
            <a:r>
              <a:rPr lang="en-US" altLang="ja-JP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	149.9 (45.7‒604.0)	148.0 (44.0‒454.4)	0.07</a:t>
            </a:r>
          </a:p>
          <a:p>
            <a:pPr>
              <a:tabLst>
                <a:tab pos="4398963" algn="l"/>
                <a:tab pos="7269163" algn="l"/>
                <a:tab pos="9861550" algn="l"/>
              </a:tabLst>
            </a:pPr>
            <a:r>
              <a:rPr lang="en-US" altLang="ja-JP" sz="1600" kern="0" dirty="0">
                <a:solidFill>
                  <a:srgbClr val="000000"/>
                </a:solidFill>
                <a:latin typeface="Times New Roman" panose="02020603050405020304" pitchFamily="18" charset="0"/>
                <a:ea typeface="YfbcjdSTIX-Regular"/>
              </a:rPr>
              <a:t>D</a:t>
            </a:r>
            <a:r>
              <a:rPr lang="en-US" altLang="ja-JP" sz="16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YfbcjdSTIX-Regular"/>
              </a:rPr>
              <a:t>efecation desire volume, ml	80 (20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‒280)	125 (30‒300)	&lt; 0.0001</a:t>
            </a:r>
            <a:endParaRPr lang="en-US" altLang="ja-JP" sz="1600" kern="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YfbcjdSTIX-Regular"/>
            </a:endParaRPr>
          </a:p>
          <a:p>
            <a:pPr>
              <a:tabLst>
                <a:tab pos="4398963" algn="l"/>
                <a:tab pos="7269163" algn="l"/>
                <a:tab pos="9861550" algn="l"/>
              </a:tabLst>
            </a:pP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Maximum tolerated volume, ml	188 (70‒300)	215 (30‒300)	&lt; 0.0001</a:t>
            </a:r>
            <a:endParaRPr lang="en-US" altLang="ja-JP" sz="1600" kern="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YfbcjdSTIX-Regular"/>
            </a:endParaRPr>
          </a:p>
          <a:p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17B68D55-7A31-4DEC-B70D-59702927DA68}"/>
              </a:ext>
            </a:extLst>
          </p:cNvPr>
          <p:cNvCxnSpPr/>
          <p:nvPr/>
        </p:nvCxnSpPr>
        <p:spPr>
          <a:xfrm>
            <a:off x="243067" y="2413337"/>
            <a:ext cx="1099595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7D643AC1-FDF8-4682-8C3C-E9F3E72B61ED}"/>
              </a:ext>
            </a:extLst>
          </p:cNvPr>
          <p:cNvCxnSpPr/>
          <p:nvPr/>
        </p:nvCxnSpPr>
        <p:spPr>
          <a:xfrm>
            <a:off x="268142" y="2716212"/>
            <a:ext cx="1099595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68C11DEA-55F5-45B0-9843-60B3756C56FF}"/>
              </a:ext>
            </a:extLst>
          </p:cNvPr>
          <p:cNvCxnSpPr/>
          <p:nvPr/>
        </p:nvCxnSpPr>
        <p:spPr>
          <a:xfrm>
            <a:off x="258497" y="3991342"/>
            <a:ext cx="1099595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8A997B8-D782-4A11-9D9B-3AAA4765B90E}"/>
              </a:ext>
            </a:extLst>
          </p:cNvPr>
          <p:cNvSpPr txBox="1"/>
          <p:nvPr/>
        </p:nvSpPr>
        <p:spPr>
          <a:xfrm>
            <a:off x="268142" y="4069732"/>
            <a:ext cx="9950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Values are presented as median (range);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*Wilcoxon signed rank test.</a:t>
            </a:r>
            <a:endParaRPr kumimoji="1" lang="ja-JP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319099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6B560DB-0E0E-45E2-B364-D4A78F9260AA}"/>
              </a:ext>
            </a:extLst>
          </p:cNvPr>
          <p:cNvSpPr txBox="1"/>
          <p:nvPr/>
        </p:nvSpPr>
        <p:spPr>
          <a:xfrm>
            <a:off x="243067" y="1633985"/>
            <a:ext cx="112602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Table 4  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Physiological measurements in CRAI and non-CRAI groups in the left-lateral and erect positions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3FA82B0-505F-4EDF-852D-D1C218352526}"/>
              </a:ext>
            </a:extLst>
          </p:cNvPr>
          <p:cNvSpPr txBox="1"/>
          <p:nvPr/>
        </p:nvSpPr>
        <p:spPr>
          <a:xfrm>
            <a:off x="243067" y="2008225"/>
            <a:ext cx="1173673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060575" algn="l"/>
                <a:tab pos="5740400" algn="l"/>
                <a:tab pos="8067675" algn="l"/>
                <a:tab pos="10139363" algn="l"/>
              </a:tabLst>
            </a:pP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Left-lateral position	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rect position	</a:t>
            </a:r>
            <a:r>
              <a:rPr kumimoji="1" lang="en-US" altLang="ja-JP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-value</a:t>
            </a:r>
            <a:r>
              <a:rPr lang="en-US" altLang="ja-JP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kumimoji="1" lang="en-US" altLang="ja-JP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2060575" algn="l"/>
                <a:tab pos="5740400" algn="l"/>
                <a:tab pos="8067675" algn="l"/>
                <a:tab pos="10139363" algn="l"/>
              </a:tabLst>
            </a:pP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CRAI (</a:t>
            </a:r>
            <a:r>
              <a:rPr lang="en-US" altLang="ja-JP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30)	Anal canal length, cm	4.6 (3.2‒6.6)	4.3 (2.2‒6.0)	0.031</a:t>
            </a:r>
          </a:p>
          <a:p>
            <a:pPr>
              <a:tabLst>
                <a:tab pos="2060575" algn="l"/>
                <a:tab pos="5740400" algn="l"/>
                <a:tab pos="8067675" algn="l"/>
                <a:tab pos="10139363" algn="l"/>
              </a:tabLst>
            </a:pP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Maximum resting pressure, cm H</a:t>
            </a:r>
            <a:r>
              <a:rPr lang="en-US" altLang="ja-JP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	51.5 (34.9‒124.8)	58.9 (18.7‒151.1)	0.023</a:t>
            </a:r>
          </a:p>
          <a:p>
            <a:pPr>
              <a:tabLst>
                <a:tab pos="2060575" algn="l"/>
                <a:tab pos="5740400" algn="l"/>
                <a:tab pos="8067675" algn="l"/>
                <a:tab pos="10139363" algn="l"/>
              </a:tabLst>
            </a:pP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Maximum squeeze pressure, cm H</a:t>
            </a:r>
            <a:r>
              <a:rPr lang="en-US" altLang="ja-JP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	145.3 (65.1‒604.0)	118.7 (59.0‒454.4)	0.006</a:t>
            </a:r>
          </a:p>
          <a:p>
            <a:pPr>
              <a:tabLst>
                <a:tab pos="2060575" algn="l"/>
                <a:tab pos="5740400" algn="l"/>
                <a:tab pos="8067675" algn="l"/>
                <a:tab pos="10139363" algn="l"/>
              </a:tabLst>
            </a:pPr>
            <a:r>
              <a:rPr lang="en-US" altLang="ja-JP" sz="1600" kern="0" dirty="0">
                <a:solidFill>
                  <a:srgbClr val="000000"/>
                </a:solidFill>
                <a:latin typeface="Times New Roman" panose="02020603050405020304" pitchFamily="18" charset="0"/>
                <a:ea typeface="YfbcjdSTIX-Regular"/>
              </a:rPr>
              <a:t>	D</a:t>
            </a:r>
            <a:r>
              <a:rPr lang="en-US" altLang="ja-JP" sz="16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YfbcjdSTIX-Regular"/>
              </a:rPr>
              <a:t>efecation desire volume, ml	85 (50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‒250)	138 (40‒300)	&lt; 0.0001</a:t>
            </a:r>
            <a:endParaRPr lang="en-US" altLang="ja-JP" sz="1600" kern="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YfbcjdSTIX-Regular"/>
            </a:endParaRPr>
          </a:p>
          <a:p>
            <a:pPr>
              <a:tabLst>
                <a:tab pos="2060575" algn="l"/>
                <a:tab pos="5740400" algn="l"/>
                <a:tab pos="8067675" algn="l"/>
                <a:tab pos="10139363" algn="l"/>
              </a:tabLst>
            </a:pP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Maximum tolerated volume, ml	170 (80‒300)	218 (60‒300)	&lt; 0.0001</a:t>
            </a:r>
          </a:p>
          <a:p>
            <a:pPr>
              <a:tabLst>
                <a:tab pos="2060575" algn="l"/>
                <a:tab pos="5740400" algn="l"/>
                <a:tab pos="8067675" algn="l"/>
                <a:tab pos="10139363" algn="l"/>
              </a:tabLst>
            </a:pPr>
            <a:endParaRPr lang="en-US" altLang="ja-JP" sz="1600" kern="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YfbcjdSTIX-Regular"/>
              <a:cs typeface="Times New Roman" panose="02020603050405020304" pitchFamily="18" charset="0"/>
            </a:endParaRPr>
          </a:p>
          <a:p>
            <a:pPr>
              <a:tabLst>
                <a:tab pos="2060575" algn="l"/>
                <a:tab pos="5740400" algn="l"/>
                <a:tab pos="8067675" algn="l"/>
                <a:tab pos="10139363" algn="l"/>
              </a:tabLst>
            </a:pPr>
            <a:r>
              <a:rPr lang="en-US" altLang="ja-JP" sz="1600" kern="0" dirty="0">
                <a:solidFill>
                  <a:srgbClr val="000000"/>
                </a:solidFill>
                <a:latin typeface="Times New Roman" panose="02020603050405020304" pitchFamily="18" charset="0"/>
                <a:ea typeface="YfbcjdSTIX-Regular"/>
                <a:cs typeface="Times New Roman" panose="02020603050405020304" pitchFamily="18" charset="0"/>
              </a:rPr>
              <a:t>Non-CRAI (</a:t>
            </a:r>
            <a:r>
              <a:rPr lang="en-US" altLang="ja-JP" sz="1600" i="1" kern="0" dirty="0">
                <a:solidFill>
                  <a:srgbClr val="000000"/>
                </a:solidFill>
                <a:latin typeface="Times New Roman" panose="02020603050405020304" pitchFamily="18" charset="0"/>
                <a:ea typeface="YfbcjdSTIX-Regular"/>
                <a:cs typeface="Times New Roman" panose="02020603050405020304" pitchFamily="18" charset="0"/>
              </a:rPr>
              <a:t>n </a:t>
            </a:r>
            <a:r>
              <a:rPr lang="en-US" altLang="ja-JP" sz="1600" kern="0" dirty="0">
                <a:solidFill>
                  <a:srgbClr val="000000"/>
                </a:solidFill>
                <a:latin typeface="Times New Roman" panose="02020603050405020304" pitchFamily="18" charset="0"/>
                <a:ea typeface="YfbcjdSTIX-Regular"/>
                <a:cs typeface="Times New Roman" panose="02020603050405020304" pitchFamily="18" charset="0"/>
              </a:rPr>
              <a:t>= 50)	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 canal length, cm	4.5 (2.5‒6.5)	4.0 (1.8‒6.8)	0.005</a:t>
            </a:r>
            <a:endParaRPr lang="en-US" altLang="ja-JP" sz="1600" kern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tabLst>
                <a:tab pos="2060575" algn="l"/>
                <a:tab pos="5740400" algn="l"/>
                <a:tab pos="8067675" algn="l"/>
                <a:tab pos="10139363" algn="l"/>
              </a:tabLst>
            </a:pPr>
            <a:r>
              <a:rPr lang="en-US" altLang="ja-JP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Maximum resting pressure, cm H</a:t>
            </a:r>
            <a:r>
              <a:rPr lang="en-US" altLang="ja-JP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	58.5 (19.0‒114.4)	65.2 (28.9‒156.0)	0.001</a:t>
            </a:r>
          </a:p>
          <a:p>
            <a:pPr>
              <a:tabLst>
                <a:tab pos="2060575" algn="l"/>
                <a:tab pos="5740400" algn="l"/>
                <a:tab pos="8067675" algn="l"/>
                <a:tab pos="10139363" algn="l"/>
              </a:tabLst>
            </a:pP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Maximum squeeze pressure, cm H</a:t>
            </a:r>
            <a:r>
              <a:rPr lang="en-US" altLang="ja-JP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	150.5 (45.7‒366.7)	164.5 (44.0‒388.7)	0.788	</a:t>
            </a:r>
          </a:p>
          <a:p>
            <a:pPr>
              <a:tabLst>
                <a:tab pos="2060575" algn="l"/>
                <a:tab pos="5740400" algn="l"/>
                <a:tab pos="8067675" algn="l"/>
                <a:tab pos="10139363" algn="l"/>
              </a:tabLst>
            </a:pPr>
            <a:r>
              <a:rPr lang="en-US" altLang="ja-JP" sz="1600" kern="0">
                <a:solidFill>
                  <a:srgbClr val="000000"/>
                </a:solidFill>
                <a:latin typeface="Times New Roman" panose="02020603050405020304" pitchFamily="18" charset="0"/>
                <a:ea typeface="YfbcjdSTIX-Regular"/>
                <a:cs typeface="Times New Roman" panose="02020603050405020304" pitchFamily="18" charset="0"/>
              </a:rPr>
              <a:t>	</a:t>
            </a:r>
            <a:r>
              <a:rPr lang="en-US" altLang="ja-JP" sz="1600" kern="0">
                <a:solidFill>
                  <a:srgbClr val="000000"/>
                </a:solidFill>
                <a:latin typeface="Times New Roman" panose="02020603050405020304" pitchFamily="18" charset="0"/>
                <a:ea typeface="YfbcjdSTIX-Regular"/>
              </a:rPr>
              <a:t>D</a:t>
            </a:r>
            <a:r>
              <a:rPr lang="en-US" altLang="ja-JP" sz="1600" ker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YfbcjdSTIX-Regular"/>
              </a:rPr>
              <a:t>efecation </a:t>
            </a:r>
            <a:r>
              <a:rPr lang="en-US" altLang="ja-JP" sz="16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YfbcjdSTIX-Regular"/>
              </a:rPr>
              <a:t>desire volume, ml	80 (20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‒280)	120 (30‒280)	&lt; 0.0001</a:t>
            </a:r>
            <a:endParaRPr lang="en-US" altLang="ja-JP" sz="1600" kern="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YfbcjdSTIX-Regular"/>
            </a:endParaRPr>
          </a:p>
          <a:p>
            <a:pPr>
              <a:tabLst>
                <a:tab pos="2060575" algn="l"/>
                <a:tab pos="5740400" algn="l"/>
                <a:tab pos="8067675" algn="l"/>
                <a:tab pos="10139363" algn="l"/>
              </a:tabLst>
            </a:pPr>
            <a:r>
              <a:rPr lang="en-US" altLang="ja-JP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Maximum tolerated volume, ml	200 (70‒300)	215 (30‒300)	0.007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9B2A2E8A-D322-47E8-B28E-4F43BF5C78E1}"/>
              </a:ext>
            </a:extLst>
          </p:cNvPr>
          <p:cNvCxnSpPr/>
          <p:nvPr/>
        </p:nvCxnSpPr>
        <p:spPr>
          <a:xfrm>
            <a:off x="243067" y="2019800"/>
            <a:ext cx="1104224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915B954B-C90E-4C16-B879-E301B7240E06}"/>
              </a:ext>
            </a:extLst>
          </p:cNvPr>
          <p:cNvCxnSpPr/>
          <p:nvPr/>
        </p:nvCxnSpPr>
        <p:spPr>
          <a:xfrm>
            <a:off x="268142" y="2287948"/>
            <a:ext cx="1104224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01EFBE77-8168-42C2-A0F8-73C6512A559C}"/>
              </a:ext>
            </a:extLst>
          </p:cNvPr>
          <p:cNvCxnSpPr/>
          <p:nvPr/>
        </p:nvCxnSpPr>
        <p:spPr>
          <a:xfrm>
            <a:off x="258498" y="5021503"/>
            <a:ext cx="1104224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DCD3395-C4AF-49FF-BAC6-CA1962A38BB6}"/>
              </a:ext>
            </a:extLst>
          </p:cNvPr>
          <p:cNvSpPr txBox="1"/>
          <p:nvPr/>
        </p:nvSpPr>
        <p:spPr>
          <a:xfrm>
            <a:off x="243067" y="5076599"/>
            <a:ext cx="9950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Values are presented as median (range); CRAI, circumferential </a:t>
            </a:r>
            <a:r>
              <a:rPr kumimoji="1" lang="en-US" altLang="ja-JP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rectoanal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intussusception;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*Wilcoxon signed rank test</a:t>
            </a:r>
            <a:endParaRPr kumimoji="1" lang="ja-JP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7449167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884</Words>
  <Application>Microsoft Office PowerPoint</Application>
  <PresentationFormat>ワイド画面</PresentationFormat>
  <Paragraphs>62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9" baseType="lpstr">
      <vt:lpstr>游ゴシック</vt:lpstr>
      <vt:lpstr>游ゴシック Light</vt:lpstr>
      <vt:lpstr>Arial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角田 明良</dc:creator>
  <cp:lastModifiedBy>角田　明良</cp:lastModifiedBy>
  <cp:revision>21</cp:revision>
  <dcterms:created xsi:type="dcterms:W3CDTF">2022-07-05T19:41:29Z</dcterms:created>
  <dcterms:modified xsi:type="dcterms:W3CDTF">2022-08-17T04:14:41Z</dcterms:modified>
</cp:coreProperties>
</file>