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0" r:id="rId3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3119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245856"/>
            <a:ext cx="2943606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645" y="2233295"/>
            <a:ext cx="6474460" cy="6146800"/>
            <a:chOff x="127" y="3881"/>
            <a:chExt cx="10196" cy="9680"/>
          </a:xfrm>
        </p:grpSpPr>
        <p:sp>
          <p:nvSpPr>
            <p:cNvPr id="4" name="TextBox 3"/>
            <p:cNvSpPr txBox="1"/>
            <p:nvPr/>
          </p:nvSpPr>
          <p:spPr>
            <a:xfrm>
              <a:off x="127" y="3881"/>
              <a:ext cx="2058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Supplementary Fig</a:t>
              </a:r>
              <a:r>
                <a:rPr lang="zh-CN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312" y="6825"/>
              <a:ext cx="2879" cy="2159"/>
            </a:xfrm>
            <a:prstGeom prst="rect">
              <a:avLst/>
            </a:prstGeom>
          </p:spPr>
        </p:pic>
        <p:sp>
          <p:nvSpPr>
            <p:cNvPr id="26" name="TextBox 8"/>
            <p:cNvSpPr txBox="1"/>
            <p:nvPr/>
          </p:nvSpPr>
          <p:spPr>
            <a:xfrm>
              <a:off x="458" y="7880"/>
              <a:ext cx="67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CD8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200x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2" y="9086"/>
              <a:ext cx="2879" cy="2159"/>
            </a:xfrm>
            <a:prstGeom prst="rect">
              <a:avLst/>
            </a:prstGeom>
          </p:spPr>
        </p:pic>
        <p:sp>
          <p:nvSpPr>
            <p:cNvPr id="29" name="TextBox 11"/>
            <p:cNvSpPr txBox="1"/>
            <p:nvPr/>
          </p:nvSpPr>
          <p:spPr>
            <a:xfrm>
              <a:off x="458" y="10107"/>
              <a:ext cx="74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CD20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200x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15"/>
            <p:cNvSpPr txBox="1"/>
            <p:nvPr/>
          </p:nvSpPr>
          <p:spPr>
            <a:xfrm>
              <a:off x="508" y="5270"/>
              <a:ext cx="67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200x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2" y="4562"/>
              <a:ext cx="2879" cy="2159"/>
            </a:xfrm>
            <a:prstGeom prst="rect">
              <a:avLst/>
            </a:prstGeom>
          </p:spPr>
        </p:pic>
        <p:pic>
          <p:nvPicPr>
            <p:cNvPr id="39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6" y="9086"/>
              <a:ext cx="2879" cy="2159"/>
            </a:xfrm>
            <a:prstGeom prst="rect">
              <a:avLst/>
            </a:prstGeom>
          </p:spPr>
        </p:pic>
        <p:pic>
          <p:nvPicPr>
            <p:cNvPr id="40" name="Pictur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6" y="6825"/>
              <a:ext cx="2879" cy="2159"/>
            </a:xfrm>
            <a:prstGeom prst="rect">
              <a:avLst/>
            </a:prstGeom>
          </p:spPr>
        </p:pic>
        <p:pic>
          <p:nvPicPr>
            <p:cNvPr id="41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51" y="4562"/>
              <a:ext cx="2879" cy="2159"/>
            </a:xfrm>
            <a:prstGeom prst="rect">
              <a:avLst/>
            </a:prstGeom>
          </p:spPr>
        </p:pic>
        <p:pic>
          <p:nvPicPr>
            <p:cNvPr id="42" name="Pictur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51" y="6825"/>
              <a:ext cx="2879" cy="2159"/>
            </a:xfrm>
            <a:prstGeom prst="rect">
              <a:avLst/>
            </a:prstGeom>
          </p:spPr>
        </p:pic>
        <p:pic>
          <p:nvPicPr>
            <p:cNvPr id="43" name="Picture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29" y="9086"/>
              <a:ext cx="2879" cy="2159"/>
            </a:xfrm>
            <a:prstGeom prst="rect">
              <a:avLst/>
            </a:prstGeom>
          </p:spPr>
        </p:pic>
        <p:pic>
          <p:nvPicPr>
            <p:cNvPr id="44" name="Picture 3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46" y="4562"/>
              <a:ext cx="2879" cy="2159"/>
            </a:xfrm>
            <a:prstGeom prst="rect">
              <a:avLst/>
            </a:prstGeom>
          </p:spPr>
        </p:pic>
        <p:sp>
          <p:nvSpPr>
            <p:cNvPr id="45" name="TextBox 34"/>
            <p:cNvSpPr txBox="1"/>
            <p:nvPr/>
          </p:nvSpPr>
          <p:spPr>
            <a:xfrm>
              <a:off x="3850" y="6315"/>
              <a:ext cx="421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35"/>
            <p:cNvSpPr txBox="1"/>
            <p:nvPr/>
          </p:nvSpPr>
          <p:spPr>
            <a:xfrm>
              <a:off x="6852" y="6304"/>
              <a:ext cx="43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36"/>
            <p:cNvSpPr txBox="1"/>
            <p:nvPr/>
          </p:nvSpPr>
          <p:spPr>
            <a:xfrm>
              <a:off x="9903" y="6326"/>
              <a:ext cx="421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37"/>
            <p:cNvSpPr txBox="1"/>
            <p:nvPr/>
          </p:nvSpPr>
          <p:spPr>
            <a:xfrm>
              <a:off x="3909" y="8583"/>
              <a:ext cx="43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38"/>
            <p:cNvSpPr txBox="1"/>
            <p:nvPr/>
          </p:nvSpPr>
          <p:spPr>
            <a:xfrm>
              <a:off x="6867" y="8583"/>
              <a:ext cx="421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39"/>
            <p:cNvSpPr txBox="1"/>
            <p:nvPr/>
          </p:nvSpPr>
          <p:spPr>
            <a:xfrm>
              <a:off x="9873" y="8571"/>
              <a:ext cx="368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40"/>
            <p:cNvSpPr txBox="1"/>
            <p:nvPr/>
          </p:nvSpPr>
          <p:spPr>
            <a:xfrm>
              <a:off x="3774" y="10843"/>
              <a:ext cx="43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41"/>
            <p:cNvSpPr txBox="1"/>
            <p:nvPr/>
          </p:nvSpPr>
          <p:spPr>
            <a:xfrm>
              <a:off x="6875" y="10828"/>
              <a:ext cx="31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42"/>
            <p:cNvSpPr txBox="1"/>
            <p:nvPr/>
          </p:nvSpPr>
          <p:spPr>
            <a:xfrm>
              <a:off x="9819" y="10832"/>
              <a:ext cx="35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1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45" y="11358"/>
              <a:ext cx="2879" cy="2159"/>
            </a:xfrm>
            <a:prstGeom prst="rect">
              <a:avLst/>
            </a:prstGeom>
          </p:spPr>
        </p:pic>
        <p:sp>
          <p:nvSpPr>
            <p:cNvPr id="62" name="TextBox 12"/>
            <p:cNvSpPr txBox="1"/>
            <p:nvPr/>
          </p:nvSpPr>
          <p:spPr>
            <a:xfrm>
              <a:off x="501" y="12075"/>
              <a:ext cx="74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CD68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200x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5" name="Picture 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66" y="11358"/>
              <a:ext cx="2879" cy="2159"/>
            </a:xfrm>
            <a:prstGeom prst="rect">
              <a:avLst/>
            </a:prstGeom>
          </p:spPr>
        </p:pic>
        <p:pic>
          <p:nvPicPr>
            <p:cNvPr id="66" name="Picture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55" y="11358"/>
              <a:ext cx="2879" cy="2159"/>
            </a:xfrm>
            <a:prstGeom prst="rect">
              <a:avLst/>
            </a:prstGeom>
          </p:spPr>
        </p:pic>
        <p:sp>
          <p:nvSpPr>
            <p:cNvPr id="69" name="TextBox 27"/>
            <p:cNvSpPr txBox="1"/>
            <p:nvPr/>
          </p:nvSpPr>
          <p:spPr>
            <a:xfrm>
              <a:off x="3886" y="13127"/>
              <a:ext cx="35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28"/>
            <p:cNvSpPr txBox="1"/>
            <p:nvPr/>
          </p:nvSpPr>
          <p:spPr>
            <a:xfrm>
              <a:off x="6866" y="13123"/>
              <a:ext cx="421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29"/>
            <p:cNvSpPr txBox="1"/>
            <p:nvPr/>
          </p:nvSpPr>
          <p:spPr>
            <a:xfrm>
              <a:off x="9886" y="13127"/>
              <a:ext cx="355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14"/>
            <p:cNvSpPr txBox="1"/>
            <p:nvPr/>
          </p:nvSpPr>
          <p:spPr>
            <a:xfrm>
              <a:off x="2618" y="4217"/>
              <a:ext cx="638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Mi-2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15"/>
            <p:cNvSpPr txBox="1"/>
            <p:nvPr/>
          </p:nvSpPr>
          <p:spPr>
            <a:xfrm>
              <a:off x="5339" y="4217"/>
              <a:ext cx="788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MDA5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16"/>
            <p:cNvSpPr txBox="1"/>
            <p:nvPr/>
          </p:nvSpPr>
          <p:spPr>
            <a:xfrm>
              <a:off x="8516" y="4217"/>
              <a:ext cx="648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SAE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96545" y="560705"/>
            <a:ext cx="629412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Deep Pathological Phenotyping of Dermatomyositis 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 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 Autoantibod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ies</a:t>
            </a:r>
            <a:r>
              <a:rPr lang="en-US" sz="1200" b="1">
                <a:latin typeface="Arial" panose="020B0604020202020204" pitchFamily="34" charset="0"/>
                <a:cs typeface="Times New Roman" panose="02020603050405020304" charset="0"/>
              </a:rPr>
              <a:t> </a:t>
            </a:r>
            <a:endParaRPr lang="en-US" sz="1200" b="1">
              <a:latin typeface="Arial" panose="020B0604020202020204" pitchFamily="34" charset="0"/>
              <a:cs typeface="Times New Roman" panose="02020603050405020304" charset="0"/>
            </a:endParaRPr>
          </a:p>
          <a:p>
            <a:pPr indent="0" algn="l"/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Li Zeng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1*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Xue Ma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2*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Jun Lu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Ming-shi Gao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4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Zhang-yang Wang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Chong Sun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Jian-ying Xi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Su-shan Luo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Jie Lin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Kai Qiao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Chong-bo Zhao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Jia-hong Lu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Bi-tao Bu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2</a:t>
            </a:r>
            <a:r>
              <a:rPr lang="en-US" sz="1200" b="0">
                <a:latin typeface="Arial" panose="020B0604020202020204" pitchFamily="34" charset="0"/>
                <a:cs typeface="Times New Roman" panose="02020603050405020304" charset="0"/>
              </a:rPr>
              <a:t>, Wen-hua Zhu</a:t>
            </a:r>
            <a:r>
              <a:rPr lang="en-US" sz="1200" b="0" baseline="30000">
                <a:latin typeface="Arial" panose="020B0604020202020204" pitchFamily="34" charset="0"/>
                <a:cs typeface="Times New Roman" panose="02020603050405020304" charset="0"/>
              </a:rPr>
              <a:t>3,#</a:t>
            </a:r>
            <a:endParaRPr lang="zh-CN" altLang="en-US" sz="12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WPS 演示</Application>
  <PresentationFormat>宽屏</PresentationFormat>
  <Paragraphs>48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曾莉</dc:creator>
  <cp:lastModifiedBy>小猪肥肥</cp:lastModifiedBy>
  <cp:revision>151</cp:revision>
  <dcterms:created xsi:type="dcterms:W3CDTF">2019-06-19T02:08:00Z</dcterms:created>
  <dcterms:modified xsi:type="dcterms:W3CDTF">2021-02-04T02:18:22Z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